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65" r:id="rId2"/>
    <p:sldId id="256" r:id="rId3"/>
    <p:sldId id="257" r:id="rId4"/>
    <p:sldId id="261" r:id="rId5"/>
    <p:sldId id="258" r:id="rId6"/>
    <p:sldId id="259" r:id="rId7"/>
    <p:sldId id="260" r:id="rId8"/>
    <p:sldId id="262" r:id="rId9"/>
    <p:sldId id="263" r:id="rId10"/>
    <p:sldId id="264" r:id="rId11"/>
    <p:sldId id="267" r:id="rId12"/>
    <p:sldId id="266" r:id="rId1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615" autoAdjust="0"/>
  </p:normalViewPr>
  <p:slideViewPr>
    <p:cSldViewPr>
      <p:cViewPr>
        <p:scale>
          <a:sx n="80" d="100"/>
          <a:sy n="80" d="100"/>
        </p:scale>
        <p:origin x="-864" y="-5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20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Nadpis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2" name="Podnadpis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1551FF-F51F-4AE4-9521-1A8E183E82B6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20" name="Zástupný symbol pro zápatí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10" name="Zástupný symbol pro číslo snímk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26A729-3D0A-4425-ADDA-09BD8894949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Elipsa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a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1551FF-F51F-4AE4-9521-1A8E183E82B6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26A729-3D0A-4425-ADDA-09BD8894949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1551FF-F51F-4AE4-9521-1A8E183E82B6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26A729-3D0A-4425-ADDA-09BD8894949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1551FF-F51F-4AE4-9521-1A8E183E82B6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26A729-3D0A-4425-ADDA-09BD8894949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1551FF-F51F-4AE4-9521-1A8E183E82B6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26A729-3D0A-4425-ADDA-09BD8894949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Obdélník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a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a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1551FF-F51F-4AE4-9521-1A8E183E82B6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26A729-3D0A-4425-ADDA-09BD8894949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1551FF-F51F-4AE4-9521-1A8E183E82B6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26A729-3D0A-4425-ADDA-09BD8894949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1551FF-F51F-4AE4-9521-1A8E183E82B6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26A729-3D0A-4425-ADDA-09BD8894949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1551FF-F51F-4AE4-9521-1A8E183E82B6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26A729-3D0A-4425-ADDA-09BD8894949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6" name="Obdélník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1551FF-F51F-4AE4-9521-1A8E183E82B6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26A729-3D0A-4425-ADDA-09BD8894949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1551FF-F51F-4AE4-9521-1A8E183E82B6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26A729-3D0A-4425-ADDA-09BD8894949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9" name="Vývojový diagram: postup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Vývojový diagram: postup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ýseč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a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Prstenec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Zástupný symbol pro nadpis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Zástupný symbol pro text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24" name="Zástupný symbol pro datum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261551FF-F51F-4AE4-9521-1A8E183E82B6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426A729-3D0A-4425-ADDA-09BD8894949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5" name="Obdélník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ovéPole 1"/>
          <p:cNvSpPr txBox="1">
            <a:spLocks noChangeArrowheads="1"/>
          </p:cNvSpPr>
          <p:nvPr/>
        </p:nvSpPr>
        <p:spPr bwMode="auto">
          <a:xfrm>
            <a:off x="1590869" y="188641"/>
            <a:ext cx="5962262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Projekt </a:t>
            </a:r>
            <a:r>
              <a:rPr lang="cs-CZ" sz="1100" b="1" dirty="0" err="1">
                <a:latin typeface="Times New Roman" pitchFamily="18" charset="0"/>
                <a:cs typeface="Times New Roman" pitchFamily="18" charset="0"/>
              </a:rPr>
              <a:t>Smart</a:t>
            </a:r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 logistik - moderní výuka logistiky, registrační číslo projektu CZ.1.07/1.5.00/34.0110</a:t>
            </a:r>
          </a:p>
        </p:txBody>
      </p:sp>
      <p:sp>
        <p:nvSpPr>
          <p:cNvPr id="2051" name="TextovéPole 2"/>
          <p:cNvSpPr txBox="1">
            <a:spLocks noChangeArrowheads="1"/>
          </p:cNvSpPr>
          <p:nvPr/>
        </p:nvSpPr>
        <p:spPr bwMode="auto">
          <a:xfrm>
            <a:off x="1331640" y="447869"/>
            <a:ext cx="658524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Příjemce: Střední odborná škola logistická a střední odborné učiliště Dalovice, Hlavní 114, 362 63 Dalovice</a:t>
            </a:r>
          </a:p>
        </p:txBody>
      </p:sp>
      <p:pic>
        <p:nvPicPr>
          <p:cNvPr id="2052" name="Obrázek 3" descr="Logolink OPVK - oříznutý.jpg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35894" y="5292090"/>
            <a:ext cx="6272213" cy="1208723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noFill/>
            <a:miter lim="800000"/>
            <a:headEnd/>
            <a:tailEnd/>
          </a:ln>
        </p:spPr>
      </p:pic>
      <p:sp>
        <p:nvSpPr>
          <p:cNvPr id="2053" name="TextovéPole 4"/>
          <p:cNvSpPr txBox="1">
            <a:spLocks noChangeArrowheads="1"/>
          </p:cNvSpPr>
          <p:nvPr/>
        </p:nvSpPr>
        <p:spPr bwMode="auto">
          <a:xfrm>
            <a:off x="788670" y="4869180"/>
            <a:ext cx="7566660" cy="221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 algn="ctr"/>
            <a:r>
              <a:rPr lang="cs-CZ" sz="9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Tento výukový materiál vznikl v rámci Operačního programu Vzdělání pro konkurenceschopnost.</a:t>
            </a:r>
          </a:p>
        </p:txBody>
      </p:sp>
      <p:sp>
        <p:nvSpPr>
          <p:cNvPr id="2054" name="TextovéPole 5"/>
          <p:cNvSpPr txBox="1">
            <a:spLocks noChangeArrowheads="1"/>
          </p:cNvSpPr>
          <p:nvPr/>
        </p:nvSpPr>
        <p:spPr bwMode="auto">
          <a:xfrm>
            <a:off x="0" y="4354830"/>
            <a:ext cx="9304020" cy="36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 algn="ctr"/>
            <a:r>
              <a:rPr lang="cs-CZ" sz="9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Materiál je určen k bezplatnému používání pro potřeby výuky a vzdělávání na všech typech škol a školských zařízení.</a:t>
            </a:r>
          </a:p>
          <a:p>
            <a:pPr algn="ctr"/>
            <a:r>
              <a:rPr lang="cs-CZ" sz="9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Jakékoliv další používání podléhá autorskému zákonu.</a:t>
            </a:r>
          </a:p>
        </p:txBody>
      </p:sp>
      <p:sp>
        <p:nvSpPr>
          <p:cNvPr id="2055" name="TextovéPole 6"/>
          <p:cNvSpPr txBox="1">
            <a:spLocks noChangeArrowheads="1"/>
          </p:cNvSpPr>
          <p:nvPr/>
        </p:nvSpPr>
        <p:spPr bwMode="auto">
          <a:xfrm>
            <a:off x="359532" y="1160748"/>
            <a:ext cx="171450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Název </a:t>
            </a: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materiálu:</a:t>
            </a:r>
          </a:p>
        </p:txBody>
      </p:sp>
      <p:sp>
        <p:nvSpPr>
          <p:cNvPr id="2056" name="TextovéPole 7"/>
          <p:cNvSpPr txBox="1">
            <a:spLocks noChangeArrowheads="1"/>
          </p:cNvSpPr>
          <p:nvPr/>
        </p:nvSpPr>
        <p:spPr bwMode="auto">
          <a:xfrm>
            <a:off x="359532" y="901519"/>
            <a:ext cx="1943100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Autor </a:t>
            </a: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materiálu:	</a:t>
            </a:r>
          </a:p>
        </p:txBody>
      </p:sp>
      <p:sp>
        <p:nvSpPr>
          <p:cNvPr id="2059" name="TextovéPole 10"/>
          <p:cNvSpPr txBox="1">
            <a:spLocks noChangeArrowheads="1"/>
          </p:cNvSpPr>
          <p:nvPr/>
        </p:nvSpPr>
        <p:spPr bwMode="auto">
          <a:xfrm>
            <a:off x="359532" y="1419977"/>
            <a:ext cx="64807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Ročník:</a:t>
            </a:r>
            <a:endParaRPr lang="cs-CZ" sz="11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2" name="TextovéPole 13"/>
          <p:cNvSpPr txBox="1">
            <a:spLocks noChangeArrowheads="1"/>
          </p:cNvSpPr>
          <p:nvPr/>
        </p:nvSpPr>
        <p:spPr bwMode="auto">
          <a:xfrm>
            <a:off x="359532" y="1679206"/>
            <a:ext cx="1684987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Vzdělávací oblast / téma:</a:t>
            </a:r>
            <a:endParaRPr lang="cs-CZ" sz="11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3" name="TextovéPole 14"/>
          <p:cNvSpPr txBox="1">
            <a:spLocks noChangeArrowheads="1"/>
          </p:cNvSpPr>
          <p:nvPr/>
        </p:nvSpPr>
        <p:spPr bwMode="auto">
          <a:xfrm>
            <a:off x="359532" y="1938435"/>
            <a:ext cx="162018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Datum </a:t>
            </a:r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(období) tvorby:</a:t>
            </a:r>
            <a:endParaRPr lang="cs-CZ" sz="11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5" name="TextovéPole 16"/>
          <p:cNvSpPr txBox="1">
            <a:spLocks noChangeArrowheads="1"/>
          </p:cNvSpPr>
          <p:nvPr/>
        </p:nvSpPr>
        <p:spPr bwMode="auto">
          <a:xfrm>
            <a:off x="359532" y="2197664"/>
            <a:ext cx="842494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Anotace: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6" name="TextovéPole 17"/>
          <p:cNvSpPr txBox="1">
            <a:spLocks noChangeArrowheads="1"/>
          </p:cNvSpPr>
          <p:nvPr/>
        </p:nvSpPr>
        <p:spPr bwMode="auto">
          <a:xfrm>
            <a:off x="2123728" y="1196752"/>
            <a:ext cx="5832648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VY_32_INOVACE_09.12_AJ_Vyjádření budoucnosti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7" name="TextovéPole 18"/>
          <p:cNvSpPr txBox="1">
            <a:spLocks noChangeArrowheads="1"/>
          </p:cNvSpPr>
          <p:nvPr/>
        </p:nvSpPr>
        <p:spPr bwMode="auto">
          <a:xfrm>
            <a:off x="2174134" y="901519"/>
            <a:ext cx="160020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Mgr. Martina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Fukárková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74" name="TextovéPole 25"/>
          <p:cNvSpPr txBox="1">
            <a:spLocks noChangeArrowheads="1"/>
          </p:cNvSpPr>
          <p:nvPr/>
        </p:nvSpPr>
        <p:spPr bwMode="auto">
          <a:xfrm>
            <a:off x="2195736" y="2204864"/>
            <a:ext cx="5573419" cy="9294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 je  určen pro studenty druhého ročníku mírně pokročilí a slouží k vysvětlení a procvičení  gramatiky ve výuce  anglického jazyka.</a:t>
            </a:r>
            <a:r>
              <a:rPr lang="cs-CZ" sz="1100" dirty="0" smtClean="0">
                <a:latin typeface="Times New Roman" pitchFamily="18" charset="0"/>
                <a:cs typeface="Times New Roman" pitchFamily="18" charset="0"/>
              </a:rPr>
              <a:t>Žáci formou prezentace získávají ucelený přehled o několika způsobech použití  při vyjadřování budoucnosti a následně si  vše procvičují v jednotlivých příkladech.</a:t>
            </a:r>
          </a:p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ovéPole 17"/>
          <p:cNvSpPr txBox="1">
            <a:spLocks noChangeArrowheads="1"/>
          </p:cNvSpPr>
          <p:nvPr/>
        </p:nvSpPr>
        <p:spPr bwMode="auto">
          <a:xfrm>
            <a:off x="2174134" y="1419977"/>
            <a:ext cx="82296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2.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ovéPole 17"/>
          <p:cNvSpPr txBox="1">
            <a:spLocks noChangeArrowheads="1"/>
          </p:cNvSpPr>
          <p:nvPr/>
        </p:nvSpPr>
        <p:spPr bwMode="auto">
          <a:xfrm>
            <a:off x="2174134" y="1679206"/>
            <a:ext cx="5897455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Anglický jazyk-gramatika/Vyjadřování budoucnosti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ovéPole 17"/>
          <p:cNvSpPr txBox="1">
            <a:spLocks noChangeArrowheads="1"/>
          </p:cNvSpPr>
          <p:nvPr/>
        </p:nvSpPr>
        <p:spPr bwMode="auto">
          <a:xfrm>
            <a:off x="2174134" y="1938435"/>
            <a:ext cx="82296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4.2.2013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PRACTICING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sz="2400" dirty="0" err="1" smtClean="0"/>
              <a:t>Complete</a:t>
            </a:r>
            <a:r>
              <a:rPr lang="cs-CZ" sz="2400" dirty="0" smtClean="0"/>
              <a:t> </a:t>
            </a:r>
            <a:r>
              <a:rPr lang="cs-CZ" sz="2400" dirty="0" err="1" smtClean="0"/>
              <a:t>with</a:t>
            </a:r>
            <a:r>
              <a:rPr lang="cs-CZ" sz="2400" dirty="0" smtClean="0"/>
              <a:t> </a:t>
            </a:r>
            <a:r>
              <a:rPr lang="cs-CZ" sz="2400" dirty="0" err="1" smtClean="0">
                <a:solidFill>
                  <a:schemeClr val="accent1"/>
                </a:solidFill>
              </a:rPr>
              <a:t>will</a:t>
            </a:r>
            <a:r>
              <a:rPr lang="cs-CZ" sz="2400" dirty="0" smtClean="0">
                <a:solidFill>
                  <a:schemeClr val="accent1"/>
                </a:solidFill>
              </a:rPr>
              <a:t>, </a:t>
            </a:r>
            <a:r>
              <a:rPr lang="cs-CZ" sz="2400" dirty="0" err="1" smtClean="0">
                <a:solidFill>
                  <a:schemeClr val="accent1"/>
                </a:solidFill>
              </a:rPr>
              <a:t>shall</a:t>
            </a:r>
            <a:r>
              <a:rPr lang="cs-CZ" sz="2400" dirty="0" smtClean="0">
                <a:solidFill>
                  <a:schemeClr val="accent1"/>
                </a:solidFill>
              </a:rPr>
              <a:t>, </a:t>
            </a:r>
            <a:r>
              <a:rPr lang="cs-CZ" sz="2400" dirty="0" err="1" smtClean="0">
                <a:solidFill>
                  <a:schemeClr val="accent1"/>
                </a:solidFill>
              </a:rPr>
              <a:t>be</a:t>
            </a:r>
            <a:r>
              <a:rPr lang="cs-CZ" sz="2400" dirty="0" smtClean="0">
                <a:solidFill>
                  <a:schemeClr val="accent1"/>
                </a:solidFill>
              </a:rPr>
              <a:t> </a:t>
            </a:r>
            <a:r>
              <a:rPr lang="cs-CZ" sz="2400" dirty="0" err="1" smtClean="0">
                <a:solidFill>
                  <a:schemeClr val="accent1"/>
                </a:solidFill>
              </a:rPr>
              <a:t>going</a:t>
            </a:r>
            <a:r>
              <a:rPr lang="cs-CZ" sz="2400" dirty="0" smtClean="0">
                <a:solidFill>
                  <a:schemeClr val="accent1"/>
                </a:solidFill>
              </a:rPr>
              <a:t> to </a:t>
            </a:r>
            <a:r>
              <a:rPr lang="cs-CZ" sz="2400" dirty="0" err="1" smtClean="0"/>
              <a:t>or</a:t>
            </a:r>
            <a:r>
              <a:rPr lang="cs-CZ" sz="2400" dirty="0" smtClean="0"/>
              <a:t> </a:t>
            </a:r>
            <a:r>
              <a:rPr lang="cs-CZ" sz="2400" dirty="0" err="1" smtClean="0">
                <a:solidFill>
                  <a:schemeClr val="accent1"/>
                </a:solidFill>
              </a:rPr>
              <a:t>present</a:t>
            </a:r>
            <a:r>
              <a:rPr lang="cs-CZ" sz="2400" dirty="0" smtClean="0">
                <a:solidFill>
                  <a:schemeClr val="accent1"/>
                </a:solidFill>
              </a:rPr>
              <a:t> </a:t>
            </a:r>
            <a:r>
              <a:rPr lang="cs-CZ" sz="2400" dirty="0" err="1" smtClean="0">
                <a:solidFill>
                  <a:schemeClr val="accent1"/>
                </a:solidFill>
              </a:rPr>
              <a:t>continuous</a:t>
            </a:r>
            <a:r>
              <a:rPr lang="cs-CZ" sz="2400" dirty="0" smtClean="0">
                <a:solidFill>
                  <a:schemeClr val="accent1"/>
                </a:solidFill>
              </a:rPr>
              <a:t>.</a:t>
            </a:r>
          </a:p>
          <a:p>
            <a:pPr>
              <a:buNone/>
            </a:pPr>
            <a:r>
              <a:rPr lang="cs-CZ" i="1" dirty="0" smtClean="0"/>
              <a:t>I´ve just </a:t>
            </a:r>
            <a:r>
              <a:rPr lang="cs-CZ" i="1" dirty="0" err="1" smtClean="0"/>
              <a:t>arrived</a:t>
            </a:r>
            <a:r>
              <a:rPr lang="cs-CZ" i="1" dirty="0" smtClean="0"/>
              <a:t> in </a:t>
            </a:r>
            <a:r>
              <a:rPr lang="cs-CZ" i="1" dirty="0" err="1" smtClean="0"/>
              <a:t>Mexico</a:t>
            </a:r>
            <a:r>
              <a:rPr lang="cs-CZ" i="1" dirty="0" smtClean="0"/>
              <a:t> City. I </a:t>
            </a:r>
            <a:r>
              <a:rPr lang="cs-CZ" i="1" dirty="0" err="1" smtClean="0"/>
              <a:t>didn</a:t>
            </a:r>
            <a:r>
              <a:rPr lang="cs-CZ" i="1" dirty="0" smtClean="0"/>
              <a:t>´t </a:t>
            </a:r>
            <a:r>
              <a:rPr lang="cs-CZ" i="1" dirty="0" err="1" smtClean="0"/>
              <a:t>get</a:t>
            </a:r>
            <a:r>
              <a:rPr lang="cs-CZ" i="1" dirty="0" smtClean="0"/>
              <a:t> </a:t>
            </a:r>
          </a:p>
          <a:p>
            <a:pPr>
              <a:buNone/>
            </a:pPr>
            <a:r>
              <a:rPr lang="cs-CZ" i="1" dirty="0" smtClean="0"/>
              <a:t>much </a:t>
            </a:r>
            <a:r>
              <a:rPr lang="cs-CZ" i="1" dirty="0" err="1" smtClean="0"/>
              <a:t>sleep</a:t>
            </a:r>
            <a:r>
              <a:rPr lang="cs-CZ" i="1" dirty="0" smtClean="0"/>
              <a:t> on </a:t>
            </a:r>
            <a:r>
              <a:rPr lang="cs-CZ" i="1" dirty="0" err="1" smtClean="0"/>
              <a:t>the</a:t>
            </a:r>
            <a:r>
              <a:rPr lang="cs-CZ" i="1" dirty="0" smtClean="0"/>
              <a:t> plane </a:t>
            </a:r>
            <a:r>
              <a:rPr lang="cs-CZ" i="1" dirty="0" err="1" smtClean="0"/>
              <a:t>so</a:t>
            </a:r>
            <a:r>
              <a:rPr lang="cs-CZ" i="1" dirty="0" smtClean="0"/>
              <a:t> I </a:t>
            </a:r>
            <a:r>
              <a:rPr lang="cs-CZ" i="1" dirty="0" err="1" smtClean="0"/>
              <a:t>think</a:t>
            </a:r>
            <a:r>
              <a:rPr lang="cs-CZ" i="1" dirty="0" smtClean="0"/>
              <a:t> I……(go) </a:t>
            </a:r>
          </a:p>
          <a:p>
            <a:pPr>
              <a:buNone/>
            </a:pPr>
            <a:r>
              <a:rPr lang="cs-CZ" i="1" dirty="0" smtClean="0"/>
              <a:t>to </a:t>
            </a:r>
            <a:r>
              <a:rPr lang="cs-CZ" i="1" dirty="0" err="1" smtClean="0"/>
              <a:t>bed</a:t>
            </a:r>
            <a:r>
              <a:rPr lang="cs-CZ" i="1" dirty="0" smtClean="0"/>
              <a:t> </a:t>
            </a:r>
            <a:r>
              <a:rPr lang="cs-CZ" i="1" dirty="0" err="1" smtClean="0"/>
              <a:t>for</a:t>
            </a:r>
            <a:r>
              <a:rPr lang="cs-CZ" i="1" dirty="0" smtClean="0"/>
              <a:t> a </a:t>
            </a:r>
            <a:r>
              <a:rPr lang="cs-CZ" i="1" dirty="0" err="1" smtClean="0"/>
              <a:t>while</a:t>
            </a:r>
            <a:r>
              <a:rPr lang="cs-CZ" i="1" dirty="0" smtClean="0"/>
              <a:t>.  As </a:t>
            </a:r>
            <a:r>
              <a:rPr lang="cs-CZ" i="1" dirty="0" err="1" smtClean="0"/>
              <a:t>you</a:t>
            </a:r>
            <a:r>
              <a:rPr lang="cs-CZ" i="1" dirty="0" smtClean="0"/>
              <a:t> </a:t>
            </a:r>
            <a:r>
              <a:rPr lang="cs-CZ" i="1" dirty="0" err="1" smtClean="0"/>
              <a:t>know</a:t>
            </a:r>
            <a:r>
              <a:rPr lang="cs-CZ" i="1" dirty="0" smtClean="0"/>
              <a:t> I……...(</a:t>
            </a:r>
            <a:r>
              <a:rPr lang="cs-CZ" i="1" dirty="0" err="1" smtClean="0"/>
              <a:t>meet</a:t>
            </a:r>
            <a:r>
              <a:rPr lang="cs-CZ" i="1" dirty="0" smtClean="0"/>
              <a:t>)</a:t>
            </a:r>
          </a:p>
          <a:p>
            <a:pPr>
              <a:buNone/>
            </a:pPr>
            <a:r>
              <a:rPr lang="cs-CZ" i="1" dirty="0" err="1" smtClean="0"/>
              <a:t>Carl</a:t>
            </a:r>
            <a:r>
              <a:rPr lang="cs-CZ" i="1" dirty="0" smtClean="0"/>
              <a:t>  </a:t>
            </a:r>
            <a:r>
              <a:rPr lang="cs-CZ" i="1" dirty="0" err="1" smtClean="0"/>
              <a:t>this</a:t>
            </a:r>
            <a:r>
              <a:rPr lang="cs-CZ" i="1" dirty="0" smtClean="0"/>
              <a:t> </a:t>
            </a:r>
            <a:r>
              <a:rPr lang="cs-CZ" i="1" dirty="0" err="1" smtClean="0"/>
              <a:t>afternoon</a:t>
            </a:r>
            <a:r>
              <a:rPr lang="cs-CZ" i="1" dirty="0" smtClean="0"/>
              <a:t> </a:t>
            </a:r>
            <a:r>
              <a:rPr lang="cs-CZ" i="1" dirty="0" err="1" smtClean="0"/>
              <a:t>and</a:t>
            </a:r>
            <a:r>
              <a:rPr lang="cs-CZ" i="1" dirty="0" smtClean="0"/>
              <a:t> </a:t>
            </a:r>
            <a:r>
              <a:rPr lang="cs-CZ" i="1" dirty="0" err="1" smtClean="0"/>
              <a:t>then</a:t>
            </a:r>
            <a:r>
              <a:rPr lang="cs-CZ" i="1" dirty="0" smtClean="0"/>
              <a:t> I………(</a:t>
            </a:r>
            <a:r>
              <a:rPr lang="cs-CZ" i="1" dirty="0" err="1" smtClean="0"/>
              <a:t>fly</a:t>
            </a:r>
            <a:r>
              <a:rPr lang="cs-CZ" i="1" dirty="0" smtClean="0"/>
              <a:t>) to</a:t>
            </a:r>
          </a:p>
          <a:p>
            <a:pPr>
              <a:buNone/>
            </a:pPr>
            <a:r>
              <a:rPr lang="cs-CZ" i="1" dirty="0" smtClean="0"/>
              <a:t>Paris </a:t>
            </a:r>
            <a:r>
              <a:rPr lang="cs-CZ" i="1" dirty="0" err="1" smtClean="0"/>
              <a:t>tomorrow</a:t>
            </a:r>
            <a:r>
              <a:rPr lang="cs-CZ" i="1" dirty="0" smtClean="0"/>
              <a:t> </a:t>
            </a:r>
            <a:r>
              <a:rPr lang="cs-CZ" i="1" dirty="0" err="1" smtClean="0"/>
              <a:t>morning</a:t>
            </a:r>
            <a:r>
              <a:rPr lang="cs-CZ" i="1" dirty="0" smtClean="0"/>
              <a:t>.   ………..I (fax) </a:t>
            </a:r>
            <a:r>
              <a:rPr lang="cs-CZ" i="1" dirty="0" err="1" smtClean="0"/>
              <a:t>the</a:t>
            </a:r>
            <a:r>
              <a:rPr lang="cs-CZ" i="1" dirty="0" smtClean="0"/>
              <a:t> </a:t>
            </a:r>
          </a:p>
          <a:p>
            <a:pPr>
              <a:buNone/>
            </a:pPr>
            <a:r>
              <a:rPr lang="cs-CZ" i="1" dirty="0" err="1" smtClean="0"/>
              <a:t>documents</a:t>
            </a:r>
            <a:r>
              <a:rPr lang="cs-CZ" i="1" dirty="0" smtClean="0"/>
              <a:t> </a:t>
            </a:r>
            <a:r>
              <a:rPr lang="cs-CZ" i="1" dirty="0" err="1" smtClean="0"/>
              <a:t>after</a:t>
            </a:r>
            <a:r>
              <a:rPr lang="cs-CZ" i="1" dirty="0" smtClean="0"/>
              <a:t> </a:t>
            </a:r>
            <a:r>
              <a:rPr lang="cs-CZ" i="1" dirty="0" err="1" smtClean="0"/>
              <a:t>Carl</a:t>
            </a:r>
            <a:r>
              <a:rPr lang="cs-CZ" i="1" dirty="0" smtClean="0"/>
              <a:t>? </a:t>
            </a:r>
            <a:r>
              <a:rPr lang="cs-CZ" i="1" dirty="0" err="1" smtClean="0"/>
              <a:t>What</a:t>
            </a:r>
            <a:r>
              <a:rPr lang="cs-CZ" i="1" dirty="0" smtClean="0"/>
              <a:t> ………(</a:t>
            </a:r>
            <a:r>
              <a:rPr lang="cs-CZ" i="1" dirty="0" err="1" smtClean="0"/>
              <a:t>you</a:t>
            </a:r>
            <a:r>
              <a:rPr lang="cs-CZ" i="1" dirty="0" smtClean="0"/>
              <a:t>/do)</a:t>
            </a:r>
          </a:p>
          <a:p>
            <a:pPr>
              <a:buNone/>
            </a:pPr>
            <a:r>
              <a:rPr lang="cs-CZ" i="1" dirty="0" err="1" smtClean="0"/>
              <a:t>next</a:t>
            </a:r>
            <a:r>
              <a:rPr lang="cs-CZ" i="1" dirty="0" smtClean="0"/>
              <a:t> </a:t>
            </a:r>
            <a:r>
              <a:rPr lang="cs-CZ" i="1" dirty="0" err="1" smtClean="0"/>
              <a:t>month</a:t>
            </a:r>
            <a:r>
              <a:rPr lang="cs-CZ" i="1" dirty="0" smtClean="0"/>
              <a:t>? ………</a:t>
            </a:r>
            <a:r>
              <a:rPr lang="cs-CZ" i="1" dirty="0" err="1" smtClean="0"/>
              <a:t>we</a:t>
            </a:r>
            <a:r>
              <a:rPr lang="cs-CZ" i="1" dirty="0" smtClean="0"/>
              <a:t>/go </a:t>
            </a:r>
            <a:r>
              <a:rPr lang="cs-CZ" i="1" dirty="0" err="1" smtClean="0"/>
              <a:t>for</a:t>
            </a:r>
            <a:r>
              <a:rPr lang="cs-CZ" i="1" dirty="0" smtClean="0"/>
              <a:t> lunch?</a:t>
            </a:r>
            <a:endParaRPr lang="cs-CZ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Key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i="1" dirty="0" smtClean="0"/>
              <a:t>I´</a:t>
            </a:r>
            <a:r>
              <a:rPr lang="cs-CZ" i="1" dirty="0" err="1" smtClean="0"/>
              <a:t>ll</a:t>
            </a:r>
            <a:r>
              <a:rPr lang="cs-CZ" i="1" dirty="0" smtClean="0"/>
              <a:t> go</a:t>
            </a:r>
          </a:p>
          <a:p>
            <a:r>
              <a:rPr lang="cs-CZ" i="1" dirty="0" smtClean="0"/>
              <a:t>I´m meeting</a:t>
            </a:r>
          </a:p>
          <a:p>
            <a:r>
              <a:rPr lang="cs-CZ" i="1" dirty="0" smtClean="0"/>
              <a:t>I´m </a:t>
            </a:r>
            <a:r>
              <a:rPr lang="cs-CZ" i="1" dirty="0" err="1" smtClean="0"/>
              <a:t>flying</a:t>
            </a:r>
            <a:endParaRPr lang="cs-CZ" i="1" dirty="0" smtClean="0"/>
          </a:p>
          <a:p>
            <a:r>
              <a:rPr lang="cs-CZ" i="1" dirty="0" err="1" smtClean="0"/>
              <a:t>Shall</a:t>
            </a:r>
            <a:r>
              <a:rPr lang="cs-CZ" i="1" dirty="0" smtClean="0"/>
              <a:t> I fax</a:t>
            </a:r>
          </a:p>
          <a:p>
            <a:r>
              <a:rPr lang="cs-CZ" i="1" dirty="0" smtClean="0"/>
              <a:t>are </a:t>
            </a:r>
            <a:r>
              <a:rPr lang="cs-CZ" i="1" dirty="0" err="1" smtClean="0"/>
              <a:t>you</a:t>
            </a:r>
            <a:r>
              <a:rPr lang="cs-CZ" i="1" dirty="0" smtClean="0"/>
              <a:t> </a:t>
            </a:r>
            <a:r>
              <a:rPr lang="cs-CZ" i="1" dirty="0" err="1" smtClean="0"/>
              <a:t>going</a:t>
            </a:r>
            <a:r>
              <a:rPr lang="cs-CZ" i="1" dirty="0" smtClean="0"/>
              <a:t> to do</a:t>
            </a:r>
          </a:p>
          <a:p>
            <a:r>
              <a:rPr lang="cs-CZ" i="1" dirty="0" err="1" smtClean="0"/>
              <a:t>Shall</a:t>
            </a:r>
            <a:r>
              <a:rPr lang="cs-CZ" i="1" dirty="0" smtClean="0"/>
              <a:t> </a:t>
            </a:r>
            <a:r>
              <a:rPr lang="cs-CZ" i="1" dirty="0" err="1" smtClean="0"/>
              <a:t>we</a:t>
            </a:r>
            <a:r>
              <a:rPr lang="cs-CZ" i="1" smtClean="0"/>
              <a:t> go</a:t>
            </a:r>
            <a:endParaRPr lang="cs-CZ" i="1" dirty="0" smtClean="0"/>
          </a:p>
          <a:p>
            <a:endParaRPr lang="cs-CZ" i="1" dirty="0" smtClean="0"/>
          </a:p>
          <a:p>
            <a:endParaRPr lang="cs-CZ" i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ovéPole 2"/>
          <p:cNvSpPr txBox="1">
            <a:spLocks noChangeArrowheads="1"/>
          </p:cNvSpPr>
          <p:nvPr/>
        </p:nvSpPr>
        <p:spPr bwMode="auto">
          <a:xfrm>
            <a:off x="3016627" y="5567638"/>
            <a:ext cx="3566160" cy="7755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 algn="ctr"/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Martina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Fukárková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SOŠ logistická a SOU Dalovice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cs-CZ" sz="11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fukarkova</a:t>
            </a: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@</a:t>
            </a:r>
            <a:r>
              <a:rPr lang="cs-CZ" sz="11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logistickaskola.cz</a:t>
            </a:r>
            <a:endParaRPr lang="cs-CZ" sz="1100" i="1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cs-CZ" sz="1100" i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únor </a:t>
            </a: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2013</a:t>
            </a:r>
            <a:endParaRPr lang="cs-CZ" sz="11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6" name="TextovéPole 3"/>
          <p:cNvSpPr txBox="1">
            <a:spLocks noChangeArrowheads="1"/>
          </p:cNvSpPr>
          <p:nvPr/>
        </p:nvSpPr>
        <p:spPr bwMode="auto">
          <a:xfrm>
            <a:off x="359532" y="4595530"/>
            <a:ext cx="8424936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Objekty, použité k vytvoření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materiálu jsou vlastní originální tvorbou autora. pocházejí 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z veřejných knihoven obrázků (public </a:t>
            </a:r>
            <a:r>
              <a:rPr lang="cs-CZ" sz="11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domain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 nebo z databáze SW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Smart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Notebook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077" name="TextovéPole 4"/>
          <p:cNvSpPr txBox="1">
            <a:spLocks noChangeArrowheads="1"/>
          </p:cNvSpPr>
          <p:nvPr/>
        </p:nvSpPr>
        <p:spPr bwMode="auto">
          <a:xfrm>
            <a:off x="205740" y="182880"/>
            <a:ext cx="4434840" cy="29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pl-PL" sz="1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Seznam použité literatury a pramenů:</a:t>
            </a:r>
            <a:endParaRPr lang="cs-CZ" sz="14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8" name="TextovéPole 5"/>
          <p:cNvSpPr txBox="1">
            <a:spLocks noChangeArrowheads="1"/>
          </p:cNvSpPr>
          <p:nvPr/>
        </p:nvSpPr>
        <p:spPr bwMode="auto">
          <a:xfrm>
            <a:off x="294725" y="512676"/>
            <a:ext cx="4920217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ovéPole 5"/>
          <p:cNvSpPr txBox="1">
            <a:spLocks noChangeArrowheads="1"/>
          </p:cNvSpPr>
          <p:nvPr/>
        </p:nvSpPr>
        <p:spPr bwMode="auto">
          <a:xfrm>
            <a:off x="294724" y="520169"/>
            <a:ext cx="8669764" cy="760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OXENDEN, C. </a:t>
            </a: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New </a:t>
            </a:r>
            <a:r>
              <a:rPr lang="cs-CZ" sz="11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English</a:t>
            </a: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1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File</a:t>
            </a: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sz="11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Pre-intermediate</a:t>
            </a: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1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Student´s</a:t>
            </a: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1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Book</a:t>
            </a: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Oxford University </a:t>
            </a:r>
            <a:r>
              <a:rPr lang="cs-CZ" sz="11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Press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1997. ISBN 978-0-19-451909-0</a:t>
            </a:r>
          </a:p>
          <a:p>
            <a:endParaRPr lang="cs-CZ" sz="11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cs-CZ" sz="11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COE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N. </a:t>
            </a: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Oxford </a:t>
            </a:r>
            <a:r>
              <a:rPr lang="cs-CZ" sz="11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Practice</a:t>
            </a: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1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Grammar</a:t>
            </a: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5..vyd. </a:t>
            </a:r>
            <a:r>
              <a:rPr lang="cs-CZ" sz="11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Oxrord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University </a:t>
            </a:r>
            <a:r>
              <a:rPr lang="cs-CZ" sz="11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Press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2012. ISBN 978-0-19-457975-9</a:t>
            </a:r>
          </a:p>
          <a:p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4000" dirty="0" smtClean="0"/>
              <a:t>VYJÁDŘENÍ   BUDOUCNOSTI</a:t>
            </a:r>
            <a:endParaRPr lang="cs-CZ" sz="40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sz="4000" dirty="0" err="1" smtClean="0"/>
              <a:t>Expressing</a:t>
            </a:r>
            <a:r>
              <a:rPr lang="cs-CZ" sz="4000" dirty="0" smtClean="0"/>
              <a:t> </a:t>
            </a:r>
            <a:r>
              <a:rPr lang="cs-CZ" sz="4000" dirty="0" err="1" smtClean="0"/>
              <a:t>the</a:t>
            </a:r>
            <a:r>
              <a:rPr lang="cs-CZ" sz="4000" dirty="0" smtClean="0"/>
              <a:t> </a:t>
            </a:r>
            <a:r>
              <a:rPr lang="cs-CZ" sz="4000" dirty="0" err="1" smtClean="0"/>
              <a:t>future</a:t>
            </a:r>
            <a:endParaRPr lang="cs-CZ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VYJÁDŘENÍ BUDOUCNOSTI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645920" y="1124744"/>
            <a:ext cx="7498080" cy="48006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cs-CZ" sz="4000" dirty="0" smtClean="0">
                <a:solidFill>
                  <a:schemeClr val="accent1"/>
                </a:solidFill>
              </a:rPr>
              <a:t>Budoucnost můžeme vyjádřit:</a:t>
            </a:r>
          </a:p>
          <a:p>
            <a:pPr>
              <a:buNone/>
            </a:pPr>
            <a:endParaRPr lang="cs-CZ" sz="4000" dirty="0" smtClean="0">
              <a:solidFill>
                <a:schemeClr val="accent1"/>
              </a:solidFill>
            </a:endParaRPr>
          </a:p>
          <a:p>
            <a:pPr marL="596646" indent="-514350">
              <a:buNone/>
            </a:pPr>
            <a:r>
              <a:rPr lang="cs-CZ" dirty="0" smtClean="0"/>
              <a:t>   Pomocí </a:t>
            </a:r>
            <a:r>
              <a:rPr lang="cs-CZ" b="1" i="1" dirty="0" err="1" smtClean="0">
                <a:solidFill>
                  <a:schemeClr val="accent1"/>
                </a:solidFill>
              </a:rPr>
              <a:t>Present</a:t>
            </a:r>
            <a:r>
              <a:rPr lang="cs-CZ" b="1" i="1" dirty="0" smtClean="0">
                <a:solidFill>
                  <a:schemeClr val="accent1"/>
                </a:solidFill>
              </a:rPr>
              <a:t> </a:t>
            </a:r>
            <a:r>
              <a:rPr lang="cs-CZ" b="1" i="1" dirty="0" err="1" smtClean="0">
                <a:solidFill>
                  <a:schemeClr val="accent1"/>
                </a:solidFill>
              </a:rPr>
              <a:t>continuous</a:t>
            </a:r>
            <a:r>
              <a:rPr lang="cs-CZ" i="1" dirty="0" smtClean="0"/>
              <a:t>(přítomným</a:t>
            </a:r>
            <a:r>
              <a:rPr lang="cs-CZ" b="1" i="1" dirty="0" smtClean="0">
                <a:solidFill>
                  <a:schemeClr val="accent1"/>
                </a:solidFill>
              </a:rPr>
              <a:t> </a:t>
            </a:r>
          </a:p>
          <a:p>
            <a:pPr marL="596646" indent="-514350">
              <a:buNone/>
            </a:pPr>
            <a:r>
              <a:rPr lang="cs-CZ" i="1" dirty="0" smtClean="0"/>
              <a:t>     časem průběhovým)</a:t>
            </a:r>
          </a:p>
          <a:p>
            <a:pPr marL="596646" indent="-514350">
              <a:buNone/>
            </a:pPr>
            <a:endParaRPr lang="cs-CZ" i="1" dirty="0" smtClean="0"/>
          </a:p>
          <a:p>
            <a:pPr marL="596646" indent="-514350">
              <a:buNone/>
            </a:pPr>
            <a:r>
              <a:rPr lang="cs-CZ" dirty="0" smtClean="0"/>
              <a:t>    Vazbou</a:t>
            </a:r>
            <a:r>
              <a:rPr lang="cs-CZ" i="1" dirty="0" smtClean="0"/>
              <a:t> </a:t>
            </a:r>
            <a:r>
              <a:rPr lang="cs-CZ" b="1" i="1" dirty="0" err="1" smtClean="0">
                <a:solidFill>
                  <a:schemeClr val="accent1"/>
                </a:solidFill>
              </a:rPr>
              <a:t>be</a:t>
            </a:r>
            <a:r>
              <a:rPr lang="cs-CZ" b="1" i="1" dirty="0" smtClean="0">
                <a:solidFill>
                  <a:schemeClr val="accent1"/>
                </a:solidFill>
              </a:rPr>
              <a:t> </a:t>
            </a:r>
            <a:r>
              <a:rPr lang="cs-CZ" b="1" i="1" dirty="0" err="1" smtClean="0">
                <a:solidFill>
                  <a:schemeClr val="accent1"/>
                </a:solidFill>
              </a:rPr>
              <a:t>going</a:t>
            </a:r>
            <a:r>
              <a:rPr lang="cs-CZ" b="1" i="1" dirty="0" smtClean="0">
                <a:solidFill>
                  <a:schemeClr val="accent1"/>
                </a:solidFill>
              </a:rPr>
              <a:t> to</a:t>
            </a:r>
          </a:p>
          <a:p>
            <a:pPr marL="596646" indent="-514350">
              <a:buNone/>
            </a:pPr>
            <a:endParaRPr lang="cs-CZ" i="1" dirty="0" smtClean="0"/>
          </a:p>
          <a:p>
            <a:pPr marL="596646" indent="-514350">
              <a:buNone/>
            </a:pPr>
            <a:r>
              <a:rPr lang="cs-CZ" dirty="0" smtClean="0"/>
              <a:t> </a:t>
            </a:r>
            <a:endParaRPr lang="cs-CZ" i="1" dirty="0" smtClean="0"/>
          </a:p>
          <a:p>
            <a:pPr marL="596646" indent="-514350">
              <a:buNone/>
            </a:pPr>
            <a:r>
              <a:rPr lang="cs-CZ" dirty="0" smtClean="0">
                <a:solidFill>
                  <a:schemeClr val="accent1"/>
                </a:solidFill>
              </a:rPr>
              <a:t>   </a:t>
            </a:r>
            <a:r>
              <a:rPr lang="cs-CZ" dirty="0" smtClean="0"/>
              <a:t>Pomocí  slovesa </a:t>
            </a:r>
            <a:r>
              <a:rPr lang="cs-CZ" b="1" i="1" dirty="0" err="1" smtClean="0">
                <a:solidFill>
                  <a:schemeClr val="accent1"/>
                </a:solidFill>
              </a:rPr>
              <a:t>will</a:t>
            </a:r>
            <a:r>
              <a:rPr lang="cs-CZ" i="1" dirty="0" smtClean="0"/>
              <a:t> a </a:t>
            </a:r>
            <a:r>
              <a:rPr lang="cs-CZ" b="1" i="1" dirty="0" err="1" smtClean="0">
                <a:solidFill>
                  <a:schemeClr val="accent1"/>
                </a:solidFill>
              </a:rPr>
              <a:t>shall</a:t>
            </a:r>
            <a:endParaRPr lang="cs-CZ" b="1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PRESENT CONTINUOUS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31640" y="1412776"/>
            <a:ext cx="7498080" cy="48006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cs-CZ" dirty="0" smtClean="0"/>
              <a:t>Používá se se </a:t>
            </a:r>
            <a:r>
              <a:rPr lang="cs-CZ" dirty="0" smtClean="0">
                <a:solidFill>
                  <a:srgbClr val="FF0000"/>
                </a:solidFill>
              </a:rPr>
              <a:t>pro budoucí děj</a:t>
            </a:r>
            <a:r>
              <a:rPr lang="cs-CZ" dirty="0" smtClean="0">
                <a:solidFill>
                  <a:schemeClr val="accent1"/>
                </a:solidFill>
              </a:rPr>
              <a:t>, </a:t>
            </a:r>
            <a:r>
              <a:rPr lang="cs-CZ" dirty="0" smtClean="0"/>
              <a:t>který jsme si </a:t>
            </a:r>
          </a:p>
          <a:p>
            <a:pPr>
              <a:buNone/>
            </a:pPr>
            <a:r>
              <a:rPr lang="cs-CZ" dirty="0" smtClean="0"/>
              <a:t>zajistili už </a:t>
            </a:r>
            <a:r>
              <a:rPr lang="cs-CZ" dirty="0" smtClean="0">
                <a:solidFill>
                  <a:srgbClr val="FF0000"/>
                </a:solidFill>
              </a:rPr>
              <a:t>v minulosti.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Minulý týden jste si koupili letenku a nyní </a:t>
            </a:r>
          </a:p>
          <a:p>
            <a:pPr>
              <a:buNone/>
            </a:pPr>
            <a:r>
              <a:rPr lang="cs-CZ" dirty="0" smtClean="0"/>
              <a:t>lze říci: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sz="4000" b="1" i="1" dirty="0" smtClean="0"/>
              <a:t>I´m </a:t>
            </a:r>
            <a:r>
              <a:rPr lang="cs-CZ" sz="4000" b="1" i="1" dirty="0" err="1" smtClean="0"/>
              <a:t>flying</a:t>
            </a:r>
            <a:r>
              <a:rPr lang="cs-CZ" sz="4000" i="1" dirty="0" smtClean="0"/>
              <a:t>     </a:t>
            </a:r>
            <a:r>
              <a:rPr lang="cs-CZ" sz="4000" i="1" dirty="0" err="1" smtClean="0"/>
              <a:t>home</a:t>
            </a:r>
            <a:r>
              <a:rPr lang="cs-CZ" sz="4000" i="1" dirty="0" smtClean="0"/>
              <a:t>    </a:t>
            </a:r>
            <a:r>
              <a:rPr lang="cs-CZ" sz="4000" b="1" i="1" dirty="0" err="1" smtClean="0"/>
              <a:t>next</a:t>
            </a:r>
            <a:r>
              <a:rPr lang="cs-CZ" sz="4000" b="1" i="1" dirty="0" smtClean="0"/>
              <a:t> </a:t>
            </a:r>
            <a:r>
              <a:rPr lang="cs-CZ" sz="4000" b="1" i="1" dirty="0" err="1" smtClean="0"/>
              <a:t>week</a:t>
            </a:r>
            <a:r>
              <a:rPr lang="cs-CZ" sz="4000" b="1" i="1" dirty="0" smtClean="0"/>
              <a:t>.</a:t>
            </a:r>
          </a:p>
          <a:p>
            <a:pPr>
              <a:buNone/>
            </a:pPr>
            <a:endParaRPr lang="cs-CZ" sz="4000" i="1" dirty="0" smtClean="0"/>
          </a:p>
          <a:p>
            <a:pPr>
              <a:buNone/>
            </a:pPr>
            <a:r>
              <a:rPr lang="cs-CZ" sz="4000" i="1" dirty="0" smtClean="0"/>
              <a:t>                    </a:t>
            </a:r>
            <a:r>
              <a:rPr lang="cs-CZ" sz="4000" i="1" dirty="0" err="1" smtClean="0"/>
              <a:t>now</a:t>
            </a:r>
            <a:r>
              <a:rPr lang="cs-CZ" sz="4000" i="1" dirty="0" smtClean="0"/>
              <a:t> </a:t>
            </a:r>
          </a:p>
        </p:txBody>
      </p:sp>
      <p:sp>
        <p:nvSpPr>
          <p:cNvPr id="4" name="Pětiúhelník 3"/>
          <p:cNvSpPr/>
          <p:nvPr/>
        </p:nvSpPr>
        <p:spPr>
          <a:xfrm>
            <a:off x="1547664" y="5229200"/>
            <a:ext cx="2016224" cy="432048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PAST</a:t>
            </a:r>
            <a:endParaRPr lang="cs-CZ" dirty="0"/>
          </a:p>
        </p:txBody>
      </p:sp>
      <p:sp>
        <p:nvSpPr>
          <p:cNvPr id="5" name="Pětiúhelník 4"/>
          <p:cNvSpPr/>
          <p:nvPr/>
        </p:nvSpPr>
        <p:spPr>
          <a:xfrm>
            <a:off x="6012160" y="5301208"/>
            <a:ext cx="1800200" cy="36004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FUTURE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VAZBA BE GOING TO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96646" indent="-514350">
              <a:buNone/>
            </a:pPr>
            <a:r>
              <a:rPr lang="cs-CZ" dirty="0" smtClean="0"/>
              <a:t>Vazba </a:t>
            </a:r>
            <a:r>
              <a:rPr lang="cs-CZ" i="1" dirty="0" err="1" smtClean="0"/>
              <a:t>be</a:t>
            </a:r>
            <a:r>
              <a:rPr lang="cs-CZ" i="1" dirty="0" smtClean="0"/>
              <a:t>  </a:t>
            </a:r>
            <a:r>
              <a:rPr lang="cs-CZ" i="1" dirty="0" err="1" smtClean="0"/>
              <a:t>going</a:t>
            </a:r>
            <a:r>
              <a:rPr lang="cs-CZ" i="1" dirty="0" smtClean="0"/>
              <a:t> to</a:t>
            </a:r>
            <a:r>
              <a:rPr lang="cs-CZ" dirty="0" smtClean="0"/>
              <a:t> se používá pro</a:t>
            </a:r>
          </a:p>
          <a:p>
            <a:pPr marL="596646" indent="-514350">
              <a:buNone/>
            </a:pPr>
            <a:r>
              <a:rPr lang="cs-CZ" dirty="0" smtClean="0"/>
              <a:t> </a:t>
            </a:r>
            <a:r>
              <a:rPr lang="cs-CZ" b="1" dirty="0" smtClean="0">
                <a:solidFill>
                  <a:srgbClr val="FF0000"/>
                </a:solidFill>
              </a:rPr>
              <a:t>plánované události</a:t>
            </a:r>
            <a:r>
              <a:rPr lang="cs-CZ" dirty="0" smtClean="0">
                <a:solidFill>
                  <a:srgbClr val="FF0000"/>
                </a:solidFill>
              </a:rPr>
              <a:t>     </a:t>
            </a:r>
            <a:endParaRPr lang="cs-CZ" b="1" dirty="0" smtClean="0">
              <a:solidFill>
                <a:srgbClr val="FF0000"/>
              </a:solidFill>
            </a:endParaRPr>
          </a:p>
          <a:p>
            <a:pPr marL="596646" indent="-514350">
              <a:buNone/>
            </a:pPr>
            <a:r>
              <a:rPr lang="cs-CZ" i="1" dirty="0" err="1" smtClean="0"/>
              <a:t>What</a:t>
            </a:r>
            <a:r>
              <a:rPr lang="cs-CZ" i="1" dirty="0" smtClean="0"/>
              <a:t> are </a:t>
            </a:r>
            <a:r>
              <a:rPr lang="cs-CZ" i="1" dirty="0" err="1" smtClean="0"/>
              <a:t>you</a:t>
            </a:r>
            <a:r>
              <a:rPr lang="cs-CZ" i="1" dirty="0" smtClean="0"/>
              <a:t> </a:t>
            </a:r>
            <a:r>
              <a:rPr lang="cs-CZ" i="1" dirty="0" err="1" smtClean="0"/>
              <a:t>going</a:t>
            </a:r>
            <a:r>
              <a:rPr lang="cs-CZ" i="1" dirty="0" smtClean="0"/>
              <a:t> to do </a:t>
            </a:r>
            <a:r>
              <a:rPr lang="cs-CZ" i="1" dirty="0" err="1" smtClean="0"/>
              <a:t>tomorrow</a:t>
            </a:r>
            <a:r>
              <a:rPr lang="cs-CZ" i="1" dirty="0" smtClean="0"/>
              <a:t>?</a:t>
            </a:r>
          </a:p>
          <a:p>
            <a:pPr marL="596646" indent="-514350">
              <a:buNone/>
            </a:pPr>
            <a:r>
              <a:rPr lang="cs-CZ" i="1" dirty="0" smtClean="0"/>
              <a:t>I´m </a:t>
            </a:r>
            <a:r>
              <a:rPr lang="cs-CZ" i="1" dirty="0" err="1" smtClean="0"/>
              <a:t>going</a:t>
            </a:r>
            <a:r>
              <a:rPr lang="cs-CZ" i="1" dirty="0" smtClean="0"/>
              <a:t> to visit Peter in London.</a:t>
            </a:r>
          </a:p>
          <a:p>
            <a:pPr marL="596646" indent="-514350">
              <a:buNone/>
            </a:pPr>
            <a:endParaRPr lang="cs-CZ" i="1" dirty="0" smtClean="0"/>
          </a:p>
          <a:p>
            <a:pPr marL="596646" indent="-514350">
              <a:buNone/>
            </a:pP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b="1" dirty="0" smtClean="0">
                <a:solidFill>
                  <a:srgbClr val="FF0000"/>
                </a:solidFill>
              </a:rPr>
              <a:t>k </a:t>
            </a:r>
            <a:r>
              <a:rPr lang="cs-CZ" b="1" dirty="0" err="1" smtClean="0">
                <a:solidFill>
                  <a:srgbClr val="FF0000"/>
                </a:solidFill>
              </a:rPr>
              <a:t>předpovězení</a:t>
            </a:r>
            <a:r>
              <a:rPr lang="cs-CZ" b="1" dirty="0" smtClean="0">
                <a:solidFill>
                  <a:srgbClr val="FF0000"/>
                </a:solidFill>
              </a:rPr>
              <a:t> budoucího děje</a:t>
            </a:r>
            <a:endParaRPr lang="cs-CZ" b="1" i="1" dirty="0" smtClean="0">
              <a:solidFill>
                <a:srgbClr val="FF0000"/>
              </a:solidFill>
            </a:endParaRPr>
          </a:p>
          <a:p>
            <a:pPr marL="596646" indent="-514350">
              <a:buNone/>
            </a:pPr>
            <a:r>
              <a:rPr lang="cs-CZ" i="1" dirty="0" err="1" smtClean="0"/>
              <a:t>It</a:t>
            </a:r>
            <a:r>
              <a:rPr lang="cs-CZ" i="1" dirty="0" smtClean="0"/>
              <a:t>´s </a:t>
            </a:r>
            <a:r>
              <a:rPr lang="cs-CZ" i="1" dirty="0" err="1" smtClean="0"/>
              <a:t>cloudy</a:t>
            </a:r>
            <a:r>
              <a:rPr lang="cs-CZ" i="1" dirty="0" smtClean="0"/>
              <a:t>. </a:t>
            </a:r>
          </a:p>
          <a:p>
            <a:pPr marL="596646" indent="-514350">
              <a:buNone/>
            </a:pPr>
            <a:r>
              <a:rPr lang="cs-CZ" i="1" dirty="0" err="1" smtClean="0"/>
              <a:t>It</a:t>
            </a:r>
            <a:r>
              <a:rPr lang="cs-CZ" i="1" dirty="0" smtClean="0"/>
              <a:t>´s </a:t>
            </a:r>
            <a:r>
              <a:rPr lang="cs-CZ" i="1" dirty="0" err="1" smtClean="0"/>
              <a:t>going</a:t>
            </a:r>
            <a:r>
              <a:rPr lang="cs-CZ" i="1" dirty="0" smtClean="0"/>
              <a:t> to </a:t>
            </a:r>
            <a:r>
              <a:rPr lang="cs-CZ" i="1" dirty="0" err="1" smtClean="0"/>
              <a:t>rain</a:t>
            </a:r>
            <a:r>
              <a:rPr lang="cs-CZ" i="1" dirty="0" smtClean="0"/>
              <a:t>.</a:t>
            </a:r>
            <a:endParaRPr lang="cs-CZ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WILL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Sloveso </a:t>
            </a:r>
            <a:r>
              <a:rPr lang="cs-CZ" i="1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will</a:t>
            </a:r>
            <a:r>
              <a:rPr lang="cs-CZ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se používá pro vyjádření </a:t>
            </a:r>
            <a:r>
              <a:rPr lang="cs-CZ" dirty="0" smtClean="0">
                <a:solidFill>
                  <a:srgbClr val="FF0000"/>
                </a:solidFill>
              </a:rPr>
              <a:t>faktických budoucích dějů</a:t>
            </a:r>
          </a:p>
          <a:p>
            <a:pPr>
              <a:buNone/>
            </a:pPr>
            <a:r>
              <a:rPr lang="cs-CZ" i="1" dirty="0" smtClean="0"/>
              <a:t>My </a:t>
            </a:r>
            <a:r>
              <a:rPr lang="cs-CZ" i="1" dirty="0" err="1" smtClean="0"/>
              <a:t>mother</a:t>
            </a:r>
            <a:r>
              <a:rPr lang="cs-CZ" i="1" dirty="0" smtClean="0"/>
              <a:t> </a:t>
            </a:r>
            <a:r>
              <a:rPr lang="cs-CZ" i="1" dirty="0" err="1" smtClean="0"/>
              <a:t>will</a:t>
            </a:r>
            <a:r>
              <a:rPr lang="cs-CZ" i="1" dirty="0" smtClean="0"/>
              <a:t> </a:t>
            </a:r>
            <a:r>
              <a:rPr lang="cs-CZ" i="1" dirty="0" err="1" smtClean="0"/>
              <a:t>be</a:t>
            </a:r>
            <a:r>
              <a:rPr lang="cs-CZ" i="1" dirty="0" smtClean="0"/>
              <a:t> </a:t>
            </a:r>
            <a:r>
              <a:rPr lang="cs-CZ" i="1" dirty="0" err="1" smtClean="0"/>
              <a:t>fifty</a:t>
            </a:r>
            <a:r>
              <a:rPr lang="cs-CZ" i="1" dirty="0" smtClean="0"/>
              <a:t> </a:t>
            </a:r>
            <a:r>
              <a:rPr lang="cs-CZ" i="1" dirty="0" err="1" smtClean="0"/>
              <a:t>years</a:t>
            </a:r>
            <a:r>
              <a:rPr lang="cs-CZ" i="1" dirty="0" smtClean="0"/>
              <a:t> </a:t>
            </a:r>
            <a:r>
              <a:rPr lang="cs-CZ" i="1" dirty="0" err="1" smtClean="0"/>
              <a:t>old</a:t>
            </a:r>
            <a:r>
              <a:rPr lang="cs-CZ" i="1" dirty="0" smtClean="0"/>
              <a:t> </a:t>
            </a:r>
            <a:r>
              <a:rPr lang="cs-CZ" i="1" dirty="0" err="1" smtClean="0"/>
              <a:t>tomorrow</a:t>
            </a:r>
            <a:r>
              <a:rPr lang="cs-CZ" i="1" dirty="0" smtClean="0"/>
              <a:t>.</a:t>
            </a:r>
          </a:p>
          <a:p>
            <a:r>
              <a:rPr lang="cs-CZ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Mluvčí jím vyjadřuje,co si myslí, že </a:t>
            </a:r>
            <a:r>
              <a:rPr lang="cs-CZ" dirty="0" smtClean="0">
                <a:solidFill>
                  <a:srgbClr val="FF0000"/>
                </a:solidFill>
              </a:rPr>
              <a:t>se v budoucnu stane</a:t>
            </a:r>
          </a:p>
          <a:p>
            <a:pPr>
              <a:buNone/>
            </a:pPr>
            <a:r>
              <a:rPr lang="cs-CZ" i="1" dirty="0" smtClean="0"/>
              <a:t>Jane </a:t>
            </a:r>
            <a:r>
              <a:rPr lang="cs-CZ" i="1" dirty="0" err="1" smtClean="0"/>
              <a:t>will</a:t>
            </a:r>
            <a:r>
              <a:rPr lang="cs-CZ" i="1" dirty="0" smtClean="0"/>
              <a:t> love </a:t>
            </a:r>
            <a:r>
              <a:rPr lang="cs-CZ" i="1" dirty="0" err="1" smtClean="0"/>
              <a:t>your</a:t>
            </a:r>
            <a:r>
              <a:rPr lang="cs-CZ" i="1" dirty="0" smtClean="0"/>
              <a:t> </a:t>
            </a:r>
            <a:r>
              <a:rPr lang="cs-CZ" i="1" dirty="0" err="1" smtClean="0"/>
              <a:t>new</a:t>
            </a:r>
            <a:r>
              <a:rPr lang="cs-CZ" i="1" dirty="0" smtClean="0"/>
              <a:t> </a:t>
            </a:r>
            <a:r>
              <a:rPr lang="cs-CZ" i="1" dirty="0" err="1" smtClean="0"/>
              <a:t>dress</a:t>
            </a:r>
            <a:r>
              <a:rPr lang="cs-CZ" i="1" dirty="0" smtClean="0"/>
              <a:t>.</a:t>
            </a:r>
          </a:p>
          <a:p>
            <a:r>
              <a:rPr lang="cs-CZ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Pro vyjádření </a:t>
            </a:r>
            <a:r>
              <a:rPr lang="cs-CZ" dirty="0" smtClean="0">
                <a:solidFill>
                  <a:srgbClr val="FF0000"/>
                </a:solidFill>
              </a:rPr>
              <a:t>rozhodnutí</a:t>
            </a:r>
            <a:r>
              <a:rPr lang="cs-CZ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učiněného </a:t>
            </a:r>
            <a:r>
              <a:rPr lang="cs-CZ" dirty="0" smtClean="0">
                <a:solidFill>
                  <a:srgbClr val="FF0000"/>
                </a:solidFill>
              </a:rPr>
              <a:t>v</a:t>
            </a:r>
            <a:r>
              <a:rPr lang="cs-CZ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cs-CZ" dirty="0" smtClean="0">
                <a:solidFill>
                  <a:srgbClr val="FF0000"/>
                </a:solidFill>
              </a:rPr>
              <a:t>okamžiku promluvy</a:t>
            </a:r>
          </a:p>
          <a:p>
            <a:pPr>
              <a:buNone/>
            </a:pPr>
            <a:r>
              <a:rPr lang="cs-CZ" i="1" dirty="0" err="1" smtClean="0"/>
              <a:t>Does</a:t>
            </a:r>
            <a:r>
              <a:rPr lang="cs-CZ" i="1" dirty="0" smtClean="0"/>
              <a:t> </a:t>
            </a:r>
            <a:r>
              <a:rPr lang="cs-CZ" i="1" dirty="0" err="1" smtClean="0"/>
              <a:t>anyone</a:t>
            </a:r>
            <a:r>
              <a:rPr lang="cs-CZ" i="1" dirty="0" smtClean="0"/>
              <a:t> </a:t>
            </a:r>
            <a:r>
              <a:rPr lang="cs-CZ" i="1" dirty="0" err="1" smtClean="0"/>
              <a:t>want</a:t>
            </a:r>
            <a:r>
              <a:rPr lang="cs-CZ" i="1" dirty="0" smtClean="0"/>
              <a:t> to </a:t>
            </a:r>
            <a:r>
              <a:rPr lang="cs-CZ" i="1" dirty="0" err="1" smtClean="0"/>
              <a:t>come</a:t>
            </a:r>
            <a:r>
              <a:rPr lang="cs-CZ" i="1" dirty="0" smtClean="0"/>
              <a:t> </a:t>
            </a:r>
            <a:r>
              <a:rPr lang="cs-CZ" i="1" dirty="0" err="1" smtClean="0"/>
              <a:t>with</a:t>
            </a:r>
            <a:r>
              <a:rPr lang="cs-CZ" i="1" dirty="0" smtClean="0"/>
              <a:t> </a:t>
            </a:r>
            <a:r>
              <a:rPr lang="cs-CZ" i="1" dirty="0" err="1" smtClean="0"/>
              <a:t>me</a:t>
            </a:r>
            <a:r>
              <a:rPr lang="cs-CZ" i="1" dirty="0" smtClean="0"/>
              <a:t>?</a:t>
            </a:r>
          </a:p>
          <a:p>
            <a:pPr>
              <a:buNone/>
            </a:pPr>
            <a:r>
              <a:rPr lang="cs-CZ" i="1" dirty="0" err="1" smtClean="0"/>
              <a:t>Yes</a:t>
            </a:r>
            <a:r>
              <a:rPr lang="cs-CZ" i="1" dirty="0" smtClean="0"/>
              <a:t>, I ´</a:t>
            </a:r>
            <a:r>
              <a:rPr lang="cs-CZ" i="1" dirty="0" err="1" smtClean="0"/>
              <a:t>ll</a:t>
            </a:r>
            <a:r>
              <a:rPr lang="cs-CZ" i="1" dirty="0" smtClean="0"/>
              <a:t> </a:t>
            </a:r>
            <a:r>
              <a:rPr lang="cs-CZ" i="1" dirty="0" err="1" smtClean="0"/>
              <a:t>come</a:t>
            </a:r>
            <a:r>
              <a:rPr lang="cs-CZ" i="1" dirty="0" smtClean="0"/>
              <a:t>.</a:t>
            </a:r>
            <a:endParaRPr lang="cs-CZ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SHALL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accent1"/>
                </a:solidFill>
              </a:rPr>
              <a:t>Používá se při </a:t>
            </a:r>
            <a:r>
              <a:rPr lang="cs-CZ" b="1" dirty="0" smtClean="0">
                <a:solidFill>
                  <a:srgbClr val="FF0000"/>
                </a:solidFill>
              </a:rPr>
              <a:t>nabídkách</a:t>
            </a:r>
          </a:p>
          <a:p>
            <a:pPr>
              <a:buNone/>
            </a:pPr>
            <a:r>
              <a:rPr lang="cs-CZ" i="1" dirty="0" err="1" smtClean="0"/>
              <a:t>Shall</a:t>
            </a:r>
            <a:r>
              <a:rPr lang="cs-CZ" i="1" dirty="0" smtClean="0"/>
              <a:t> I </a:t>
            </a:r>
            <a:r>
              <a:rPr lang="cs-CZ" i="1" dirty="0" err="1" smtClean="0"/>
              <a:t>make</a:t>
            </a:r>
            <a:r>
              <a:rPr lang="cs-CZ" i="1" dirty="0" smtClean="0"/>
              <a:t> </a:t>
            </a:r>
            <a:r>
              <a:rPr lang="cs-CZ" i="1" dirty="0" err="1" smtClean="0"/>
              <a:t>you</a:t>
            </a:r>
            <a:r>
              <a:rPr lang="cs-CZ" i="1" dirty="0" smtClean="0"/>
              <a:t> a </a:t>
            </a:r>
            <a:r>
              <a:rPr lang="cs-CZ" i="1" dirty="0" err="1" smtClean="0"/>
              <a:t>cup</a:t>
            </a:r>
            <a:r>
              <a:rPr lang="cs-CZ" i="1" dirty="0" smtClean="0"/>
              <a:t> </a:t>
            </a:r>
            <a:r>
              <a:rPr lang="cs-CZ" i="1" dirty="0" err="1" smtClean="0"/>
              <a:t>of</a:t>
            </a:r>
            <a:r>
              <a:rPr lang="cs-CZ" i="1" dirty="0" smtClean="0"/>
              <a:t> </a:t>
            </a:r>
            <a:r>
              <a:rPr lang="cs-CZ" i="1" dirty="0" err="1" smtClean="0"/>
              <a:t>tea</a:t>
            </a:r>
            <a:r>
              <a:rPr lang="cs-CZ" i="1" dirty="0" smtClean="0"/>
              <a:t>?</a:t>
            </a:r>
          </a:p>
          <a:p>
            <a:pPr>
              <a:buNone/>
            </a:pPr>
            <a:endParaRPr lang="cs-CZ" i="1" dirty="0" smtClean="0"/>
          </a:p>
          <a:p>
            <a:r>
              <a:rPr lang="cs-CZ" b="1" dirty="0" smtClean="0">
                <a:solidFill>
                  <a:srgbClr val="FF0000"/>
                </a:solidFill>
              </a:rPr>
              <a:t>V návrzích</a:t>
            </a:r>
          </a:p>
          <a:p>
            <a:pPr>
              <a:buNone/>
            </a:pPr>
            <a:r>
              <a:rPr lang="cs-CZ" i="1" dirty="0" err="1" smtClean="0"/>
              <a:t>Shall</a:t>
            </a:r>
            <a:r>
              <a:rPr lang="cs-CZ" i="1" dirty="0" smtClean="0"/>
              <a:t> </a:t>
            </a:r>
            <a:r>
              <a:rPr lang="cs-CZ" i="1" dirty="0" err="1" smtClean="0"/>
              <a:t>we</a:t>
            </a:r>
            <a:r>
              <a:rPr lang="cs-CZ" i="1" dirty="0" smtClean="0"/>
              <a:t> </a:t>
            </a:r>
            <a:r>
              <a:rPr lang="cs-CZ" i="1" dirty="0" err="1" smtClean="0"/>
              <a:t>see</a:t>
            </a:r>
            <a:r>
              <a:rPr lang="cs-CZ" i="1" dirty="0" smtClean="0"/>
              <a:t> a film </a:t>
            </a:r>
            <a:r>
              <a:rPr lang="cs-CZ" i="1" dirty="0" err="1" smtClean="0"/>
              <a:t>tonight</a:t>
            </a:r>
            <a:r>
              <a:rPr lang="cs-CZ" i="1" dirty="0" smtClean="0"/>
              <a:t>?</a:t>
            </a:r>
          </a:p>
          <a:p>
            <a:pPr>
              <a:buNone/>
            </a:pPr>
            <a:endParaRPr lang="cs-CZ" i="1" dirty="0" smtClean="0"/>
          </a:p>
          <a:p>
            <a:pPr>
              <a:buNone/>
            </a:pPr>
            <a:endParaRPr lang="cs-CZ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SUMMARY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Hovoříme-li o budoucích dějích, které očekáváme, ale nemůžeme je ovlivnit můžeme použít </a:t>
            </a:r>
            <a:r>
              <a:rPr lang="cs-CZ" b="1" i="1" dirty="0" err="1" smtClean="0">
                <a:solidFill>
                  <a:srgbClr val="FF0000"/>
                </a:solidFill>
              </a:rPr>
              <a:t>will</a:t>
            </a:r>
            <a:r>
              <a:rPr lang="cs-CZ" dirty="0" smtClean="0"/>
              <a:t> nebo </a:t>
            </a:r>
            <a:r>
              <a:rPr lang="cs-CZ" b="1" i="1" dirty="0" err="1" smtClean="0">
                <a:solidFill>
                  <a:srgbClr val="FF0000"/>
                </a:solidFill>
              </a:rPr>
              <a:t>be</a:t>
            </a:r>
            <a:r>
              <a:rPr lang="cs-CZ" b="1" i="1" dirty="0" smtClean="0">
                <a:solidFill>
                  <a:srgbClr val="FF0000"/>
                </a:solidFill>
              </a:rPr>
              <a:t> </a:t>
            </a:r>
            <a:r>
              <a:rPr lang="cs-CZ" b="1" i="1" dirty="0" err="1" smtClean="0">
                <a:solidFill>
                  <a:srgbClr val="FF0000"/>
                </a:solidFill>
              </a:rPr>
              <a:t>going</a:t>
            </a:r>
            <a:r>
              <a:rPr lang="cs-CZ" b="1" i="1" dirty="0" smtClean="0">
                <a:solidFill>
                  <a:srgbClr val="FF0000"/>
                </a:solidFill>
              </a:rPr>
              <a:t> to</a:t>
            </a:r>
          </a:p>
          <a:p>
            <a:endParaRPr lang="cs-CZ" b="1" i="1" dirty="0" smtClean="0">
              <a:solidFill>
                <a:schemeClr val="accent1"/>
              </a:solidFill>
            </a:endParaRPr>
          </a:p>
          <a:p>
            <a:pPr>
              <a:buNone/>
            </a:pPr>
            <a:r>
              <a:rPr lang="cs-CZ" i="1" dirty="0" err="1" smtClean="0"/>
              <a:t>Ann</a:t>
            </a:r>
            <a:r>
              <a:rPr lang="cs-CZ" i="1" dirty="0" smtClean="0"/>
              <a:t> </a:t>
            </a:r>
            <a:r>
              <a:rPr lang="cs-CZ" i="1" dirty="0" err="1" smtClean="0">
                <a:solidFill>
                  <a:srgbClr val="FF0000"/>
                </a:solidFill>
              </a:rPr>
              <a:t>will</a:t>
            </a:r>
            <a:r>
              <a:rPr lang="cs-CZ" i="1" dirty="0" smtClean="0">
                <a:solidFill>
                  <a:srgbClr val="FF0000"/>
                </a:solidFill>
              </a:rPr>
              <a:t> </a:t>
            </a:r>
            <a:r>
              <a:rPr lang="cs-CZ" i="1" dirty="0" err="1" smtClean="0">
                <a:solidFill>
                  <a:srgbClr val="FF0000"/>
                </a:solidFill>
              </a:rPr>
              <a:t>be</a:t>
            </a:r>
            <a:r>
              <a:rPr lang="cs-CZ" i="1" dirty="0" smtClean="0">
                <a:solidFill>
                  <a:srgbClr val="FF0000"/>
                </a:solidFill>
              </a:rPr>
              <a:t>(</a:t>
            </a:r>
            <a:r>
              <a:rPr lang="cs-CZ" i="1" dirty="0" err="1" smtClean="0">
                <a:solidFill>
                  <a:srgbClr val="FF0000"/>
                </a:solidFill>
              </a:rPr>
              <a:t>is</a:t>
            </a:r>
            <a:r>
              <a:rPr lang="cs-CZ" i="1" dirty="0" smtClean="0">
                <a:solidFill>
                  <a:srgbClr val="FF0000"/>
                </a:solidFill>
              </a:rPr>
              <a:t> </a:t>
            </a:r>
            <a:r>
              <a:rPr lang="cs-CZ" i="1" dirty="0" err="1" smtClean="0">
                <a:solidFill>
                  <a:srgbClr val="FF0000"/>
                </a:solidFill>
              </a:rPr>
              <a:t>going</a:t>
            </a:r>
            <a:r>
              <a:rPr lang="cs-CZ" i="1" dirty="0" smtClean="0">
                <a:solidFill>
                  <a:srgbClr val="FF0000"/>
                </a:solidFill>
              </a:rPr>
              <a:t> to </a:t>
            </a:r>
            <a:r>
              <a:rPr lang="cs-CZ" i="1" dirty="0" err="1" smtClean="0">
                <a:solidFill>
                  <a:srgbClr val="FF0000"/>
                </a:solidFill>
              </a:rPr>
              <a:t>be</a:t>
            </a:r>
            <a:r>
              <a:rPr lang="cs-CZ" i="1" dirty="0" smtClean="0">
                <a:solidFill>
                  <a:srgbClr val="FF0000"/>
                </a:solidFill>
              </a:rPr>
              <a:t>) </a:t>
            </a:r>
            <a:r>
              <a:rPr lang="cs-CZ" i="1" dirty="0" smtClean="0"/>
              <a:t>12 </a:t>
            </a:r>
            <a:r>
              <a:rPr lang="cs-CZ" i="1" dirty="0" err="1" smtClean="0"/>
              <a:t>next</a:t>
            </a:r>
            <a:r>
              <a:rPr lang="cs-CZ" i="1" dirty="0" smtClean="0"/>
              <a:t> </a:t>
            </a:r>
            <a:r>
              <a:rPr lang="cs-CZ" i="1" dirty="0" err="1" smtClean="0"/>
              <a:t>year</a:t>
            </a:r>
            <a:r>
              <a:rPr lang="cs-CZ" i="1" dirty="0" smtClean="0"/>
              <a:t>.</a:t>
            </a:r>
          </a:p>
          <a:p>
            <a:pPr>
              <a:buNone/>
            </a:pPr>
            <a:endParaRPr lang="cs-CZ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1644650" y="332656"/>
            <a:ext cx="7499350" cy="5915744"/>
          </a:xfrm>
        </p:spPr>
        <p:txBody>
          <a:bodyPr/>
          <a:lstStyle/>
          <a:p>
            <a:r>
              <a:rPr lang="cs-CZ" dirty="0" smtClean="0"/>
              <a:t>Mluvíme-li o budoucích dějích, které můžeme ovlivnit, užíváme </a:t>
            </a:r>
            <a:r>
              <a:rPr lang="cs-CZ" b="1" i="1" dirty="0" err="1" smtClean="0">
                <a:solidFill>
                  <a:srgbClr val="FF0000"/>
                </a:solidFill>
              </a:rPr>
              <a:t>will</a:t>
            </a:r>
            <a:r>
              <a:rPr lang="cs-CZ" b="1" i="1" dirty="0" smtClean="0">
                <a:solidFill>
                  <a:schemeClr val="accent1"/>
                </a:solidFill>
              </a:rPr>
              <a:t> </a:t>
            </a:r>
            <a:r>
              <a:rPr lang="cs-CZ" dirty="0" smtClean="0"/>
              <a:t>pro okamžitá rozhodnutí  a </a:t>
            </a:r>
            <a:r>
              <a:rPr lang="cs-CZ" b="1" i="1" dirty="0" err="1" smtClean="0">
                <a:solidFill>
                  <a:srgbClr val="FF0000"/>
                </a:solidFill>
              </a:rPr>
              <a:t>be</a:t>
            </a:r>
            <a:r>
              <a:rPr lang="cs-CZ" b="1" i="1" dirty="0" smtClean="0">
                <a:solidFill>
                  <a:srgbClr val="FF0000"/>
                </a:solidFill>
              </a:rPr>
              <a:t> </a:t>
            </a:r>
            <a:r>
              <a:rPr lang="cs-CZ" b="1" i="1" dirty="0" err="1" smtClean="0">
                <a:solidFill>
                  <a:srgbClr val="FF0000"/>
                </a:solidFill>
              </a:rPr>
              <a:t>going</a:t>
            </a:r>
            <a:r>
              <a:rPr lang="cs-CZ" b="1" i="1" dirty="0" smtClean="0">
                <a:solidFill>
                  <a:srgbClr val="FF0000"/>
                </a:solidFill>
              </a:rPr>
              <a:t> to </a:t>
            </a:r>
            <a:r>
              <a:rPr lang="cs-CZ" dirty="0" smtClean="0"/>
              <a:t>pro rozhodnutí, která jsme učinili před okamžikem promluvy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i="1" dirty="0" err="1" smtClean="0"/>
              <a:t>Can</a:t>
            </a:r>
            <a:r>
              <a:rPr lang="cs-CZ" i="1" dirty="0" smtClean="0"/>
              <a:t>  </a:t>
            </a:r>
            <a:r>
              <a:rPr lang="cs-CZ" i="1" dirty="0" err="1" smtClean="0"/>
              <a:t>somebody</a:t>
            </a:r>
            <a:r>
              <a:rPr lang="cs-CZ" i="1" dirty="0" smtClean="0"/>
              <a:t> help </a:t>
            </a:r>
            <a:r>
              <a:rPr lang="cs-CZ" i="1" dirty="0" err="1" smtClean="0"/>
              <a:t>me</a:t>
            </a:r>
            <a:r>
              <a:rPr lang="cs-CZ" i="1" dirty="0" smtClean="0"/>
              <a:t>, </a:t>
            </a:r>
            <a:r>
              <a:rPr lang="cs-CZ" i="1" dirty="0" err="1" smtClean="0"/>
              <a:t>please</a:t>
            </a:r>
            <a:r>
              <a:rPr lang="cs-CZ" i="1" dirty="0" smtClean="0"/>
              <a:t>?</a:t>
            </a:r>
          </a:p>
          <a:p>
            <a:pPr>
              <a:buNone/>
            </a:pPr>
            <a:r>
              <a:rPr lang="cs-CZ" i="1" dirty="0" err="1" smtClean="0"/>
              <a:t>Yes</a:t>
            </a:r>
            <a:r>
              <a:rPr lang="cs-CZ" i="1" dirty="0" smtClean="0">
                <a:solidFill>
                  <a:srgbClr val="FF0000"/>
                </a:solidFill>
              </a:rPr>
              <a:t>, I´</a:t>
            </a:r>
            <a:r>
              <a:rPr lang="cs-CZ" i="1" dirty="0" err="1" smtClean="0">
                <a:solidFill>
                  <a:srgbClr val="FF0000"/>
                </a:solidFill>
              </a:rPr>
              <a:t>ll</a:t>
            </a:r>
            <a:r>
              <a:rPr lang="cs-CZ" i="1" dirty="0" smtClean="0">
                <a:solidFill>
                  <a:srgbClr val="FF0000"/>
                </a:solidFill>
              </a:rPr>
              <a:t> </a:t>
            </a:r>
            <a:r>
              <a:rPr lang="cs-CZ" i="1" dirty="0" smtClean="0"/>
              <a:t>help </a:t>
            </a:r>
            <a:r>
              <a:rPr lang="cs-CZ" i="1" dirty="0" err="1" smtClean="0"/>
              <a:t>you</a:t>
            </a:r>
            <a:r>
              <a:rPr lang="cs-CZ" i="1" dirty="0" smtClean="0"/>
              <a:t>.</a:t>
            </a:r>
          </a:p>
          <a:p>
            <a:pPr>
              <a:buNone/>
            </a:pPr>
            <a:endParaRPr lang="cs-CZ" i="1" dirty="0" smtClean="0"/>
          </a:p>
          <a:p>
            <a:pPr>
              <a:buNone/>
            </a:pPr>
            <a:r>
              <a:rPr lang="cs-CZ" i="1" dirty="0" smtClean="0"/>
              <a:t>John </a:t>
            </a:r>
            <a:r>
              <a:rPr lang="cs-CZ" i="1" dirty="0" err="1" smtClean="0"/>
              <a:t>needs</a:t>
            </a:r>
            <a:r>
              <a:rPr lang="cs-CZ" i="1" dirty="0" smtClean="0"/>
              <a:t> </a:t>
            </a:r>
            <a:r>
              <a:rPr lang="cs-CZ" i="1" dirty="0" err="1" smtClean="0"/>
              <a:t>some</a:t>
            </a:r>
            <a:r>
              <a:rPr lang="cs-CZ" i="1" dirty="0" smtClean="0"/>
              <a:t> help.</a:t>
            </a:r>
          </a:p>
          <a:p>
            <a:pPr>
              <a:buNone/>
            </a:pPr>
            <a:r>
              <a:rPr lang="cs-CZ" i="1" dirty="0" smtClean="0"/>
              <a:t>I </a:t>
            </a:r>
            <a:r>
              <a:rPr lang="cs-CZ" i="1" dirty="0" err="1" smtClean="0"/>
              <a:t>know</a:t>
            </a:r>
            <a:r>
              <a:rPr lang="cs-CZ" i="1" dirty="0" smtClean="0">
                <a:solidFill>
                  <a:schemeClr val="accent1"/>
                </a:solidFill>
              </a:rPr>
              <a:t>. </a:t>
            </a:r>
            <a:r>
              <a:rPr lang="cs-CZ" i="1" dirty="0" smtClean="0">
                <a:solidFill>
                  <a:srgbClr val="FF0000"/>
                </a:solidFill>
              </a:rPr>
              <a:t>I ´m </a:t>
            </a:r>
            <a:r>
              <a:rPr lang="cs-CZ" i="1" dirty="0" err="1" smtClean="0">
                <a:solidFill>
                  <a:srgbClr val="FF0000"/>
                </a:solidFill>
              </a:rPr>
              <a:t>going</a:t>
            </a:r>
            <a:r>
              <a:rPr lang="cs-CZ" i="1" dirty="0" smtClean="0">
                <a:solidFill>
                  <a:srgbClr val="FF0000"/>
                </a:solidFill>
              </a:rPr>
              <a:t> to </a:t>
            </a:r>
            <a:r>
              <a:rPr lang="cs-CZ" i="1" dirty="0" smtClean="0"/>
              <a:t>help </a:t>
            </a:r>
            <a:r>
              <a:rPr lang="cs-CZ" i="1" dirty="0" err="1" smtClean="0"/>
              <a:t>him</a:t>
            </a:r>
            <a:r>
              <a:rPr lang="cs-CZ" i="1" dirty="0" smtClean="0"/>
              <a:t>.</a:t>
            </a:r>
          </a:p>
          <a:p>
            <a:endParaRPr lang="cs-CZ" dirty="0" smtClean="0">
              <a:solidFill>
                <a:schemeClr val="accent1"/>
              </a:solidFill>
            </a:endParaRP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lunovrat">
  <a:themeElements>
    <a:clrScheme name="Slunovrat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lunovrat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lunovrat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24DE3501-D835-4B68-86C3-BA0881F9322A}"/>
</file>

<file path=customXml/itemProps2.xml><?xml version="1.0" encoding="utf-8"?>
<ds:datastoreItem xmlns:ds="http://schemas.openxmlformats.org/officeDocument/2006/customXml" ds:itemID="{6CA7C7E7-7E40-49FC-8E02-4462D9B78BA8}"/>
</file>

<file path=customXml/itemProps3.xml><?xml version="1.0" encoding="utf-8"?>
<ds:datastoreItem xmlns:ds="http://schemas.openxmlformats.org/officeDocument/2006/customXml" ds:itemID="{4A814A83-19AB-4715-88FE-FB4CB7816330}"/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221</TotalTime>
  <Words>611</Words>
  <Application>Microsoft Office PowerPoint</Application>
  <PresentationFormat>Předvádění na obrazovce (4:3)</PresentationFormat>
  <Paragraphs>101</Paragraphs>
  <Slides>12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3" baseType="lpstr">
      <vt:lpstr>Slunovrat</vt:lpstr>
      <vt:lpstr>Prezentace aplikace PowerPoint</vt:lpstr>
      <vt:lpstr>VYJÁDŘENÍ   BUDOUCNOSTI</vt:lpstr>
      <vt:lpstr>VYJÁDŘENÍ BUDOUCNOSTI</vt:lpstr>
      <vt:lpstr>PRESENT CONTINUOUS</vt:lpstr>
      <vt:lpstr>VAZBA BE GOING TO</vt:lpstr>
      <vt:lpstr>WILL </vt:lpstr>
      <vt:lpstr>SHALL</vt:lpstr>
      <vt:lpstr>SUMMARY</vt:lpstr>
      <vt:lpstr>Prezentace aplikace PowerPoint</vt:lpstr>
      <vt:lpstr>PRACTICING</vt:lpstr>
      <vt:lpstr>Key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Martina</dc:creator>
  <cp:lastModifiedBy>sborovna2b</cp:lastModifiedBy>
  <cp:revision>26</cp:revision>
  <dcterms:created xsi:type="dcterms:W3CDTF">2013-02-09T19:42:35Z</dcterms:created>
  <dcterms:modified xsi:type="dcterms:W3CDTF">2013-05-27T06:08:45Z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