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768" r:id="rId2"/>
  </p:sldMasterIdLst>
  <p:notesMasterIdLst>
    <p:notesMasterId r:id="rId13"/>
  </p:notesMasterIdLst>
  <p:sldIdLst>
    <p:sldId id="263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5" r:id="rId11"/>
    <p:sldId id="264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64" y="-5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customXml" Target="../customXml/item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FF0FC-FC4D-49F1-9702-C746A09BCD5B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70C7D-B8F4-49C7-84AF-ACEA9FFA0B1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1287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C7755-4984-4C94-8403-7846898ED176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D2EBE5-60F6-4C94-8EAF-BEAEB5721EB7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6376F0-CA92-489B-AC73-7CE049FB620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D2EBE5-60F6-4C94-8EAF-BEAEB5721EB7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6376F0-CA92-489B-AC73-7CE049FB620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D2EBE5-60F6-4C94-8EAF-BEAEB5721EB7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6376F0-CA92-489B-AC73-7CE049FB620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EBE5-60F6-4C94-8EAF-BEAEB5721EB7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76F0-CA92-489B-AC73-7CE049FB620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EBE5-60F6-4C94-8EAF-BEAEB5721EB7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76F0-CA92-489B-AC73-7CE049FB620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EBE5-60F6-4C94-8EAF-BEAEB5721EB7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76F0-CA92-489B-AC73-7CE049FB620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EBE5-60F6-4C94-8EAF-BEAEB5721EB7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76F0-CA92-489B-AC73-7CE049FB620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EBE5-60F6-4C94-8EAF-BEAEB5721EB7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76F0-CA92-489B-AC73-7CE049FB620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EBE5-60F6-4C94-8EAF-BEAEB5721EB7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76F0-CA92-489B-AC73-7CE049FB620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EBE5-60F6-4C94-8EAF-BEAEB5721EB7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76F0-CA92-489B-AC73-7CE049FB620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EBE5-60F6-4C94-8EAF-BEAEB5721EB7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76F0-CA92-489B-AC73-7CE049FB620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D2EBE5-60F6-4C94-8EAF-BEAEB5721EB7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6376F0-CA92-489B-AC73-7CE049FB620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EBE5-60F6-4C94-8EAF-BEAEB5721EB7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76F0-CA92-489B-AC73-7CE049FB620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EBE5-60F6-4C94-8EAF-BEAEB5721EB7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76F0-CA92-489B-AC73-7CE049FB620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EBE5-60F6-4C94-8EAF-BEAEB5721EB7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76F0-CA92-489B-AC73-7CE049FB620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D2EBE5-60F6-4C94-8EAF-BEAEB5721EB7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6376F0-CA92-489B-AC73-7CE049FB620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D2EBE5-60F6-4C94-8EAF-BEAEB5721EB7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6376F0-CA92-489B-AC73-7CE049FB620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D2EBE5-60F6-4C94-8EAF-BEAEB5721EB7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6376F0-CA92-489B-AC73-7CE049FB620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D2EBE5-60F6-4C94-8EAF-BEAEB5721EB7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6376F0-CA92-489B-AC73-7CE049FB620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D2EBE5-60F6-4C94-8EAF-BEAEB5721EB7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6376F0-CA92-489B-AC73-7CE049FB620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D2EBE5-60F6-4C94-8EAF-BEAEB5721EB7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6376F0-CA92-489B-AC73-7CE049FB620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D2EBE5-60F6-4C94-8EAF-BEAEB5721EB7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6376F0-CA92-489B-AC73-7CE049FB620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DD2EBE5-60F6-4C94-8EAF-BEAEB5721EB7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D6376F0-CA92-489B-AC73-7CE049FB620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2EBE5-60F6-4C94-8EAF-BEAEB5721EB7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6376F0-CA92-489B-AC73-7CE049FB620F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23728" y="1196752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VY_32_INOVACE_09.16_AJ_Modální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slovesa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95736" y="2204864"/>
            <a:ext cx="5573419" cy="92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je  určen pro studenty druhého ročníku mírně pokročilí a slouží k seznámení  se s modálními slovesy ve výuce  anglického jazyka. .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Žáci formou prezentace získávají ucelený přehled o tvoření a  použití modálních sloves a  následně si  vše procvičují v doplňujících cvičeních a překladu.</a:t>
            </a: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95736" y="177281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Anglický jazyk-gramatika/ Modální slovesa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.4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..2013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fukarkova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duben 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5" y="512676"/>
            <a:ext cx="8669763" cy="143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OXENDEN, C.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New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English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File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intermediate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Student´s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Book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University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1997. ISBN 978-0-19-451909-0</a:t>
            </a: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PETERS, S.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Talk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vyd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Praha: Polyglot 2006. ISBN 80-86195-12-0</a:t>
            </a: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COE, N.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Practice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Grammar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5..vyd.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Oxrord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University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2012. ISBN 978-0-19-457975-9</a:t>
            </a: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cs-CZ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MODAL VERBS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ZPŮSOBOVÁ  SLOVESA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CAN ,  MUST ,  MAY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vyjadřují  nutnost, schopnost, možnost,… </a:t>
            </a:r>
          </a:p>
          <a:p>
            <a:endParaRPr lang="cs-CZ" dirty="0" smtClean="0"/>
          </a:p>
          <a:p>
            <a:r>
              <a:rPr lang="cs-CZ" dirty="0" smtClean="0"/>
              <a:t>tato způsobová(modální )slovesa jsou součástí složených slovesných tvarů</a:t>
            </a:r>
          </a:p>
          <a:p>
            <a:endParaRPr lang="cs-CZ" dirty="0" smtClean="0"/>
          </a:p>
          <a:p>
            <a:r>
              <a:rPr lang="cs-CZ" dirty="0" smtClean="0"/>
              <a:t>pojí se vždy s plnovýznamovým slovesem v základním tvaru – infinitiv bez „</a:t>
            </a:r>
            <a:r>
              <a:rPr lang="cs-CZ" dirty="0" smtClean="0">
                <a:solidFill>
                  <a:srgbClr val="FF0000"/>
                </a:solidFill>
              </a:rPr>
              <a:t>to</a:t>
            </a:r>
            <a:r>
              <a:rPr lang="cs-CZ" dirty="0" smtClean="0"/>
              <a:t>“</a:t>
            </a:r>
          </a:p>
          <a:p>
            <a:endParaRPr lang="cs-CZ" dirty="0" smtClean="0"/>
          </a:p>
          <a:p>
            <a:r>
              <a:rPr lang="cs-CZ" dirty="0" smtClean="0"/>
              <a:t>nikdy nepřibírají koncovku </a:t>
            </a:r>
            <a:r>
              <a:rPr lang="cs-CZ" dirty="0" smtClean="0">
                <a:solidFill>
                  <a:srgbClr val="FF0000"/>
                </a:solidFill>
              </a:rPr>
              <a:t>–s</a:t>
            </a:r>
            <a:r>
              <a:rPr lang="cs-CZ" dirty="0" smtClean="0"/>
              <a:t> ve 3.os. </a:t>
            </a:r>
            <a:r>
              <a:rPr lang="cs-CZ" dirty="0" err="1" smtClean="0"/>
              <a:t>č.j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CAN(moci, umět)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447800"/>
            <a:ext cx="7708392" cy="5410200"/>
          </a:xfrm>
        </p:spPr>
        <p:txBody>
          <a:bodyPr>
            <a:normAutofit lnSpcReduction="10000"/>
          </a:bodyPr>
          <a:lstStyle/>
          <a:p>
            <a:r>
              <a:rPr lang="cs-CZ" dirty="0" smtClean="0">
                <a:solidFill>
                  <a:srgbClr val="00B0F0"/>
                </a:solidFill>
              </a:rPr>
              <a:t>Oznamovací věta</a:t>
            </a:r>
          </a:p>
          <a:p>
            <a:pPr>
              <a:buNone/>
            </a:pPr>
            <a:r>
              <a:rPr lang="cs-CZ" i="1" dirty="0" smtClean="0"/>
              <a:t>   </a:t>
            </a:r>
            <a:r>
              <a:rPr lang="cs-CZ" i="1" dirty="0" err="1" smtClean="0"/>
              <a:t>She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can</a:t>
            </a:r>
            <a:r>
              <a:rPr lang="cs-CZ" i="1" dirty="0" smtClean="0"/>
              <a:t> </a:t>
            </a:r>
            <a:r>
              <a:rPr lang="cs-CZ" i="1" dirty="0" err="1" smtClean="0"/>
              <a:t>speak</a:t>
            </a:r>
            <a:r>
              <a:rPr lang="cs-CZ" i="1" dirty="0" smtClean="0"/>
              <a:t> </a:t>
            </a:r>
            <a:r>
              <a:rPr lang="cs-CZ" i="1" dirty="0" err="1" smtClean="0"/>
              <a:t>Japanese</a:t>
            </a:r>
            <a:r>
              <a:rPr lang="cs-CZ" i="1" dirty="0" smtClean="0"/>
              <a:t>.</a:t>
            </a:r>
          </a:p>
          <a:p>
            <a:pPr>
              <a:buNone/>
            </a:pPr>
            <a:r>
              <a:rPr lang="cs-CZ" i="1" dirty="0" smtClean="0"/>
              <a:t>   I </a:t>
            </a:r>
            <a:r>
              <a:rPr lang="cs-CZ" i="1" dirty="0" err="1" smtClean="0">
                <a:solidFill>
                  <a:srgbClr val="FF0000"/>
                </a:solidFill>
              </a:rPr>
              <a:t>can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/>
              <a:t>see</a:t>
            </a:r>
            <a:r>
              <a:rPr lang="cs-CZ" i="1" dirty="0" smtClean="0"/>
              <a:t> </a:t>
            </a:r>
            <a:r>
              <a:rPr lang="cs-CZ" i="1" dirty="0" err="1" smtClean="0"/>
              <a:t>moon</a:t>
            </a:r>
            <a:r>
              <a:rPr lang="cs-CZ" i="1" dirty="0" smtClean="0"/>
              <a:t>.</a:t>
            </a:r>
          </a:p>
          <a:p>
            <a:r>
              <a:rPr lang="cs-CZ" dirty="0" smtClean="0">
                <a:solidFill>
                  <a:srgbClr val="00B0F0"/>
                </a:solidFill>
              </a:rPr>
              <a:t>Zápor</a:t>
            </a:r>
          </a:p>
          <a:p>
            <a:pPr>
              <a:buNone/>
            </a:pPr>
            <a:r>
              <a:rPr lang="cs-CZ" i="1" dirty="0" smtClean="0"/>
              <a:t>   He </a:t>
            </a:r>
            <a:r>
              <a:rPr lang="cs-CZ" i="1" dirty="0" err="1" smtClean="0">
                <a:solidFill>
                  <a:srgbClr val="FF0000"/>
                </a:solidFill>
              </a:rPr>
              <a:t>can</a:t>
            </a:r>
            <a:r>
              <a:rPr lang="cs-CZ" i="1" dirty="0" smtClean="0">
                <a:solidFill>
                  <a:srgbClr val="FF0000"/>
                </a:solidFill>
              </a:rPr>
              <a:t>´t (</a:t>
            </a:r>
            <a:r>
              <a:rPr lang="cs-CZ" i="1" dirty="0" err="1" smtClean="0">
                <a:solidFill>
                  <a:srgbClr val="FF0000"/>
                </a:solidFill>
              </a:rPr>
              <a:t>cannot</a:t>
            </a:r>
            <a:r>
              <a:rPr lang="cs-CZ" i="1" dirty="0" smtClean="0">
                <a:solidFill>
                  <a:srgbClr val="FF0000"/>
                </a:solidFill>
              </a:rPr>
              <a:t>)</a:t>
            </a:r>
            <a:r>
              <a:rPr lang="cs-CZ" i="1" dirty="0" smtClean="0"/>
              <a:t> ski.</a:t>
            </a:r>
          </a:p>
          <a:p>
            <a:r>
              <a:rPr lang="cs-CZ" dirty="0" smtClean="0">
                <a:solidFill>
                  <a:srgbClr val="00B0F0"/>
                </a:solidFill>
              </a:rPr>
              <a:t>Otázka</a:t>
            </a:r>
          </a:p>
          <a:p>
            <a:pPr>
              <a:buNone/>
            </a:pPr>
            <a:r>
              <a:rPr lang="cs-CZ" i="1" dirty="0" smtClean="0">
                <a:solidFill>
                  <a:srgbClr val="00B0F0"/>
                </a:solidFill>
              </a:rPr>
              <a:t>  </a:t>
            </a:r>
            <a:r>
              <a:rPr lang="cs-CZ" i="1" dirty="0" err="1" smtClean="0">
                <a:solidFill>
                  <a:srgbClr val="FF0000"/>
                </a:solidFill>
              </a:rPr>
              <a:t>Can</a:t>
            </a:r>
            <a:r>
              <a:rPr lang="cs-CZ" i="1" dirty="0" smtClean="0"/>
              <a:t> I go </a:t>
            </a:r>
            <a:r>
              <a:rPr lang="cs-CZ" i="1" dirty="0" err="1" smtClean="0"/>
              <a:t>with</a:t>
            </a:r>
            <a:r>
              <a:rPr lang="cs-CZ" i="1" dirty="0" smtClean="0"/>
              <a:t> </a:t>
            </a:r>
            <a:r>
              <a:rPr lang="cs-CZ" i="1" dirty="0" err="1" smtClean="0"/>
              <a:t>you</a:t>
            </a:r>
            <a:r>
              <a:rPr lang="cs-CZ" i="1" dirty="0" smtClean="0"/>
              <a:t> to </a:t>
            </a:r>
            <a:r>
              <a:rPr lang="cs-CZ" i="1" dirty="0" err="1" smtClean="0"/>
              <a:t>the</a:t>
            </a:r>
            <a:r>
              <a:rPr lang="cs-CZ" i="1" dirty="0" smtClean="0"/>
              <a:t> party?</a:t>
            </a:r>
          </a:p>
          <a:p>
            <a:pPr>
              <a:buNone/>
            </a:pPr>
            <a:r>
              <a:rPr lang="cs-CZ" i="1" dirty="0" smtClean="0"/>
              <a:t>  </a:t>
            </a:r>
            <a:r>
              <a:rPr lang="cs-CZ" i="1" dirty="0" err="1" smtClean="0">
                <a:solidFill>
                  <a:srgbClr val="FF0000"/>
                </a:solidFill>
              </a:rPr>
              <a:t>Can</a:t>
            </a:r>
            <a:r>
              <a:rPr lang="cs-CZ" i="1" dirty="0" smtClean="0"/>
              <a:t> </a:t>
            </a:r>
            <a:r>
              <a:rPr lang="cs-CZ" i="1" dirty="0" err="1" smtClean="0"/>
              <a:t>you</a:t>
            </a:r>
            <a:r>
              <a:rPr lang="cs-CZ" i="1" dirty="0" smtClean="0"/>
              <a:t> play </a:t>
            </a:r>
            <a:r>
              <a:rPr lang="cs-CZ" i="1" dirty="0" err="1" smtClean="0"/>
              <a:t>the</a:t>
            </a:r>
            <a:r>
              <a:rPr lang="cs-CZ" i="1" dirty="0" smtClean="0"/>
              <a:t> piano?</a:t>
            </a:r>
          </a:p>
          <a:p>
            <a:r>
              <a:rPr lang="cs-CZ" dirty="0" smtClean="0">
                <a:solidFill>
                  <a:srgbClr val="00B0F0"/>
                </a:solidFill>
              </a:rPr>
              <a:t>Krátká odpověď</a:t>
            </a:r>
          </a:p>
          <a:p>
            <a:pPr>
              <a:buNone/>
            </a:pPr>
            <a:r>
              <a:rPr lang="cs-CZ" dirty="0" smtClean="0">
                <a:solidFill>
                  <a:srgbClr val="00B0F0"/>
                </a:solidFill>
              </a:rPr>
              <a:t>  </a:t>
            </a:r>
            <a:r>
              <a:rPr lang="cs-CZ" i="1" dirty="0" err="1" smtClean="0">
                <a:solidFill>
                  <a:srgbClr val="FF0000"/>
                </a:solidFill>
              </a:rPr>
              <a:t>Can</a:t>
            </a:r>
            <a:r>
              <a:rPr lang="cs-CZ" i="1" dirty="0" smtClean="0"/>
              <a:t> </a:t>
            </a:r>
            <a:r>
              <a:rPr lang="cs-CZ" i="1" dirty="0" err="1" smtClean="0"/>
              <a:t>you</a:t>
            </a:r>
            <a:r>
              <a:rPr lang="cs-CZ" i="1" dirty="0" smtClean="0"/>
              <a:t> play </a:t>
            </a:r>
            <a:r>
              <a:rPr lang="cs-CZ" i="1" dirty="0" err="1" smtClean="0"/>
              <a:t>tennis</a:t>
            </a:r>
            <a:r>
              <a:rPr lang="cs-CZ" i="1" dirty="0" smtClean="0"/>
              <a:t>?  </a:t>
            </a:r>
            <a:r>
              <a:rPr lang="cs-CZ" i="1" dirty="0" err="1" smtClean="0"/>
              <a:t>Yes</a:t>
            </a:r>
            <a:r>
              <a:rPr lang="cs-CZ" i="1" dirty="0" smtClean="0"/>
              <a:t>, I </a:t>
            </a:r>
            <a:r>
              <a:rPr lang="cs-CZ" i="1" dirty="0" err="1" smtClean="0">
                <a:solidFill>
                  <a:srgbClr val="FF0000"/>
                </a:solidFill>
              </a:rPr>
              <a:t>can</a:t>
            </a:r>
            <a:r>
              <a:rPr lang="cs-CZ" i="1" dirty="0" smtClean="0"/>
              <a:t>. / No, I </a:t>
            </a:r>
            <a:r>
              <a:rPr lang="cs-CZ" i="1" dirty="0" err="1" smtClean="0">
                <a:solidFill>
                  <a:srgbClr val="FF0000"/>
                </a:solidFill>
              </a:rPr>
              <a:t>can</a:t>
            </a:r>
            <a:r>
              <a:rPr lang="cs-CZ" i="1" dirty="0" smtClean="0">
                <a:solidFill>
                  <a:srgbClr val="FF0000"/>
                </a:solidFill>
              </a:rPr>
              <a:t>´</a:t>
            </a:r>
            <a:r>
              <a:rPr lang="cs-CZ" i="1" dirty="0" err="1" smtClean="0">
                <a:solidFill>
                  <a:srgbClr val="FF0000"/>
                </a:solidFill>
              </a:rPr>
              <a:t>t</a:t>
            </a:r>
            <a:r>
              <a:rPr lang="cs-CZ" i="1" dirty="0" smtClean="0"/>
              <a:t>.</a:t>
            </a:r>
          </a:p>
          <a:p>
            <a:pPr>
              <a:buNone/>
            </a:pPr>
            <a:endParaRPr lang="cs-CZ" i="1" dirty="0" smtClean="0"/>
          </a:p>
          <a:p>
            <a:endParaRPr lang="cs-CZ" i="1" dirty="0" smtClean="0"/>
          </a:p>
          <a:p>
            <a:pPr>
              <a:buNone/>
            </a:pPr>
            <a:endParaRPr lang="cs-CZ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MUST(muset) / HAVE  TO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>
                <a:solidFill>
                  <a:srgbClr val="00B0F0"/>
                </a:solidFill>
              </a:rPr>
              <a:t>Oznamovací věta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</a:t>
            </a:r>
            <a:r>
              <a:rPr lang="cs-CZ" i="1" dirty="0" err="1" smtClean="0"/>
              <a:t>All</a:t>
            </a:r>
            <a:r>
              <a:rPr lang="cs-CZ" i="1" dirty="0" smtClean="0"/>
              <a:t> </a:t>
            </a:r>
            <a:r>
              <a:rPr lang="cs-CZ" i="1" dirty="0" err="1" smtClean="0"/>
              <a:t>visitors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must</a:t>
            </a:r>
            <a:r>
              <a:rPr lang="cs-CZ" i="1" dirty="0" smtClean="0"/>
              <a:t> go to </a:t>
            </a:r>
            <a:r>
              <a:rPr lang="cs-CZ" i="1" dirty="0" err="1" smtClean="0"/>
              <a:t>reception</a:t>
            </a:r>
            <a:r>
              <a:rPr lang="cs-CZ" i="1" dirty="0" smtClean="0"/>
              <a:t>.</a:t>
            </a:r>
          </a:p>
          <a:p>
            <a:pPr>
              <a:buNone/>
            </a:pPr>
            <a:r>
              <a:rPr lang="cs-CZ" i="1" dirty="0" smtClean="0"/>
              <a:t>   He </a:t>
            </a:r>
            <a:r>
              <a:rPr lang="cs-CZ" i="1" dirty="0" err="1" smtClean="0">
                <a:solidFill>
                  <a:srgbClr val="FF0000"/>
                </a:solidFill>
              </a:rPr>
              <a:t>must</a:t>
            </a:r>
            <a:r>
              <a:rPr lang="cs-CZ" i="1" dirty="0" smtClean="0"/>
              <a:t> </a:t>
            </a:r>
            <a:r>
              <a:rPr lang="cs-CZ" i="1" dirty="0" err="1" smtClean="0"/>
              <a:t>finish</a:t>
            </a:r>
            <a:r>
              <a:rPr lang="cs-CZ" i="1" dirty="0" smtClean="0"/>
              <a:t> his </a:t>
            </a:r>
            <a:r>
              <a:rPr lang="cs-CZ" i="1" dirty="0" err="1" smtClean="0"/>
              <a:t>work</a:t>
            </a:r>
            <a:r>
              <a:rPr lang="cs-CZ" i="1" dirty="0" smtClean="0"/>
              <a:t> </a:t>
            </a:r>
            <a:r>
              <a:rPr lang="cs-CZ" i="1" dirty="0" err="1" smtClean="0"/>
              <a:t>tomorrow</a:t>
            </a:r>
            <a:r>
              <a:rPr lang="cs-CZ" i="1" dirty="0" smtClean="0"/>
              <a:t>.</a:t>
            </a:r>
          </a:p>
          <a:p>
            <a:pPr>
              <a:buNone/>
            </a:pPr>
            <a:endParaRPr lang="cs-CZ" i="1" dirty="0" smtClean="0"/>
          </a:p>
          <a:p>
            <a:r>
              <a:rPr lang="cs-CZ" dirty="0" smtClean="0">
                <a:solidFill>
                  <a:srgbClr val="00B0F0"/>
                </a:solidFill>
              </a:rPr>
              <a:t>Otázku tvoříme pomocí  </a:t>
            </a:r>
            <a:r>
              <a:rPr lang="cs-CZ" i="1" dirty="0" smtClean="0">
                <a:solidFill>
                  <a:srgbClr val="FF0000"/>
                </a:solidFill>
              </a:rPr>
              <a:t>HAVE TO</a:t>
            </a:r>
          </a:p>
          <a:p>
            <a:pPr>
              <a:buNone/>
            </a:pPr>
            <a:r>
              <a:rPr lang="cs-CZ" i="1" dirty="0" smtClean="0"/>
              <a:t>  </a:t>
            </a:r>
            <a:r>
              <a:rPr lang="cs-CZ" i="1" dirty="0" smtClean="0">
                <a:solidFill>
                  <a:srgbClr val="FF0000"/>
                </a:solidFill>
              </a:rPr>
              <a:t>Do</a:t>
            </a:r>
            <a:r>
              <a:rPr lang="cs-CZ" i="1" dirty="0" smtClean="0"/>
              <a:t> </a:t>
            </a:r>
            <a:r>
              <a:rPr lang="cs-CZ" i="1" dirty="0" err="1" smtClean="0"/>
              <a:t>you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have</a:t>
            </a:r>
            <a:r>
              <a:rPr lang="cs-CZ" i="1" dirty="0" smtClean="0">
                <a:solidFill>
                  <a:srgbClr val="FF0000"/>
                </a:solidFill>
              </a:rPr>
              <a:t> to </a:t>
            </a:r>
            <a:r>
              <a:rPr lang="cs-CZ" i="1" dirty="0" smtClean="0"/>
              <a:t>go </a:t>
            </a:r>
            <a:r>
              <a:rPr lang="cs-CZ" i="1" dirty="0" err="1" smtClean="0"/>
              <a:t>home</a:t>
            </a:r>
            <a:r>
              <a:rPr lang="cs-CZ" i="1" dirty="0" smtClean="0"/>
              <a:t>?</a:t>
            </a:r>
          </a:p>
          <a:p>
            <a:pPr>
              <a:buNone/>
            </a:pPr>
            <a:r>
              <a:rPr lang="cs-CZ" i="1" dirty="0" smtClean="0"/>
              <a:t>  </a:t>
            </a:r>
            <a:r>
              <a:rPr lang="cs-CZ" i="1" dirty="0" err="1" smtClean="0">
                <a:solidFill>
                  <a:srgbClr val="FF0000"/>
                </a:solidFill>
              </a:rPr>
              <a:t>Does</a:t>
            </a:r>
            <a:r>
              <a:rPr lang="cs-CZ" i="1" dirty="0" smtClean="0"/>
              <a:t> </a:t>
            </a:r>
            <a:r>
              <a:rPr lang="cs-CZ" i="1" dirty="0" err="1" smtClean="0"/>
              <a:t>she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have</a:t>
            </a:r>
            <a:r>
              <a:rPr lang="cs-CZ" i="1" dirty="0" smtClean="0">
                <a:solidFill>
                  <a:srgbClr val="FF0000"/>
                </a:solidFill>
              </a:rPr>
              <a:t> to </a:t>
            </a:r>
            <a:r>
              <a:rPr lang="cs-CZ" i="1" dirty="0" err="1" smtClean="0"/>
              <a:t>learn</a:t>
            </a:r>
            <a:r>
              <a:rPr lang="cs-CZ" i="1" dirty="0" smtClean="0"/>
              <a:t> </a:t>
            </a:r>
            <a:r>
              <a:rPr lang="cs-CZ" i="1" dirty="0" err="1" smtClean="0"/>
              <a:t>today</a:t>
            </a:r>
            <a:r>
              <a:rPr lang="cs-CZ" i="1" dirty="0" smtClean="0"/>
              <a:t>?</a:t>
            </a:r>
          </a:p>
          <a:p>
            <a:pPr>
              <a:buNone/>
            </a:pPr>
            <a:endParaRPr lang="cs-CZ" i="1" dirty="0" smtClean="0"/>
          </a:p>
          <a:p>
            <a:r>
              <a:rPr lang="cs-CZ" i="1" dirty="0" smtClean="0">
                <a:solidFill>
                  <a:srgbClr val="00B0F0"/>
                </a:solidFill>
              </a:rPr>
              <a:t>Zápor tvoříme pomocí</a:t>
            </a:r>
            <a:r>
              <a:rPr lang="cs-CZ" i="1" dirty="0" smtClean="0"/>
              <a:t> </a:t>
            </a:r>
            <a:r>
              <a:rPr lang="cs-CZ" i="1" dirty="0" smtClean="0">
                <a:solidFill>
                  <a:srgbClr val="FF0000"/>
                </a:solidFill>
              </a:rPr>
              <a:t>HAVE TO</a:t>
            </a:r>
          </a:p>
          <a:p>
            <a:pPr>
              <a:buNone/>
            </a:pPr>
            <a:r>
              <a:rPr lang="cs-CZ" i="1" dirty="0" smtClean="0"/>
              <a:t>  I </a:t>
            </a:r>
            <a:r>
              <a:rPr lang="cs-CZ" i="1" dirty="0" smtClean="0">
                <a:solidFill>
                  <a:srgbClr val="FF0000"/>
                </a:solidFill>
              </a:rPr>
              <a:t>don´t </a:t>
            </a:r>
            <a:r>
              <a:rPr lang="cs-CZ" i="1" dirty="0" err="1" smtClean="0">
                <a:solidFill>
                  <a:srgbClr val="FF0000"/>
                </a:solidFill>
              </a:rPr>
              <a:t>have</a:t>
            </a:r>
            <a:r>
              <a:rPr lang="cs-CZ" i="1" dirty="0" smtClean="0">
                <a:solidFill>
                  <a:srgbClr val="FF0000"/>
                </a:solidFill>
              </a:rPr>
              <a:t> to </a:t>
            </a:r>
            <a:r>
              <a:rPr lang="cs-CZ" i="1" dirty="0" err="1" smtClean="0"/>
              <a:t>leave</a:t>
            </a:r>
            <a:r>
              <a:rPr lang="cs-CZ" i="1" dirty="0" smtClean="0"/>
              <a:t> </a:t>
            </a:r>
            <a:r>
              <a:rPr lang="cs-CZ" i="1" dirty="0" err="1" smtClean="0"/>
              <a:t>soon</a:t>
            </a:r>
            <a:r>
              <a:rPr lang="cs-CZ" i="1" dirty="0" smtClean="0"/>
              <a:t>.</a:t>
            </a:r>
          </a:p>
          <a:p>
            <a:pPr>
              <a:buNone/>
            </a:pPr>
            <a:r>
              <a:rPr lang="cs-CZ" i="1" dirty="0" smtClean="0"/>
              <a:t>  He </a:t>
            </a:r>
            <a:r>
              <a:rPr lang="cs-CZ" i="1" dirty="0" err="1" smtClean="0">
                <a:solidFill>
                  <a:srgbClr val="FF0000"/>
                </a:solidFill>
              </a:rPr>
              <a:t>doesn</a:t>
            </a:r>
            <a:r>
              <a:rPr lang="cs-CZ" i="1" dirty="0" smtClean="0">
                <a:solidFill>
                  <a:srgbClr val="FF0000"/>
                </a:solidFill>
              </a:rPr>
              <a:t>´t </a:t>
            </a:r>
            <a:r>
              <a:rPr lang="cs-CZ" i="1" dirty="0" err="1" smtClean="0">
                <a:solidFill>
                  <a:srgbClr val="FF0000"/>
                </a:solidFill>
              </a:rPr>
              <a:t>have</a:t>
            </a:r>
            <a:r>
              <a:rPr lang="cs-CZ" i="1" dirty="0" smtClean="0">
                <a:solidFill>
                  <a:srgbClr val="FF0000"/>
                </a:solidFill>
              </a:rPr>
              <a:t> to </a:t>
            </a:r>
            <a:r>
              <a:rPr lang="cs-CZ" i="1" dirty="0" err="1" smtClean="0"/>
              <a:t>get</a:t>
            </a:r>
            <a:r>
              <a:rPr lang="cs-CZ" i="1" dirty="0" smtClean="0"/>
              <a:t> </a:t>
            </a:r>
            <a:r>
              <a:rPr lang="cs-CZ" i="1" dirty="0" err="1" smtClean="0"/>
              <a:t>up</a:t>
            </a:r>
            <a:r>
              <a:rPr lang="cs-CZ" i="1" dirty="0" smtClean="0"/>
              <a:t> </a:t>
            </a:r>
            <a:r>
              <a:rPr lang="cs-CZ" i="1" dirty="0" err="1" smtClean="0"/>
              <a:t>early</a:t>
            </a:r>
            <a:r>
              <a:rPr lang="cs-CZ" i="1" dirty="0" smtClean="0"/>
              <a:t>.</a:t>
            </a:r>
          </a:p>
          <a:p>
            <a:pPr>
              <a:buNone/>
            </a:pPr>
            <a:endParaRPr lang="cs-CZ" i="1" dirty="0" smtClean="0"/>
          </a:p>
          <a:p>
            <a:pPr>
              <a:buNone/>
            </a:pPr>
            <a:r>
              <a:rPr lang="cs-CZ" sz="3500" dirty="0" smtClean="0">
                <a:solidFill>
                  <a:srgbClr val="00B0F0"/>
                </a:solidFill>
              </a:rPr>
              <a:t>POZOR!!! MUST NOT(</a:t>
            </a:r>
            <a:r>
              <a:rPr lang="cs-CZ" sz="3500" dirty="0" err="1" smtClean="0">
                <a:solidFill>
                  <a:srgbClr val="00B0F0"/>
                </a:solidFill>
              </a:rPr>
              <a:t>mustn</a:t>
            </a:r>
            <a:r>
              <a:rPr lang="cs-CZ" sz="3500" dirty="0" smtClean="0">
                <a:solidFill>
                  <a:srgbClr val="00B0F0"/>
                </a:solidFill>
              </a:rPr>
              <a:t>´t)=nesmět!!!</a:t>
            </a:r>
          </a:p>
          <a:p>
            <a:endParaRPr lang="cs-CZ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MUST / HAVE  TO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>
                <a:solidFill>
                  <a:srgbClr val="FF0000"/>
                </a:solidFill>
              </a:rPr>
              <a:t>MUST</a:t>
            </a:r>
            <a:r>
              <a:rPr lang="cs-CZ" dirty="0" smtClean="0">
                <a:solidFill>
                  <a:srgbClr val="00B0F0"/>
                </a:solidFill>
              </a:rPr>
              <a:t> vyjadřuje povinnost samotného mluvčího.</a:t>
            </a:r>
          </a:p>
          <a:p>
            <a:pPr>
              <a:buNone/>
            </a:pPr>
            <a:r>
              <a:rPr lang="cs-CZ" i="1" dirty="0" smtClean="0"/>
              <a:t>   I </a:t>
            </a:r>
            <a:r>
              <a:rPr lang="cs-CZ" i="1" dirty="0" err="1" smtClean="0"/>
              <a:t>must</a:t>
            </a:r>
            <a:r>
              <a:rPr lang="cs-CZ" i="1" dirty="0" smtClean="0"/>
              <a:t> </a:t>
            </a:r>
            <a:r>
              <a:rPr lang="cs-CZ" i="1" dirty="0" err="1" smtClean="0"/>
              <a:t>tidy</a:t>
            </a:r>
            <a:r>
              <a:rPr lang="cs-CZ" i="1" dirty="0" smtClean="0"/>
              <a:t> my </a:t>
            </a:r>
            <a:r>
              <a:rPr lang="cs-CZ" i="1" dirty="0" err="1" smtClean="0"/>
              <a:t>bedroom</a:t>
            </a:r>
            <a:r>
              <a:rPr lang="cs-CZ" i="1" dirty="0" smtClean="0"/>
              <a:t>.</a:t>
            </a:r>
          </a:p>
          <a:p>
            <a:pPr>
              <a:buNone/>
            </a:pPr>
            <a:r>
              <a:rPr lang="cs-CZ" i="1" dirty="0" smtClean="0"/>
              <a:t>   </a:t>
            </a:r>
            <a:r>
              <a:rPr lang="cs-CZ" i="1" dirty="0" err="1" smtClean="0"/>
              <a:t>You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must</a:t>
            </a:r>
            <a:r>
              <a:rPr lang="cs-CZ" i="1" dirty="0" smtClean="0"/>
              <a:t> </a:t>
            </a:r>
            <a:r>
              <a:rPr lang="cs-CZ" i="1" dirty="0" err="1" smtClean="0"/>
              <a:t>phone</a:t>
            </a:r>
            <a:r>
              <a:rPr lang="cs-CZ" i="1" dirty="0" smtClean="0"/>
              <a:t> </a:t>
            </a:r>
            <a:r>
              <a:rPr lang="cs-CZ" i="1" dirty="0" err="1" smtClean="0"/>
              <a:t>Harry</a:t>
            </a:r>
            <a:r>
              <a:rPr lang="cs-CZ" i="1" dirty="0" smtClean="0"/>
              <a:t> </a:t>
            </a:r>
            <a:r>
              <a:rPr lang="cs-CZ" i="1" dirty="0" err="1" smtClean="0"/>
              <a:t>tomorrow</a:t>
            </a:r>
            <a:r>
              <a:rPr lang="cs-CZ" i="1" dirty="0" smtClean="0"/>
              <a:t>.</a:t>
            </a:r>
          </a:p>
          <a:p>
            <a:pPr>
              <a:buNone/>
            </a:pPr>
            <a:r>
              <a:rPr lang="cs-CZ" i="1" dirty="0" smtClean="0"/>
              <a:t>   </a:t>
            </a:r>
            <a:r>
              <a:rPr lang="cs-CZ" i="1" dirty="0" err="1" smtClean="0"/>
              <a:t>We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must</a:t>
            </a:r>
            <a:r>
              <a:rPr lang="cs-CZ" i="1" dirty="0" smtClean="0"/>
              <a:t> </a:t>
            </a:r>
            <a:r>
              <a:rPr lang="cs-CZ" i="1" dirty="0" err="1" smtClean="0"/>
              <a:t>take</a:t>
            </a:r>
            <a:r>
              <a:rPr lang="cs-CZ" i="1" dirty="0" smtClean="0"/>
              <a:t> a taxi.</a:t>
            </a:r>
          </a:p>
          <a:p>
            <a:pPr>
              <a:buNone/>
            </a:pPr>
            <a:endParaRPr lang="cs-CZ" i="1" dirty="0" smtClean="0"/>
          </a:p>
          <a:p>
            <a:r>
              <a:rPr lang="cs-CZ" dirty="0" smtClean="0">
                <a:solidFill>
                  <a:srgbClr val="FF0000"/>
                </a:solidFill>
              </a:rPr>
              <a:t>HAVE  TO </a:t>
            </a:r>
            <a:r>
              <a:rPr lang="cs-CZ" dirty="0" smtClean="0">
                <a:solidFill>
                  <a:srgbClr val="00B0F0"/>
                </a:solidFill>
              </a:rPr>
              <a:t>vyjadřuje nutnost vyplývající z vnějších okolností nebo z vůle jiné osoby(instituce).</a:t>
            </a:r>
          </a:p>
          <a:p>
            <a:pPr>
              <a:buNone/>
            </a:pPr>
            <a:r>
              <a:rPr lang="cs-CZ" i="1" dirty="0" smtClean="0"/>
              <a:t>   </a:t>
            </a:r>
            <a:r>
              <a:rPr lang="cs-CZ" i="1" dirty="0" err="1" smtClean="0"/>
              <a:t>She</a:t>
            </a:r>
            <a:r>
              <a:rPr lang="cs-CZ" i="1" dirty="0" smtClean="0"/>
              <a:t> </a:t>
            </a:r>
            <a:r>
              <a:rPr lang="cs-CZ" i="1" dirty="0" smtClean="0">
                <a:solidFill>
                  <a:srgbClr val="FF0000"/>
                </a:solidFill>
              </a:rPr>
              <a:t>has to </a:t>
            </a:r>
            <a:r>
              <a:rPr lang="cs-CZ" i="1" dirty="0" smtClean="0"/>
              <a:t>live on a </a:t>
            </a:r>
            <a:r>
              <a:rPr lang="cs-CZ" i="1" dirty="0" err="1" smtClean="0"/>
              <a:t>small</a:t>
            </a:r>
            <a:r>
              <a:rPr lang="cs-CZ" i="1" dirty="0" smtClean="0"/>
              <a:t> </a:t>
            </a:r>
            <a:r>
              <a:rPr lang="cs-CZ" i="1" dirty="0" err="1" smtClean="0"/>
              <a:t>income</a:t>
            </a:r>
            <a:r>
              <a:rPr lang="cs-CZ" i="1" dirty="0" smtClean="0"/>
              <a:t>.</a:t>
            </a:r>
          </a:p>
          <a:p>
            <a:pPr>
              <a:buNone/>
            </a:pPr>
            <a:r>
              <a:rPr lang="cs-CZ" i="1" dirty="0" smtClean="0"/>
              <a:t>   I </a:t>
            </a:r>
            <a:r>
              <a:rPr lang="cs-CZ" i="1" dirty="0" err="1" smtClean="0">
                <a:solidFill>
                  <a:srgbClr val="FF0000"/>
                </a:solidFill>
              </a:rPr>
              <a:t>have</a:t>
            </a:r>
            <a:r>
              <a:rPr lang="cs-CZ" i="1" dirty="0" smtClean="0">
                <a:solidFill>
                  <a:srgbClr val="FF0000"/>
                </a:solidFill>
              </a:rPr>
              <a:t> to </a:t>
            </a:r>
            <a:r>
              <a:rPr lang="cs-CZ" i="1" dirty="0" err="1" smtClean="0"/>
              <a:t>get</a:t>
            </a:r>
            <a:r>
              <a:rPr lang="cs-CZ" i="1" dirty="0" smtClean="0"/>
              <a:t> a bus to </a:t>
            </a:r>
            <a:r>
              <a:rPr lang="cs-CZ" i="1" dirty="0" err="1" smtClean="0"/>
              <a:t>school</a:t>
            </a:r>
            <a:r>
              <a:rPr lang="cs-CZ" i="1" dirty="0" smtClean="0"/>
              <a:t>.</a:t>
            </a:r>
          </a:p>
          <a:p>
            <a:pPr>
              <a:buNone/>
            </a:pPr>
            <a:r>
              <a:rPr lang="cs-CZ" i="1" dirty="0" smtClean="0"/>
              <a:t>   </a:t>
            </a:r>
            <a:r>
              <a:rPr lang="cs-CZ" i="1" dirty="0" err="1" smtClean="0"/>
              <a:t>We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have</a:t>
            </a:r>
            <a:r>
              <a:rPr lang="cs-CZ" i="1" dirty="0" smtClean="0">
                <a:solidFill>
                  <a:srgbClr val="FF0000"/>
                </a:solidFill>
              </a:rPr>
              <a:t> to </a:t>
            </a:r>
            <a:r>
              <a:rPr lang="cs-CZ" i="1" dirty="0" err="1" smtClean="0"/>
              <a:t>pay</a:t>
            </a:r>
            <a:r>
              <a:rPr lang="cs-CZ" i="1" dirty="0" smtClean="0"/>
              <a:t> </a:t>
            </a:r>
            <a:r>
              <a:rPr lang="cs-CZ" i="1" dirty="0" err="1" smtClean="0"/>
              <a:t>the</a:t>
            </a:r>
            <a:r>
              <a:rPr lang="cs-CZ" i="1" dirty="0" smtClean="0"/>
              <a:t> rent </a:t>
            </a:r>
            <a:r>
              <a:rPr lang="cs-CZ" i="1" dirty="0" err="1" smtClean="0"/>
              <a:t>every</a:t>
            </a:r>
            <a:r>
              <a:rPr lang="cs-CZ" i="1" dirty="0" smtClean="0"/>
              <a:t> </a:t>
            </a:r>
            <a:r>
              <a:rPr lang="cs-CZ" i="1" dirty="0" err="1" smtClean="0"/>
              <a:t>month</a:t>
            </a:r>
            <a:r>
              <a:rPr lang="cs-CZ" i="1" dirty="0" smtClean="0"/>
              <a:t>.</a:t>
            </a:r>
          </a:p>
          <a:p>
            <a:pPr>
              <a:buNone/>
            </a:pPr>
            <a:r>
              <a:rPr lang="cs-CZ" i="1" dirty="0" smtClean="0"/>
              <a:t>  </a:t>
            </a:r>
            <a:endParaRPr lang="cs-CZ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MAY(smět, moci)/ CAN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>
                <a:solidFill>
                  <a:srgbClr val="00B0F0"/>
                </a:solidFill>
              </a:rPr>
              <a:t>Oznamovací věta</a:t>
            </a:r>
          </a:p>
          <a:p>
            <a:pPr>
              <a:buNone/>
            </a:pPr>
            <a:r>
              <a:rPr lang="cs-CZ" i="1" dirty="0" smtClean="0"/>
              <a:t>   </a:t>
            </a:r>
            <a:r>
              <a:rPr lang="cs-CZ" i="1" dirty="0" err="1" smtClean="0"/>
              <a:t>You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may</a:t>
            </a:r>
            <a:r>
              <a:rPr lang="cs-CZ" i="1" dirty="0" smtClean="0">
                <a:solidFill>
                  <a:srgbClr val="FF0000"/>
                </a:solidFill>
              </a:rPr>
              <a:t>( </a:t>
            </a:r>
            <a:r>
              <a:rPr lang="cs-CZ" i="1" dirty="0" err="1" smtClean="0">
                <a:solidFill>
                  <a:srgbClr val="FF0000"/>
                </a:solidFill>
              </a:rPr>
              <a:t>can</a:t>
            </a:r>
            <a:r>
              <a:rPr lang="cs-CZ" i="1" dirty="0" smtClean="0">
                <a:solidFill>
                  <a:srgbClr val="FF0000"/>
                </a:solidFill>
              </a:rPr>
              <a:t>) </a:t>
            </a:r>
            <a:r>
              <a:rPr lang="cs-CZ" i="1" dirty="0" err="1" smtClean="0"/>
              <a:t>leave</a:t>
            </a:r>
            <a:r>
              <a:rPr lang="cs-CZ" i="1" dirty="0" smtClean="0"/>
              <a:t> </a:t>
            </a:r>
            <a:r>
              <a:rPr lang="cs-CZ" i="1" dirty="0" err="1" smtClean="0"/>
              <a:t>your</a:t>
            </a:r>
            <a:r>
              <a:rPr lang="cs-CZ" i="1" dirty="0" smtClean="0"/>
              <a:t> bag </a:t>
            </a:r>
            <a:r>
              <a:rPr lang="cs-CZ" i="1" dirty="0" err="1" smtClean="0"/>
              <a:t>here</a:t>
            </a:r>
            <a:r>
              <a:rPr lang="cs-CZ" dirty="0" smtClean="0">
                <a:solidFill>
                  <a:srgbClr val="00B0F0"/>
                </a:solidFill>
              </a:rPr>
              <a:t>.(vyjadřuje svolení)</a:t>
            </a:r>
          </a:p>
          <a:p>
            <a:pPr>
              <a:buNone/>
            </a:pPr>
            <a:r>
              <a:rPr lang="cs-CZ" i="1" dirty="0" smtClean="0"/>
              <a:t>  </a:t>
            </a:r>
            <a:r>
              <a:rPr lang="cs-CZ" i="1" dirty="0" err="1" smtClean="0"/>
              <a:t>People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can</a:t>
            </a:r>
            <a:r>
              <a:rPr lang="cs-CZ" i="1" dirty="0" smtClean="0"/>
              <a:t> drive </a:t>
            </a:r>
            <a:r>
              <a:rPr lang="cs-CZ" i="1" dirty="0" err="1" smtClean="0"/>
              <a:t>when</a:t>
            </a:r>
            <a:r>
              <a:rPr lang="cs-CZ" i="1" dirty="0" smtClean="0"/>
              <a:t> </a:t>
            </a:r>
            <a:r>
              <a:rPr lang="cs-CZ" i="1" dirty="0" err="1" smtClean="0"/>
              <a:t>they</a:t>
            </a:r>
            <a:r>
              <a:rPr lang="cs-CZ" i="1" dirty="0" smtClean="0"/>
              <a:t> are 17. </a:t>
            </a:r>
            <a:r>
              <a:rPr lang="cs-CZ" dirty="0" smtClean="0">
                <a:solidFill>
                  <a:srgbClr val="00B0F0"/>
                </a:solidFill>
              </a:rPr>
              <a:t>(vyjadřuje obecné svolení bez vztahu ke konkrétní osobě)</a:t>
            </a:r>
          </a:p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</a:rPr>
              <a:t>ALE!!!</a:t>
            </a:r>
            <a:r>
              <a:rPr lang="cs-CZ" dirty="0" smtClean="0"/>
              <a:t>  </a:t>
            </a:r>
            <a:r>
              <a:rPr lang="cs-CZ" i="1" dirty="0" err="1" smtClean="0"/>
              <a:t>Bags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may</a:t>
            </a:r>
            <a:r>
              <a:rPr lang="cs-CZ" i="1" dirty="0" smtClean="0"/>
              <a:t> </a:t>
            </a:r>
            <a:r>
              <a:rPr lang="cs-CZ" i="1" dirty="0" err="1" smtClean="0"/>
              <a:t>be</a:t>
            </a:r>
            <a:r>
              <a:rPr lang="cs-CZ" i="1" dirty="0" smtClean="0"/>
              <a:t> </a:t>
            </a:r>
            <a:r>
              <a:rPr lang="cs-CZ" i="1" dirty="0" err="1" smtClean="0"/>
              <a:t>left</a:t>
            </a:r>
            <a:r>
              <a:rPr lang="cs-CZ" i="1" dirty="0" smtClean="0"/>
              <a:t> </a:t>
            </a:r>
            <a:r>
              <a:rPr lang="cs-CZ" i="1" dirty="0" err="1" smtClean="0"/>
              <a:t>here</a:t>
            </a:r>
            <a:r>
              <a:rPr lang="cs-CZ" i="1" dirty="0" smtClean="0"/>
              <a:t>.</a:t>
            </a:r>
            <a:r>
              <a:rPr lang="cs-CZ" dirty="0" smtClean="0"/>
              <a:t> (na oficiálních vývěskách)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>
                <a:solidFill>
                  <a:srgbClr val="00B0F0"/>
                </a:solidFill>
              </a:rPr>
              <a:t>Otázka</a:t>
            </a:r>
          </a:p>
          <a:p>
            <a:pPr>
              <a:buNone/>
            </a:pPr>
            <a:r>
              <a:rPr lang="cs-CZ" dirty="0" smtClean="0">
                <a:solidFill>
                  <a:srgbClr val="00B0F0"/>
                </a:solidFill>
              </a:rPr>
              <a:t>   </a:t>
            </a:r>
            <a:r>
              <a:rPr lang="cs-CZ" i="1" dirty="0" smtClean="0">
                <a:solidFill>
                  <a:srgbClr val="FF0000"/>
                </a:solidFill>
              </a:rPr>
              <a:t>May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smtClean="0"/>
              <a:t>I </a:t>
            </a:r>
            <a:r>
              <a:rPr lang="cs-CZ" i="1" dirty="0" err="1" smtClean="0"/>
              <a:t>wait</a:t>
            </a:r>
            <a:r>
              <a:rPr lang="cs-CZ" i="1" dirty="0" smtClean="0"/>
              <a:t> </a:t>
            </a:r>
            <a:r>
              <a:rPr lang="cs-CZ" i="1" dirty="0" err="1" smtClean="0"/>
              <a:t>for</a:t>
            </a:r>
            <a:r>
              <a:rPr lang="cs-CZ" i="1" dirty="0" smtClean="0"/>
              <a:t> </a:t>
            </a:r>
            <a:r>
              <a:rPr lang="cs-CZ" i="1" dirty="0" err="1" smtClean="0"/>
              <a:t>you</a:t>
            </a:r>
            <a:r>
              <a:rPr lang="cs-CZ" i="1" dirty="0" smtClean="0"/>
              <a:t>?</a:t>
            </a:r>
          </a:p>
          <a:p>
            <a:pPr>
              <a:buNone/>
            </a:pPr>
            <a:r>
              <a:rPr lang="cs-CZ" i="1" dirty="0" smtClean="0">
                <a:solidFill>
                  <a:srgbClr val="00B0F0"/>
                </a:solidFill>
              </a:rPr>
              <a:t>   </a:t>
            </a:r>
            <a:r>
              <a:rPr lang="cs-CZ" i="1" dirty="0" smtClean="0">
                <a:solidFill>
                  <a:srgbClr val="FF0000"/>
                </a:solidFill>
              </a:rPr>
              <a:t>May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smtClean="0"/>
              <a:t>I </a:t>
            </a:r>
            <a:r>
              <a:rPr lang="cs-CZ" i="1" dirty="0" err="1" smtClean="0"/>
              <a:t>borrow</a:t>
            </a:r>
            <a:r>
              <a:rPr lang="cs-CZ" i="1" dirty="0" smtClean="0"/>
              <a:t> </a:t>
            </a:r>
            <a:r>
              <a:rPr lang="cs-CZ" i="1" dirty="0" err="1" smtClean="0"/>
              <a:t>your</a:t>
            </a:r>
            <a:r>
              <a:rPr lang="cs-CZ" i="1" dirty="0" smtClean="0"/>
              <a:t> </a:t>
            </a:r>
            <a:r>
              <a:rPr lang="cs-CZ" i="1" dirty="0" err="1" smtClean="0"/>
              <a:t>camera</a:t>
            </a:r>
            <a:r>
              <a:rPr lang="cs-CZ" i="1" dirty="0" smtClean="0"/>
              <a:t> </a:t>
            </a:r>
            <a:r>
              <a:rPr lang="cs-CZ" i="1" dirty="0" err="1" smtClean="0"/>
              <a:t>tomorrow</a:t>
            </a:r>
            <a:r>
              <a:rPr lang="cs-CZ" i="1" dirty="0" smtClean="0"/>
              <a:t>?</a:t>
            </a:r>
          </a:p>
          <a:p>
            <a:pPr>
              <a:buNone/>
            </a:pPr>
            <a:r>
              <a:rPr lang="cs-CZ" i="1" dirty="0" smtClean="0">
                <a:solidFill>
                  <a:srgbClr val="00B0F0"/>
                </a:solidFill>
              </a:rPr>
              <a:t>   </a:t>
            </a:r>
            <a:r>
              <a:rPr lang="cs-CZ" i="1" dirty="0" smtClean="0">
                <a:solidFill>
                  <a:srgbClr val="FF0000"/>
                </a:solidFill>
              </a:rPr>
              <a:t>May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smtClean="0"/>
              <a:t>I </a:t>
            </a:r>
            <a:r>
              <a:rPr lang="cs-CZ" i="1" dirty="0" err="1" smtClean="0"/>
              <a:t>close</a:t>
            </a:r>
            <a:r>
              <a:rPr lang="cs-CZ" i="1" dirty="0" smtClean="0"/>
              <a:t>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window</a:t>
            </a:r>
            <a:r>
              <a:rPr lang="cs-CZ" i="1" dirty="0" smtClean="0"/>
              <a:t>?</a:t>
            </a:r>
          </a:p>
          <a:p>
            <a:pPr>
              <a:buNone/>
            </a:pPr>
            <a:endParaRPr lang="cs-CZ" i="1" dirty="0" smtClean="0">
              <a:solidFill>
                <a:srgbClr val="00B0F0"/>
              </a:solidFill>
            </a:endParaRPr>
          </a:p>
          <a:p>
            <a:r>
              <a:rPr lang="cs-CZ" i="1" dirty="0" smtClean="0">
                <a:solidFill>
                  <a:srgbClr val="00B0F0"/>
                </a:solidFill>
              </a:rPr>
              <a:t>Zápor</a:t>
            </a:r>
          </a:p>
          <a:p>
            <a:pPr>
              <a:buNone/>
            </a:pPr>
            <a:r>
              <a:rPr lang="cs-CZ" i="1" dirty="0" smtClean="0"/>
              <a:t>   I </a:t>
            </a:r>
            <a:r>
              <a:rPr lang="cs-CZ" i="1" dirty="0" err="1" smtClean="0">
                <a:solidFill>
                  <a:srgbClr val="FF0000"/>
                </a:solidFill>
              </a:rPr>
              <a:t>may</a:t>
            </a:r>
            <a:r>
              <a:rPr lang="cs-CZ" i="1" dirty="0" smtClean="0">
                <a:solidFill>
                  <a:srgbClr val="FF0000"/>
                </a:solidFill>
              </a:rPr>
              <a:t> not(</a:t>
            </a:r>
            <a:r>
              <a:rPr lang="cs-CZ" i="1" dirty="0" err="1" smtClean="0">
                <a:solidFill>
                  <a:srgbClr val="FF0000"/>
                </a:solidFill>
              </a:rPr>
              <a:t>mustn</a:t>
            </a:r>
            <a:r>
              <a:rPr lang="cs-CZ" i="1" dirty="0" smtClean="0">
                <a:solidFill>
                  <a:srgbClr val="FF0000"/>
                </a:solidFill>
              </a:rPr>
              <a:t>´t) </a:t>
            </a:r>
            <a:r>
              <a:rPr lang="cs-CZ" i="1" dirty="0" smtClean="0"/>
              <a:t>go to </a:t>
            </a:r>
            <a:r>
              <a:rPr lang="cs-CZ" i="1" dirty="0" err="1" smtClean="0"/>
              <a:t>the</a:t>
            </a:r>
            <a:r>
              <a:rPr lang="cs-CZ" i="1" dirty="0" smtClean="0"/>
              <a:t> party.</a:t>
            </a:r>
          </a:p>
          <a:p>
            <a:pPr>
              <a:buNone/>
            </a:pPr>
            <a:r>
              <a:rPr lang="cs-CZ" i="1" dirty="0" smtClean="0"/>
              <a:t>   He </a:t>
            </a:r>
            <a:r>
              <a:rPr lang="cs-CZ" i="1" dirty="0" err="1" smtClean="0">
                <a:solidFill>
                  <a:srgbClr val="FF0000"/>
                </a:solidFill>
              </a:rPr>
              <a:t>may</a:t>
            </a:r>
            <a:r>
              <a:rPr lang="cs-CZ" i="1" dirty="0" smtClean="0">
                <a:solidFill>
                  <a:srgbClr val="FF0000"/>
                </a:solidFill>
              </a:rPr>
              <a:t> not (</a:t>
            </a:r>
            <a:r>
              <a:rPr lang="cs-CZ" i="1" dirty="0" err="1" smtClean="0">
                <a:solidFill>
                  <a:srgbClr val="FF0000"/>
                </a:solidFill>
              </a:rPr>
              <a:t>mustn</a:t>
            </a:r>
            <a:r>
              <a:rPr lang="cs-CZ" i="1" dirty="0" smtClean="0">
                <a:solidFill>
                  <a:srgbClr val="FF0000"/>
                </a:solidFill>
              </a:rPr>
              <a:t>´t) </a:t>
            </a:r>
            <a:r>
              <a:rPr lang="cs-CZ" i="1" dirty="0" err="1" smtClean="0"/>
              <a:t>smoke</a:t>
            </a:r>
            <a:r>
              <a:rPr lang="cs-CZ" i="1" dirty="0" smtClean="0"/>
              <a:t> </a:t>
            </a:r>
            <a:r>
              <a:rPr lang="cs-CZ" i="1" dirty="0" err="1" smtClean="0"/>
              <a:t>here</a:t>
            </a:r>
            <a:r>
              <a:rPr lang="cs-CZ" i="1" dirty="0" smtClean="0"/>
              <a:t>.</a:t>
            </a:r>
            <a:endParaRPr lang="cs-CZ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PRACTICING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>
                <a:solidFill>
                  <a:srgbClr val="00B0F0"/>
                </a:solidFill>
              </a:rPr>
              <a:t>Fill in </a:t>
            </a:r>
            <a:r>
              <a:rPr lang="cs-CZ" sz="2000" dirty="0" err="1" smtClean="0">
                <a:solidFill>
                  <a:srgbClr val="00B0F0"/>
                </a:solidFill>
              </a:rPr>
              <a:t>can</a:t>
            </a:r>
            <a:r>
              <a:rPr lang="cs-CZ" sz="2000" dirty="0" smtClean="0">
                <a:solidFill>
                  <a:srgbClr val="00B0F0"/>
                </a:solidFill>
              </a:rPr>
              <a:t>/</a:t>
            </a:r>
            <a:r>
              <a:rPr lang="cs-CZ" sz="2000" dirty="0" err="1" smtClean="0">
                <a:solidFill>
                  <a:srgbClr val="00B0F0"/>
                </a:solidFill>
              </a:rPr>
              <a:t>can</a:t>
            </a:r>
            <a:r>
              <a:rPr lang="cs-CZ" sz="2000" dirty="0" smtClean="0">
                <a:solidFill>
                  <a:srgbClr val="00B0F0"/>
                </a:solidFill>
              </a:rPr>
              <a:t>´t/</a:t>
            </a:r>
            <a:r>
              <a:rPr lang="cs-CZ" sz="2000" dirty="0" err="1" smtClean="0">
                <a:solidFill>
                  <a:srgbClr val="00B0F0"/>
                </a:solidFill>
              </a:rPr>
              <a:t>must</a:t>
            </a:r>
            <a:r>
              <a:rPr lang="cs-CZ" sz="2000" dirty="0" smtClean="0">
                <a:solidFill>
                  <a:srgbClr val="00B0F0"/>
                </a:solidFill>
              </a:rPr>
              <a:t>/</a:t>
            </a:r>
            <a:r>
              <a:rPr lang="cs-CZ" sz="2000" dirty="0" err="1" smtClean="0">
                <a:solidFill>
                  <a:srgbClr val="00B0F0"/>
                </a:solidFill>
              </a:rPr>
              <a:t>mustn</a:t>
            </a:r>
            <a:r>
              <a:rPr lang="cs-CZ" sz="2000" dirty="0" smtClean="0">
                <a:solidFill>
                  <a:srgbClr val="00B0F0"/>
                </a:solidFill>
              </a:rPr>
              <a:t>´t/</a:t>
            </a:r>
            <a:r>
              <a:rPr lang="cs-CZ" sz="2000" dirty="0" err="1" smtClean="0">
                <a:solidFill>
                  <a:srgbClr val="00B0F0"/>
                </a:solidFill>
              </a:rPr>
              <a:t>have</a:t>
            </a:r>
            <a:r>
              <a:rPr lang="cs-CZ" sz="2000" dirty="0" smtClean="0">
                <a:solidFill>
                  <a:srgbClr val="00B0F0"/>
                </a:solidFill>
              </a:rPr>
              <a:t> to/not </a:t>
            </a:r>
            <a:r>
              <a:rPr lang="cs-CZ" sz="2000" dirty="0" err="1" smtClean="0">
                <a:solidFill>
                  <a:srgbClr val="00B0F0"/>
                </a:solidFill>
              </a:rPr>
              <a:t>have</a:t>
            </a:r>
            <a:r>
              <a:rPr lang="cs-CZ" sz="2000" dirty="0" smtClean="0">
                <a:solidFill>
                  <a:srgbClr val="00B0F0"/>
                </a:solidFill>
              </a:rPr>
              <a:t> to/ </a:t>
            </a:r>
            <a:r>
              <a:rPr lang="cs-CZ" sz="2000" dirty="0" err="1" smtClean="0">
                <a:solidFill>
                  <a:srgbClr val="00B0F0"/>
                </a:solidFill>
              </a:rPr>
              <a:t>may</a:t>
            </a:r>
            <a:endParaRPr lang="cs-CZ" sz="2000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cs-CZ" sz="2000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cs-CZ" sz="2400" i="1" dirty="0" err="1" smtClean="0"/>
              <a:t>We</a:t>
            </a:r>
            <a:r>
              <a:rPr lang="cs-CZ" sz="2400" i="1" dirty="0" smtClean="0"/>
              <a:t>´re </a:t>
            </a:r>
            <a:r>
              <a:rPr lang="cs-CZ" sz="2400" i="1" dirty="0" err="1" smtClean="0"/>
              <a:t>going</a:t>
            </a:r>
            <a:r>
              <a:rPr lang="cs-CZ" sz="2400" i="1" dirty="0" smtClean="0"/>
              <a:t> on a </a:t>
            </a:r>
            <a:r>
              <a:rPr lang="cs-CZ" sz="2400" i="1" dirty="0" err="1" smtClean="0"/>
              <a:t>trip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tomorrow</a:t>
            </a:r>
            <a:r>
              <a:rPr lang="cs-CZ" sz="2400" i="1" dirty="0" smtClean="0"/>
              <a:t>. </a:t>
            </a:r>
            <a:r>
              <a:rPr lang="cs-CZ" sz="2400" i="1" dirty="0" err="1" smtClean="0"/>
              <a:t>It</a:t>
            </a:r>
            <a:r>
              <a:rPr lang="cs-CZ" sz="2400" i="1" dirty="0" smtClean="0"/>
              <a:t> ……………..</a:t>
            </a:r>
            <a:r>
              <a:rPr lang="cs-CZ" sz="2400" i="1" dirty="0" err="1" smtClean="0"/>
              <a:t>rain</a:t>
            </a:r>
            <a:r>
              <a:rPr lang="cs-CZ" sz="2400" i="1" dirty="0" smtClean="0"/>
              <a:t>.</a:t>
            </a:r>
          </a:p>
          <a:p>
            <a:pPr>
              <a:buNone/>
            </a:pPr>
            <a:r>
              <a:rPr lang="cs-CZ" sz="2400" i="1" dirty="0" err="1" smtClean="0"/>
              <a:t>There</a:t>
            </a:r>
            <a:r>
              <a:rPr lang="cs-CZ" sz="2400" i="1" dirty="0" smtClean="0"/>
              <a:t>´s no bus </a:t>
            </a:r>
            <a:r>
              <a:rPr lang="cs-CZ" sz="2400" i="1" dirty="0" err="1" smtClean="0"/>
              <a:t>now</a:t>
            </a:r>
            <a:r>
              <a:rPr lang="cs-CZ" sz="2400" i="1" dirty="0" smtClean="0"/>
              <a:t>.   </a:t>
            </a:r>
            <a:r>
              <a:rPr lang="cs-CZ" sz="2400" i="1" dirty="0" err="1" smtClean="0"/>
              <a:t>We</a:t>
            </a:r>
            <a:r>
              <a:rPr lang="cs-CZ" sz="2400" i="1" dirty="0" smtClean="0"/>
              <a:t>………….. </a:t>
            </a:r>
            <a:r>
              <a:rPr lang="cs-CZ" sz="2400" i="1" dirty="0" err="1"/>
              <a:t>w</a:t>
            </a:r>
            <a:r>
              <a:rPr lang="cs-CZ" sz="2400" i="1" dirty="0" err="1" smtClean="0"/>
              <a:t>alk</a:t>
            </a:r>
            <a:r>
              <a:rPr lang="cs-CZ" sz="2400" i="1" dirty="0" smtClean="0"/>
              <a:t>.</a:t>
            </a:r>
          </a:p>
          <a:p>
            <a:pPr>
              <a:buNone/>
            </a:pPr>
            <a:r>
              <a:rPr lang="cs-CZ" sz="2400" i="1" dirty="0" smtClean="0"/>
              <a:t>I´m </a:t>
            </a:r>
            <a:r>
              <a:rPr lang="cs-CZ" sz="2400" i="1" dirty="0" err="1" smtClean="0"/>
              <a:t>sorry</a:t>
            </a:r>
            <a:r>
              <a:rPr lang="cs-CZ" sz="2400" i="1" dirty="0" smtClean="0"/>
              <a:t>. I …………help </a:t>
            </a:r>
            <a:r>
              <a:rPr lang="cs-CZ" sz="2400" i="1" dirty="0" err="1" smtClean="0"/>
              <a:t>you</a:t>
            </a:r>
            <a:r>
              <a:rPr lang="cs-CZ" sz="2400" i="1" dirty="0" smtClean="0"/>
              <a:t>.  I´m </a:t>
            </a:r>
            <a:r>
              <a:rPr lang="cs-CZ" sz="2400" i="1" dirty="0" err="1" smtClean="0"/>
              <a:t>too</a:t>
            </a:r>
            <a:r>
              <a:rPr lang="cs-CZ" sz="2400" i="1" dirty="0" smtClean="0"/>
              <a:t> busy.</a:t>
            </a:r>
          </a:p>
          <a:p>
            <a:pPr>
              <a:buNone/>
            </a:pPr>
            <a:r>
              <a:rPr lang="cs-CZ" sz="2400" i="1" dirty="0" err="1" smtClean="0"/>
              <a:t>You</a:t>
            </a:r>
            <a:r>
              <a:rPr lang="cs-CZ" sz="2400" i="1" dirty="0" smtClean="0"/>
              <a:t> ………..</a:t>
            </a:r>
            <a:r>
              <a:rPr lang="cs-CZ" sz="2400" i="1" dirty="0" err="1" smtClean="0"/>
              <a:t>remember</a:t>
            </a:r>
            <a:r>
              <a:rPr lang="cs-CZ" sz="2400" i="1" dirty="0" smtClean="0"/>
              <a:t> my </a:t>
            </a:r>
            <a:r>
              <a:rPr lang="cs-CZ" sz="2400" i="1" dirty="0" err="1" smtClean="0"/>
              <a:t>address</a:t>
            </a:r>
            <a:r>
              <a:rPr lang="cs-CZ" sz="2400" i="1" dirty="0" smtClean="0"/>
              <a:t>. </a:t>
            </a:r>
            <a:r>
              <a:rPr lang="cs-CZ" sz="2400" i="1" dirty="0" err="1" smtClean="0"/>
              <a:t>It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is</a:t>
            </a:r>
            <a:r>
              <a:rPr lang="cs-CZ" sz="2400" i="1" dirty="0" smtClean="0"/>
              <a:t> in </a:t>
            </a:r>
            <a:r>
              <a:rPr lang="cs-CZ" sz="2400" i="1" dirty="0" err="1" smtClean="0"/>
              <a:t>the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letter</a:t>
            </a:r>
            <a:r>
              <a:rPr lang="cs-CZ" sz="2400" i="1" dirty="0" smtClean="0"/>
              <a:t>.</a:t>
            </a:r>
          </a:p>
          <a:p>
            <a:pPr>
              <a:buNone/>
            </a:pPr>
            <a:r>
              <a:rPr lang="cs-CZ" sz="2400" i="1" dirty="0" err="1" smtClean="0"/>
              <a:t>You</a:t>
            </a:r>
            <a:r>
              <a:rPr lang="cs-CZ" sz="2400" i="1" dirty="0" smtClean="0"/>
              <a:t>…………</a:t>
            </a:r>
            <a:r>
              <a:rPr lang="cs-CZ" sz="2400" i="1" dirty="0" err="1" smtClean="0"/>
              <a:t>talk</a:t>
            </a:r>
            <a:r>
              <a:rPr lang="cs-CZ" sz="2400" i="1" dirty="0" smtClean="0"/>
              <a:t>  </a:t>
            </a:r>
            <a:r>
              <a:rPr lang="cs-CZ" sz="2400" i="1" dirty="0" err="1" smtClean="0"/>
              <a:t>loudly</a:t>
            </a:r>
            <a:r>
              <a:rPr lang="cs-CZ" sz="2400" i="1" dirty="0" smtClean="0"/>
              <a:t> in </a:t>
            </a:r>
            <a:r>
              <a:rPr lang="cs-CZ" sz="2400" i="1" dirty="0" err="1" smtClean="0"/>
              <a:t>the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library</a:t>
            </a:r>
            <a:r>
              <a:rPr lang="cs-CZ" sz="2400" i="1" dirty="0" smtClean="0"/>
              <a:t>!</a:t>
            </a:r>
          </a:p>
          <a:p>
            <a:pPr>
              <a:buNone/>
            </a:pPr>
            <a:r>
              <a:rPr lang="cs-CZ" sz="2400" i="1" dirty="0" smtClean="0"/>
              <a:t>………..I go to </a:t>
            </a:r>
            <a:r>
              <a:rPr lang="cs-CZ" sz="2400" i="1" dirty="0" err="1" smtClean="0"/>
              <a:t>the</a:t>
            </a:r>
            <a:r>
              <a:rPr lang="cs-CZ" sz="2400" i="1" dirty="0" smtClean="0"/>
              <a:t> party </a:t>
            </a:r>
            <a:r>
              <a:rPr lang="cs-CZ" sz="2400" i="1" dirty="0" err="1" smtClean="0"/>
              <a:t>with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you</a:t>
            </a:r>
            <a:r>
              <a:rPr lang="cs-CZ" sz="2400" i="1" dirty="0" smtClean="0"/>
              <a:t>?</a:t>
            </a:r>
          </a:p>
          <a:p>
            <a:pPr>
              <a:buNone/>
            </a:pPr>
            <a:r>
              <a:rPr lang="cs-CZ" sz="2400" i="1" dirty="0" smtClean="0"/>
              <a:t>Listen! I……….tell </a:t>
            </a:r>
            <a:r>
              <a:rPr lang="cs-CZ" sz="2400" i="1" dirty="0" err="1" smtClean="0"/>
              <a:t>you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something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important</a:t>
            </a:r>
            <a:r>
              <a:rPr lang="cs-CZ" sz="2400" i="1" dirty="0" smtClean="0"/>
              <a:t>.</a:t>
            </a:r>
          </a:p>
          <a:p>
            <a:pPr>
              <a:buNone/>
            </a:pPr>
            <a:endParaRPr lang="cs-CZ" sz="2400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TRANSLATION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smtClean="0"/>
              <a:t>Naši přátelé dnes večer nemohou přijít.</a:t>
            </a:r>
          </a:p>
          <a:p>
            <a:r>
              <a:rPr lang="cs-CZ" i="1" dirty="0" smtClean="0"/>
              <a:t>Petr musí odjet před šestou.</a:t>
            </a:r>
          </a:p>
          <a:p>
            <a:r>
              <a:rPr lang="cs-CZ" i="1" dirty="0" smtClean="0"/>
              <a:t>Nemusím ti nic říkat.</a:t>
            </a:r>
          </a:p>
          <a:p>
            <a:r>
              <a:rPr lang="cs-CZ" i="1" dirty="0" smtClean="0"/>
              <a:t>Nesmíš na to zapomenout!</a:t>
            </a:r>
          </a:p>
          <a:p>
            <a:r>
              <a:rPr lang="cs-CZ" i="1" dirty="0" smtClean="0"/>
              <a:t>Smím se podívat na ty fotografie?</a:t>
            </a:r>
          </a:p>
          <a:p>
            <a:r>
              <a:rPr lang="cs-CZ" i="1" dirty="0" smtClean="0"/>
              <a:t>Nemusí to být dokonalé.</a:t>
            </a:r>
          </a:p>
          <a:p>
            <a:r>
              <a:rPr lang="cs-CZ" i="1" dirty="0" smtClean="0"/>
              <a:t>Jedeme dnes na výlet. Nesmí </a:t>
            </a:r>
            <a:r>
              <a:rPr lang="cs-CZ" i="1" dirty="0" err="1" smtClean="0"/>
              <a:t>ptršet</a:t>
            </a:r>
            <a:r>
              <a:rPr lang="cs-CZ" i="1" dirty="0" smtClean="0"/>
              <a:t>.</a:t>
            </a:r>
          </a:p>
          <a:p>
            <a:r>
              <a:rPr lang="cs-CZ" i="1" dirty="0" smtClean="0"/>
              <a:t>Může přijít John dnes na trénink? </a:t>
            </a:r>
            <a:endParaRPr lang="cs-CZ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BD62F5B6-0FC2-42A3-9EB5-4F945F822C3B}"/>
</file>

<file path=customXml/itemProps2.xml><?xml version="1.0" encoding="utf-8"?>
<ds:datastoreItem xmlns:ds="http://schemas.openxmlformats.org/officeDocument/2006/customXml" ds:itemID="{332C004F-5A49-4E80-A534-8D9AB9110984}"/>
</file>

<file path=customXml/itemProps3.xml><?xml version="1.0" encoding="utf-8"?>
<ds:datastoreItem xmlns:ds="http://schemas.openxmlformats.org/officeDocument/2006/customXml" ds:itemID="{6299E1AB-F75D-4ECB-9DAC-12222E08A63D}"/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527</TotalTime>
  <Words>747</Words>
  <Application>Microsoft Office PowerPoint</Application>
  <PresentationFormat>Předvádění na obrazovce (4:3)</PresentationFormat>
  <Paragraphs>113</Paragraphs>
  <Slides>10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10</vt:i4>
      </vt:variant>
    </vt:vector>
  </HeadingPairs>
  <TitlesOfParts>
    <vt:vector size="12" baseType="lpstr">
      <vt:lpstr>Slunovrat</vt:lpstr>
      <vt:lpstr>Motiv sady Office</vt:lpstr>
      <vt:lpstr>Prezentace aplikace PowerPoint</vt:lpstr>
      <vt:lpstr>MODAL VERBS</vt:lpstr>
      <vt:lpstr>CAN ,  MUST ,  MAY</vt:lpstr>
      <vt:lpstr>CAN(moci, umět)</vt:lpstr>
      <vt:lpstr>MUST(muset) / HAVE  TO</vt:lpstr>
      <vt:lpstr>MUST / HAVE  TO</vt:lpstr>
      <vt:lpstr>MAY(smět, moci)/ CAN</vt:lpstr>
      <vt:lpstr>PRACTICING</vt:lpstr>
      <vt:lpstr>TRANSLATION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 VERBS</dc:title>
  <dc:creator>Martina</dc:creator>
  <cp:lastModifiedBy>Fukárková Martina</cp:lastModifiedBy>
  <cp:revision>57</cp:revision>
  <dcterms:created xsi:type="dcterms:W3CDTF">2013-04-20T19:53:59Z</dcterms:created>
  <dcterms:modified xsi:type="dcterms:W3CDTF">2014-04-03T09:21:02Z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KeywordTaxHTField">
    <vt:lpwstr/>
  </property>
  <property fmtid="{D5CDD505-2E9C-101B-9397-08002B2CF9AE}" pid="3" name="TaxKeyword">
    <vt:lpwstr/>
  </property>
  <property fmtid="{D5CDD505-2E9C-101B-9397-08002B2CF9AE}" pid="4" name="ContentTypeId">
    <vt:lpwstr>0x0101006DC6CDD897236648814918DF821AA7F8</vt:lpwstr>
  </property>
</Properties>
</file>