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4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5.xml" ContentType="application/vnd.openxmlformats-officedocument.presentationml.slide+xml"/>
  <Override PartName="/ppt/slides/slide12.xml" ContentType="application/vnd.openxmlformats-officedocument.presentationml.slide+xml"/>
  <Override PartName="/ppt/slides/slide11.xml" ContentType="application/vnd.openxmlformats-officedocument.presentationml.slide+xml"/>
  <Override PartName="/ppt/slides/slide10.xml" ContentType="application/vnd.openxmlformats-officedocument.presentationml.slide+xml"/>
  <Override PartName="/ppt/slides/slide1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7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4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6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7"/>
  </p:notesMasterIdLst>
  <p:sldIdLst>
    <p:sldId id="269" r:id="rId2"/>
    <p:sldId id="256" r:id="rId3"/>
    <p:sldId id="257" r:id="rId4"/>
    <p:sldId id="258" r:id="rId5"/>
    <p:sldId id="259" r:id="rId6"/>
    <p:sldId id="260" r:id="rId7"/>
    <p:sldId id="263" r:id="rId8"/>
    <p:sldId id="261" r:id="rId9"/>
    <p:sldId id="262" r:id="rId10"/>
    <p:sldId id="264" r:id="rId11"/>
    <p:sldId id="265" r:id="rId12"/>
    <p:sldId id="266" r:id="rId13"/>
    <p:sldId id="267" r:id="rId14"/>
    <p:sldId id="268" r:id="rId15"/>
    <p:sldId id="270" r:id="rId16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594" y="-3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ustomXml" Target="../customXml/item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ustomXml" Target="../customXml/item2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ustomXml" Target="../customXml/item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D2AE08-5C5D-455D-9EF8-21EF5C252946}" type="datetimeFigureOut">
              <a:rPr lang="cs-CZ" smtClean="0"/>
              <a:pPr/>
              <a:t>3.4.2014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0A878A-261C-4308-B5EE-2E44D07E47B9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147808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CC7755-4984-4C94-8403-7846898ED176}" type="slidenum">
              <a:rPr lang="cs-CZ" smtClean="0"/>
              <a:pPr/>
              <a:t>1</a:t>
            </a:fld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délník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Přímá spojovací čára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Nadpis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25" name="Podnadpis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31" name="Zástupný symbol pro datum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59F96571-48F4-4D5E-ACFA-96B381ACD231}" type="datetimeFigureOut">
              <a:rPr lang="cs-CZ" smtClean="0"/>
              <a:pPr/>
              <a:t>3.4.2014</a:t>
            </a:fld>
            <a:endParaRPr lang="cs-CZ"/>
          </a:p>
        </p:txBody>
      </p:sp>
      <p:sp>
        <p:nvSpPr>
          <p:cNvPr id="18" name="Zástupný symbol pro zápatí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CC7B63F4-EDDA-4B19-8859-7D53C1A33FC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9F96571-48F4-4D5E-ACFA-96B381ACD231}" type="datetimeFigureOut">
              <a:rPr lang="cs-CZ" smtClean="0"/>
              <a:pPr/>
              <a:t>3.4.2014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C7B63F4-EDDA-4B19-8859-7D53C1A33FC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59F96571-48F4-4D5E-ACFA-96B381ACD231}" type="datetimeFigureOut">
              <a:rPr lang="cs-CZ" smtClean="0"/>
              <a:pPr/>
              <a:t>3.4.2014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CC7B63F4-EDDA-4B19-8859-7D53C1A33FC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9F96571-48F4-4D5E-ACFA-96B381ACD231}" type="datetimeFigureOut">
              <a:rPr lang="cs-CZ" smtClean="0"/>
              <a:pPr/>
              <a:t>3.4.2014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C7B63F4-EDDA-4B19-8859-7D53C1A33FC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9F96571-48F4-4D5E-ACFA-96B381ACD231}" type="datetimeFigureOut">
              <a:rPr lang="cs-CZ" smtClean="0"/>
              <a:pPr/>
              <a:t>3.4.2014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CC7B63F4-EDDA-4B19-8859-7D53C1A33FC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9F96571-48F4-4D5E-ACFA-96B381ACD231}" type="datetimeFigureOut">
              <a:rPr lang="cs-CZ" smtClean="0"/>
              <a:pPr/>
              <a:t>3.4.2014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C7B63F4-EDDA-4B19-8859-7D53C1A33FC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9F96571-48F4-4D5E-ACFA-96B381ACD231}" type="datetimeFigureOut">
              <a:rPr lang="cs-CZ" smtClean="0"/>
              <a:pPr/>
              <a:t>3.4.2014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C7B63F4-EDDA-4B19-8859-7D53C1A33FC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9F96571-48F4-4D5E-ACFA-96B381ACD231}" type="datetimeFigureOut">
              <a:rPr lang="cs-CZ" smtClean="0"/>
              <a:pPr/>
              <a:t>3.4.2014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C7B63F4-EDDA-4B19-8859-7D53C1A33FC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9F96571-48F4-4D5E-ACFA-96B381ACD231}" type="datetimeFigureOut">
              <a:rPr lang="cs-CZ" smtClean="0"/>
              <a:pPr/>
              <a:t>3.4.2014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C7B63F4-EDDA-4B19-8859-7D53C1A33FC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9F96571-48F4-4D5E-ACFA-96B381ACD231}" type="datetimeFigureOut">
              <a:rPr lang="cs-CZ" smtClean="0"/>
              <a:pPr/>
              <a:t>3.4.2014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C7B63F4-EDDA-4B19-8859-7D53C1A33FC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délník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bdélník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9F96571-48F4-4D5E-ACFA-96B381ACD231}" type="datetimeFigureOut">
              <a:rPr lang="cs-CZ" smtClean="0"/>
              <a:pPr/>
              <a:t>3.4.2014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C7B63F4-EDDA-4B19-8859-7D53C1A33FC1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0" name="Zástupný symbol pro obrázek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élník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Zástupný symbol pro nadpis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1" name="Zástupný symbol pro text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27" name="Zástupný symbol pro datum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59F96571-48F4-4D5E-ACFA-96B381ACD231}" type="datetimeFigureOut">
              <a:rPr lang="cs-CZ" smtClean="0"/>
              <a:pPr/>
              <a:t>3.4.2014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16" name="Zástupný symbol pro číslo snímku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CC7B63F4-EDDA-4B19-8859-7D53C1A33FC1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ovéPole 1"/>
          <p:cNvSpPr txBox="1">
            <a:spLocks noChangeArrowheads="1"/>
          </p:cNvSpPr>
          <p:nvPr/>
        </p:nvSpPr>
        <p:spPr bwMode="auto">
          <a:xfrm>
            <a:off x="1590869" y="188641"/>
            <a:ext cx="5962262" cy="421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b="1" dirty="0">
                <a:latin typeface="Times New Roman" pitchFamily="18" charset="0"/>
                <a:cs typeface="Times New Roman" pitchFamily="18" charset="0"/>
              </a:rPr>
              <a:t>Projekt </a:t>
            </a:r>
            <a:r>
              <a:rPr lang="cs-CZ" sz="1100" b="1" dirty="0" err="1">
                <a:latin typeface="Times New Roman" pitchFamily="18" charset="0"/>
                <a:cs typeface="Times New Roman" pitchFamily="18" charset="0"/>
              </a:rPr>
              <a:t>Smart</a:t>
            </a:r>
            <a:r>
              <a:rPr lang="cs-CZ" sz="1100" b="1" dirty="0">
                <a:latin typeface="Times New Roman" pitchFamily="18" charset="0"/>
                <a:cs typeface="Times New Roman" pitchFamily="18" charset="0"/>
              </a:rPr>
              <a:t> logistik - moderní výuka logistiky, registrační číslo projektu CZ.1.07/1.5.00/34.0110</a:t>
            </a:r>
          </a:p>
        </p:txBody>
      </p:sp>
      <p:sp>
        <p:nvSpPr>
          <p:cNvPr id="2051" name="TextovéPole 2"/>
          <p:cNvSpPr txBox="1">
            <a:spLocks noChangeArrowheads="1"/>
          </p:cNvSpPr>
          <p:nvPr/>
        </p:nvSpPr>
        <p:spPr bwMode="auto">
          <a:xfrm>
            <a:off x="1331640" y="447869"/>
            <a:ext cx="6585242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b="1" dirty="0">
                <a:latin typeface="Times New Roman" pitchFamily="18" charset="0"/>
                <a:cs typeface="Times New Roman" pitchFamily="18" charset="0"/>
              </a:rPr>
              <a:t>Příjemce: Střední odborná škola logistická a střední odborné učiliště Dalovice, Hlavní 114, 362 63 Dalovice</a:t>
            </a:r>
          </a:p>
        </p:txBody>
      </p:sp>
      <p:pic>
        <p:nvPicPr>
          <p:cNvPr id="2052" name="Obrázek 3" descr="Logolink OPVK - oříznutý.jpg"/>
          <p:cNvPicPr>
            <a:picLocks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35894" y="5292090"/>
            <a:ext cx="6272213" cy="1208723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noFill/>
            <a:miter lim="800000"/>
            <a:headEnd/>
            <a:tailEnd/>
          </a:ln>
        </p:spPr>
      </p:pic>
      <p:sp>
        <p:nvSpPr>
          <p:cNvPr id="2053" name="TextovéPole 4"/>
          <p:cNvSpPr txBox="1">
            <a:spLocks noChangeArrowheads="1"/>
          </p:cNvSpPr>
          <p:nvPr/>
        </p:nvSpPr>
        <p:spPr bwMode="auto">
          <a:xfrm>
            <a:off x="788670" y="4869180"/>
            <a:ext cx="7566660" cy="2214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pPr algn="ctr"/>
            <a:r>
              <a:rPr lang="cs-CZ" sz="9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Tento výukový materiál vznikl v rámci Operačního programu Vzdělání pro konkurenceschopnost.</a:t>
            </a:r>
          </a:p>
        </p:txBody>
      </p:sp>
      <p:sp>
        <p:nvSpPr>
          <p:cNvPr id="2054" name="TextovéPole 5"/>
          <p:cNvSpPr txBox="1">
            <a:spLocks noChangeArrowheads="1"/>
          </p:cNvSpPr>
          <p:nvPr/>
        </p:nvSpPr>
        <p:spPr bwMode="auto">
          <a:xfrm>
            <a:off x="0" y="4354830"/>
            <a:ext cx="9304020" cy="3600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pPr algn="ctr"/>
            <a:r>
              <a:rPr lang="cs-CZ" sz="9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Materiál je určen k bezplatnému používání pro potřeby výuky a vzdělávání na všech typech škol a školských zařízení.</a:t>
            </a:r>
          </a:p>
          <a:p>
            <a:pPr algn="ctr"/>
            <a:r>
              <a:rPr lang="cs-CZ" sz="9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Jakékoliv další používání podléhá autorskému zákonu.</a:t>
            </a:r>
          </a:p>
        </p:txBody>
      </p:sp>
      <p:sp>
        <p:nvSpPr>
          <p:cNvPr id="2055" name="TextovéPole 6"/>
          <p:cNvSpPr txBox="1">
            <a:spLocks noChangeArrowheads="1"/>
          </p:cNvSpPr>
          <p:nvPr/>
        </p:nvSpPr>
        <p:spPr bwMode="auto">
          <a:xfrm>
            <a:off x="359532" y="1160748"/>
            <a:ext cx="171450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r>
              <a:rPr lang="cs-CZ" sz="11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Název </a:t>
            </a:r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materiálu:</a:t>
            </a:r>
          </a:p>
        </p:txBody>
      </p:sp>
      <p:sp>
        <p:nvSpPr>
          <p:cNvPr id="2056" name="TextovéPole 7"/>
          <p:cNvSpPr txBox="1">
            <a:spLocks noChangeArrowheads="1"/>
          </p:cNvSpPr>
          <p:nvPr/>
        </p:nvSpPr>
        <p:spPr bwMode="auto">
          <a:xfrm>
            <a:off x="359532" y="901519"/>
            <a:ext cx="1943100" cy="421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r>
              <a:rPr lang="cs-CZ" sz="11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Autor </a:t>
            </a:r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materiálu:	</a:t>
            </a:r>
          </a:p>
        </p:txBody>
      </p:sp>
      <p:sp>
        <p:nvSpPr>
          <p:cNvPr id="2059" name="TextovéPole 10"/>
          <p:cNvSpPr txBox="1">
            <a:spLocks noChangeArrowheads="1"/>
          </p:cNvSpPr>
          <p:nvPr/>
        </p:nvSpPr>
        <p:spPr bwMode="auto">
          <a:xfrm>
            <a:off x="359532" y="1419977"/>
            <a:ext cx="648072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Ročník:</a:t>
            </a:r>
            <a:endParaRPr lang="cs-CZ" sz="11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2" name="TextovéPole 13"/>
          <p:cNvSpPr txBox="1">
            <a:spLocks noChangeArrowheads="1"/>
          </p:cNvSpPr>
          <p:nvPr/>
        </p:nvSpPr>
        <p:spPr bwMode="auto">
          <a:xfrm>
            <a:off x="359532" y="1679206"/>
            <a:ext cx="1684987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Vzdělávací oblast / téma:</a:t>
            </a:r>
            <a:endParaRPr lang="cs-CZ" sz="11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3" name="TextovéPole 14"/>
          <p:cNvSpPr txBox="1">
            <a:spLocks noChangeArrowheads="1"/>
          </p:cNvSpPr>
          <p:nvPr/>
        </p:nvSpPr>
        <p:spPr bwMode="auto">
          <a:xfrm>
            <a:off x="359532" y="1938435"/>
            <a:ext cx="162018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Datum </a:t>
            </a:r>
            <a:r>
              <a:rPr lang="cs-CZ" sz="11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(období) tvorby:</a:t>
            </a:r>
            <a:endParaRPr lang="cs-CZ" sz="11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5" name="TextovéPole 16"/>
          <p:cNvSpPr txBox="1">
            <a:spLocks noChangeArrowheads="1"/>
          </p:cNvSpPr>
          <p:nvPr/>
        </p:nvSpPr>
        <p:spPr bwMode="auto">
          <a:xfrm>
            <a:off x="359532" y="2197664"/>
            <a:ext cx="842494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Anotace: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6" name="TextovéPole 17"/>
          <p:cNvSpPr txBox="1">
            <a:spLocks noChangeArrowheads="1"/>
          </p:cNvSpPr>
          <p:nvPr/>
        </p:nvSpPr>
        <p:spPr bwMode="auto">
          <a:xfrm>
            <a:off x="2123728" y="1196752"/>
            <a:ext cx="5832648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VY_32_INOVACE_09.17_AJ_Infinitiv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7" name="TextovéPole 18"/>
          <p:cNvSpPr txBox="1">
            <a:spLocks noChangeArrowheads="1"/>
          </p:cNvSpPr>
          <p:nvPr/>
        </p:nvSpPr>
        <p:spPr bwMode="auto">
          <a:xfrm>
            <a:off x="2174134" y="901519"/>
            <a:ext cx="160020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Mgr. Martina </a:t>
            </a:r>
            <a:r>
              <a:rPr lang="cs-CZ" sz="11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Fukárková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74" name="TextovéPole 25"/>
          <p:cNvSpPr txBox="1">
            <a:spLocks noChangeArrowheads="1"/>
          </p:cNvSpPr>
          <p:nvPr/>
        </p:nvSpPr>
        <p:spPr bwMode="auto">
          <a:xfrm>
            <a:off x="2195736" y="2204864"/>
            <a:ext cx="5573419" cy="9294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Materiál je  určen pro studenty druhého ročníku mírně pokročilí a slouží k seznámení  se  s infinitivem s nebo bez „to“ nebo spojení slovesa a –“</a:t>
            </a:r>
            <a:r>
              <a:rPr lang="cs-CZ" sz="11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ing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“ tvaru  ve výuce  anglického jazyka. .</a:t>
            </a:r>
            <a:r>
              <a:rPr lang="cs-CZ" sz="1100" dirty="0" smtClean="0">
                <a:latin typeface="Times New Roman" pitchFamily="18" charset="0"/>
                <a:cs typeface="Times New Roman" pitchFamily="18" charset="0"/>
              </a:rPr>
              <a:t>Žáci formou prezentace získávají ucelený přehled o těchto slovesech a spojeních a  následně si  vše procvičují v doplňujících cvičeních .</a:t>
            </a:r>
          </a:p>
          <a:p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TextovéPole 17"/>
          <p:cNvSpPr txBox="1">
            <a:spLocks noChangeArrowheads="1"/>
          </p:cNvSpPr>
          <p:nvPr/>
        </p:nvSpPr>
        <p:spPr bwMode="auto">
          <a:xfrm>
            <a:off x="2174134" y="1419977"/>
            <a:ext cx="82296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2.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TextovéPole 17"/>
          <p:cNvSpPr txBox="1">
            <a:spLocks noChangeArrowheads="1"/>
          </p:cNvSpPr>
          <p:nvPr/>
        </p:nvSpPr>
        <p:spPr bwMode="auto">
          <a:xfrm>
            <a:off x="2195736" y="1772816"/>
            <a:ext cx="5897455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Anglický jazyk-gramatika/ Infinitiv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TextovéPole 17"/>
          <p:cNvSpPr txBox="1">
            <a:spLocks noChangeArrowheads="1"/>
          </p:cNvSpPr>
          <p:nvPr/>
        </p:nvSpPr>
        <p:spPr bwMode="auto">
          <a:xfrm>
            <a:off x="2174134" y="1938435"/>
            <a:ext cx="82296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r>
              <a:rPr lang="cs-CZ" sz="110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20.5.2013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EXAMPLES</a:t>
            </a:r>
            <a:endParaRPr lang="cs-CZ" dirty="0"/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i="1" dirty="0" err="1" smtClean="0"/>
              <a:t>She</a:t>
            </a:r>
            <a:r>
              <a:rPr lang="cs-CZ" i="1" dirty="0" smtClean="0"/>
              <a:t> </a:t>
            </a:r>
            <a:r>
              <a:rPr lang="cs-CZ" i="1" dirty="0" err="1" smtClean="0"/>
              <a:t>doesn</a:t>
            </a:r>
            <a:r>
              <a:rPr lang="cs-CZ" i="1" dirty="0" smtClean="0"/>
              <a:t>´t </a:t>
            </a:r>
            <a:r>
              <a:rPr lang="cs-CZ" i="1" dirty="0" err="1" smtClean="0">
                <a:solidFill>
                  <a:srgbClr val="FF0000"/>
                </a:solidFill>
              </a:rPr>
              <a:t>like</a:t>
            </a:r>
            <a:r>
              <a:rPr lang="cs-CZ" i="1" dirty="0" smtClean="0">
                <a:solidFill>
                  <a:srgbClr val="FF0000"/>
                </a:solidFill>
              </a:rPr>
              <a:t> </a:t>
            </a:r>
            <a:r>
              <a:rPr lang="cs-CZ" i="1" dirty="0" err="1" smtClean="0">
                <a:solidFill>
                  <a:srgbClr val="FF0000"/>
                </a:solidFill>
              </a:rPr>
              <a:t>cooking</a:t>
            </a:r>
            <a:r>
              <a:rPr lang="cs-CZ" i="1" dirty="0" smtClean="0">
                <a:solidFill>
                  <a:srgbClr val="FF0000"/>
                </a:solidFill>
              </a:rPr>
              <a:t>.</a:t>
            </a:r>
          </a:p>
          <a:p>
            <a:endParaRPr lang="cs-CZ" i="1" dirty="0" smtClean="0"/>
          </a:p>
          <a:p>
            <a:r>
              <a:rPr lang="cs-CZ" i="1" dirty="0" smtClean="0"/>
              <a:t>Do </a:t>
            </a:r>
            <a:r>
              <a:rPr lang="cs-CZ" i="1" dirty="0" err="1" smtClean="0"/>
              <a:t>you</a:t>
            </a:r>
            <a:r>
              <a:rPr lang="cs-CZ" i="1" dirty="0" smtClean="0"/>
              <a:t> </a:t>
            </a:r>
            <a:r>
              <a:rPr lang="cs-CZ" i="1" dirty="0" err="1" smtClean="0">
                <a:solidFill>
                  <a:srgbClr val="FF0000"/>
                </a:solidFill>
              </a:rPr>
              <a:t>enjoy</a:t>
            </a:r>
            <a:r>
              <a:rPr lang="cs-CZ" i="1" dirty="0" smtClean="0">
                <a:solidFill>
                  <a:srgbClr val="FF0000"/>
                </a:solidFill>
              </a:rPr>
              <a:t> </a:t>
            </a:r>
            <a:r>
              <a:rPr lang="cs-CZ" i="1" dirty="0" err="1" smtClean="0">
                <a:solidFill>
                  <a:srgbClr val="FF0000"/>
                </a:solidFill>
              </a:rPr>
              <a:t>driving</a:t>
            </a:r>
            <a:r>
              <a:rPr lang="cs-CZ" i="1" dirty="0" smtClean="0"/>
              <a:t>?</a:t>
            </a:r>
          </a:p>
          <a:p>
            <a:endParaRPr lang="cs-CZ" i="1" dirty="0" smtClean="0"/>
          </a:p>
          <a:p>
            <a:r>
              <a:rPr lang="cs-CZ" i="1" dirty="0" smtClean="0"/>
              <a:t>He </a:t>
            </a:r>
            <a:r>
              <a:rPr lang="cs-CZ" i="1" dirty="0" err="1" smtClean="0">
                <a:solidFill>
                  <a:srgbClr val="FF0000"/>
                </a:solidFill>
              </a:rPr>
              <a:t>keeps</a:t>
            </a:r>
            <a:r>
              <a:rPr lang="cs-CZ" i="1" dirty="0" smtClean="0">
                <a:solidFill>
                  <a:srgbClr val="FF0000"/>
                </a:solidFill>
              </a:rPr>
              <a:t> </a:t>
            </a:r>
            <a:r>
              <a:rPr lang="cs-CZ" i="1" dirty="0" err="1" smtClean="0">
                <a:solidFill>
                  <a:srgbClr val="FF0000"/>
                </a:solidFill>
              </a:rPr>
              <a:t>saying</a:t>
            </a:r>
            <a:r>
              <a:rPr lang="cs-CZ" i="1" dirty="0" smtClean="0">
                <a:solidFill>
                  <a:srgbClr val="FF0000"/>
                </a:solidFill>
              </a:rPr>
              <a:t> </a:t>
            </a:r>
            <a:r>
              <a:rPr lang="cs-CZ" i="1" dirty="0" err="1" smtClean="0"/>
              <a:t>the</a:t>
            </a:r>
            <a:r>
              <a:rPr lang="cs-CZ" i="1" dirty="0" smtClean="0"/>
              <a:t> </a:t>
            </a:r>
            <a:r>
              <a:rPr lang="cs-CZ" i="1" dirty="0" err="1" smtClean="0"/>
              <a:t>same</a:t>
            </a:r>
            <a:r>
              <a:rPr lang="cs-CZ" i="1" dirty="0" smtClean="0"/>
              <a:t> </a:t>
            </a:r>
            <a:r>
              <a:rPr lang="cs-CZ" i="1" dirty="0" err="1" smtClean="0"/>
              <a:t>things</a:t>
            </a:r>
            <a:r>
              <a:rPr lang="cs-CZ" i="1" dirty="0" smtClean="0"/>
              <a:t>.</a:t>
            </a:r>
          </a:p>
          <a:p>
            <a:endParaRPr lang="cs-CZ" i="1" dirty="0" smtClean="0"/>
          </a:p>
          <a:p>
            <a:r>
              <a:rPr lang="cs-CZ" i="1" dirty="0" err="1" smtClean="0"/>
              <a:t>Have</a:t>
            </a:r>
            <a:r>
              <a:rPr lang="cs-CZ" i="1" dirty="0" smtClean="0"/>
              <a:t> </a:t>
            </a:r>
            <a:r>
              <a:rPr lang="cs-CZ" i="1" dirty="0" err="1" smtClean="0"/>
              <a:t>you</a:t>
            </a:r>
            <a:r>
              <a:rPr lang="cs-CZ" i="1" dirty="0" smtClean="0"/>
              <a:t> </a:t>
            </a:r>
            <a:r>
              <a:rPr lang="cs-CZ" i="1" dirty="0" err="1" smtClean="0">
                <a:solidFill>
                  <a:srgbClr val="FF0000"/>
                </a:solidFill>
              </a:rPr>
              <a:t>finished</a:t>
            </a:r>
            <a:r>
              <a:rPr lang="cs-CZ" i="1" dirty="0" smtClean="0">
                <a:solidFill>
                  <a:srgbClr val="FF0000"/>
                </a:solidFill>
              </a:rPr>
              <a:t> </a:t>
            </a:r>
            <a:r>
              <a:rPr lang="cs-CZ" i="1" dirty="0" err="1" smtClean="0">
                <a:solidFill>
                  <a:srgbClr val="FF0000"/>
                </a:solidFill>
              </a:rPr>
              <a:t>eating</a:t>
            </a:r>
            <a:r>
              <a:rPr lang="cs-CZ" i="1" dirty="0" smtClean="0">
                <a:solidFill>
                  <a:srgbClr val="FF0000"/>
                </a:solidFill>
              </a:rPr>
              <a:t>?</a:t>
            </a:r>
          </a:p>
          <a:p>
            <a:endParaRPr lang="cs-CZ" i="1" dirty="0" smtClean="0"/>
          </a:p>
          <a:p>
            <a:r>
              <a:rPr lang="cs-CZ" i="1" dirty="0" smtClean="0"/>
              <a:t>I don´t </a:t>
            </a:r>
            <a:r>
              <a:rPr lang="cs-CZ" i="1" dirty="0" err="1" smtClean="0">
                <a:solidFill>
                  <a:srgbClr val="FF0000"/>
                </a:solidFill>
              </a:rPr>
              <a:t>mind</a:t>
            </a:r>
            <a:r>
              <a:rPr lang="cs-CZ" i="1" dirty="0" smtClean="0">
                <a:solidFill>
                  <a:srgbClr val="FF0000"/>
                </a:solidFill>
              </a:rPr>
              <a:t> </a:t>
            </a:r>
            <a:r>
              <a:rPr lang="cs-CZ" i="1" dirty="0" err="1" smtClean="0">
                <a:solidFill>
                  <a:srgbClr val="FF0000"/>
                </a:solidFill>
              </a:rPr>
              <a:t>waiting</a:t>
            </a:r>
            <a:r>
              <a:rPr lang="cs-CZ" i="1" dirty="0" smtClean="0">
                <a:solidFill>
                  <a:srgbClr val="FF0000"/>
                </a:solidFill>
              </a:rPr>
              <a:t>.</a:t>
            </a:r>
          </a:p>
          <a:p>
            <a:endParaRPr lang="cs-CZ" i="1" dirty="0" smtClean="0"/>
          </a:p>
          <a:p>
            <a:r>
              <a:rPr lang="cs-CZ" i="1" dirty="0" err="1" smtClean="0"/>
              <a:t>She</a:t>
            </a:r>
            <a:r>
              <a:rPr lang="cs-CZ" i="1" dirty="0" smtClean="0"/>
              <a:t> </a:t>
            </a:r>
            <a:r>
              <a:rPr lang="cs-CZ" i="1" dirty="0" err="1" smtClean="0">
                <a:solidFill>
                  <a:srgbClr val="FF0000"/>
                </a:solidFill>
              </a:rPr>
              <a:t>hates</a:t>
            </a:r>
            <a:r>
              <a:rPr lang="cs-CZ" i="1" dirty="0" smtClean="0">
                <a:solidFill>
                  <a:srgbClr val="FF0000"/>
                </a:solidFill>
              </a:rPr>
              <a:t> </a:t>
            </a:r>
            <a:r>
              <a:rPr lang="cs-CZ" i="1" dirty="0" err="1" smtClean="0">
                <a:solidFill>
                  <a:srgbClr val="FF0000"/>
                </a:solidFill>
              </a:rPr>
              <a:t>using</a:t>
            </a:r>
            <a:r>
              <a:rPr lang="cs-CZ" i="1" dirty="0" smtClean="0">
                <a:solidFill>
                  <a:srgbClr val="FF0000"/>
                </a:solidFill>
              </a:rPr>
              <a:t> </a:t>
            </a:r>
            <a:r>
              <a:rPr lang="cs-CZ" i="1" dirty="0" smtClean="0"/>
              <a:t>a </a:t>
            </a:r>
            <a:r>
              <a:rPr lang="cs-CZ" i="1" dirty="0" err="1" smtClean="0"/>
              <a:t>drill</a:t>
            </a:r>
            <a:r>
              <a:rPr lang="cs-CZ" i="1" dirty="0" smtClean="0"/>
              <a:t>.</a:t>
            </a:r>
          </a:p>
          <a:p>
            <a:endParaRPr lang="cs-CZ" i="1" dirty="0" smtClean="0"/>
          </a:p>
          <a:p>
            <a:r>
              <a:rPr lang="cs-CZ" i="1" dirty="0" err="1" smtClean="0"/>
              <a:t>They</a:t>
            </a:r>
            <a:r>
              <a:rPr lang="cs-CZ" i="1" dirty="0" smtClean="0"/>
              <a:t> </a:t>
            </a:r>
            <a:r>
              <a:rPr lang="cs-CZ" i="1" dirty="0" smtClean="0">
                <a:solidFill>
                  <a:srgbClr val="FF0000"/>
                </a:solidFill>
              </a:rPr>
              <a:t>love </a:t>
            </a:r>
            <a:r>
              <a:rPr lang="cs-CZ" i="1" dirty="0" err="1" smtClean="0">
                <a:solidFill>
                  <a:srgbClr val="FF0000"/>
                </a:solidFill>
              </a:rPr>
              <a:t>living</a:t>
            </a:r>
            <a:r>
              <a:rPr lang="cs-CZ" i="1" dirty="0" smtClean="0">
                <a:solidFill>
                  <a:srgbClr val="FF0000"/>
                </a:solidFill>
              </a:rPr>
              <a:t> </a:t>
            </a:r>
            <a:r>
              <a:rPr lang="cs-CZ" i="1" dirty="0" smtClean="0"/>
              <a:t>in a </a:t>
            </a:r>
            <a:r>
              <a:rPr lang="cs-CZ" i="1" dirty="0" err="1" smtClean="0"/>
              <a:t>village</a:t>
            </a:r>
            <a:r>
              <a:rPr lang="cs-CZ" i="1" dirty="0" smtClean="0"/>
              <a:t>.</a:t>
            </a:r>
            <a:endParaRPr lang="cs-CZ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Sloveso + TO/SLOVESO + ING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cs-CZ" i="1" dirty="0" smtClean="0">
                <a:solidFill>
                  <a:srgbClr val="FF0000"/>
                </a:solidFill>
              </a:rPr>
              <a:t>LIKE</a:t>
            </a:r>
          </a:p>
          <a:p>
            <a:endParaRPr lang="cs-CZ" i="1" dirty="0" smtClean="0">
              <a:solidFill>
                <a:srgbClr val="FF0000"/>
              </a:solidFill>
            </a:endParaRPr>
          </a:p>
          <a:p>
            <a:r>
              <a:rPr lang="cs-CZ" i="1" dirty="0" smtClean="0">
                <a:solidFill>
                  <a:srgbClr val="FF0000"/>
                </a:solidFill>
              </a:rPr>
              <a:t>CONTINUE</a:t>
            </a:r>
          </a:p>
          <a:p>
            <a:endParaRPr lang="cs-CZ" i="1" dirty="0" smtClean="0">
              <a:solidFill>
                <a:srgbClr val="FF0000"/>
              </a:solidFill>
            </a:endParaRPr>
          </a:p>
          <a:p>
            <a:r>
              <a:rPr lang="cs-CZ" i="1" dirty="0" smtClean="0">
                <a:solidFill>
                  <a:srgbClr val="FF0000"/>
                </a:solidFill>
              </a:rPr>
              <a:t>BEGIN</a:t>
            </a:r>
          </a:p>
          <a:p>
            <a:endParaRPr lang="cs-CZ" i="1" dirty="0" smtClean="0">
              <a:solidFill>
                <a:srgbClr val="FF0000"/>
              </a:solidFill>
            </a:endParaRPr>
          </a:p>
          <a:p>
            <a:r>
              <a:rPr lang="cs-CZ" i="1" dirty="0" smtClean="0">
                <a:solidFill>
                  <a:srgbClr val="FF0000"/>
                </a:solidFill>
              </a:rPr>
              <a:t>LOVE</a:t>
            </a:r>
          </a:p>
          <a:p>
            <a:pPr>
              <a:buNone/>
            </a:pPr>
            <a:r>
              <a:rPr lang="cs-CZ" i="1" dirty="0" smtClean="0">
                <a:solidFill>
                  <a:srgbClr val="FF0000"/>
                </a:solidFill>
              </a:rPr>
              <a:t>                                               </a:t>
            </a:r>
            <a:r>
              <a:rPr lang="cs-CZ" sz="7200" b="1" i="1" dirty="0" smtClean="0"/>
              <a:t>+ TO/ -ING</a:t>
            </a:r>
            <a:endParaRPr lang="cs-CZ" b="1" i="1" dirty="0" smtClean="0"/>
          </a:p>
          <a:p>
            <a:r>
              <a:rPr lang="cs-CZ" i="1" dirty="0" smtClean="0">
                <a:solidFill>
                  <a:srgbClr val="FF0000"/>
                </a:solidFill>
              </a:rPr>
              <a:t>HATE</a:t>
            </a:r>
          </a:p>
          <a:p>
            <a:endParaRPr lang="cs-CZ" i="1" dirty="0" smtClean="0">
              <a:solidFill>
                <a:srgbClr val="FF0000"/>
              </a:solidFill>
            </a:endParaRPr>
          </a:p>
          <a:p>
            <a:r>
              <a:rPr lang="cs-CZ" i="1" dirty="0" smtClean="0">
                <a:solidFill>
                  <a:srgbClr val="FF0000"/>
                </a:solidFill>
              </a:rPr>
              <a:t>PREFER</a:t>
            </a:r>
          </a:p>
          <a:p>
            <a:endParaRPr lang="cs-CZ" i="1" dirty="0" smtClean="0">
              <a:solidFill>
                <a:srgbClr val="FF0000"/>
              </a:solidFill>
            </a:endParaRPr>
          </a:p>
          <a:p>
            <a:r>
              <a:rPr lang="cs-CZ" i="1" dirty="0" smtClean="0">
                <a:solidFill>
                  <a:srgbClr val="FF0000"/>
                </a:solidFill>
              </a:rPr>
              <a:t>INTEND</a:t>
            </a:r>
          </a:p>
          <a:p>
            <a:endParaRPr lang="cs-CZ" i="1" dirty="0" smtClean="0">
              <a:solidFill>
                <a:srgbClr val="FF0000"/>
              </a:solidFill>
            </a:endParaRPr>
          </a:p>
          <a:p>
            <a:r>
              <a:rPr lang="cs-CZ" i="1" dirty="0" smtClean="0">
                <a:solidFill>
                  <a:srgbClr val="FF0000"/>
                </a:solidFill>
              </a:rPr>
              <a:t>START</a:t>
            </a:r>
            <a:endParaRPr lang="cs-CZ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EXAMPLES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i="1" dirty="0" err="1" smtClean="0"/>
              <a:t>Jenny</a:t>
            </a:r>
            <a:r>
              <a:rPr lang="cs-CZ" i="1" dirty="0" smtClean="0"/>
              <a:t> </a:t>
            </a:r>
            <a:r>
              <a:rPr lang="cs-CZ" i="1" dirty="0" err="1" smtClean="0">
                <a:solidFill>
                  <a:srgbClr val="FF0000"/>
                </a:solidFill>
              </a:rPr>
              <a:t>likes</a:t>
            </a:r>
            <a:r>
              <a:rPr lang="cs-CZ" i="1" dirty="0" smtClean="0">
                <a:solidFill>
                  <a:srgbClr val="FF0000"/>
                </a:solidFill>
              </a:rPr>
              <a:t> to </a:t>
            </a:r>
            <a:r>
              <a:rPr lang="cs-CZ" i="1" dirty="0" err="1" smtClean="0">
                <a:solidFill>
                  <a:srgbClr val="FF0000"/>
                </a:solidFill>
              </a:rPr>
              <a:t>stay</a:t>
            </a:r>
            <a:r>
              <a:rPr lang="cs-CZ" i="1" dirty="0" smtClean="0">
                <a:solidFill>
                  <a:srgbClr val="FF0000"/>
                </a:solidFill>
              </a:rPr>
              <a:t> </a:t>
            </a:r>
            <a:r>
              <a:rPr lang="cs-CZ" i="1" dirty="0" err="1" smtClean="0"/>
              <a:t>at</a:t>
            </a:r>
            <a:r>
              <a:rPr lang="cs-CZ" i="1" dirty="0" smtClean="0"/>
              <a:t> </a:t>
            </a:r>
            <a:r>
              <a:rPr lang="cs-CZ" i="1" dirty="0" err="1" smtClean="0"/>
              <a:t>home</a:t>
            </a:r>
            <a:r>
              <a:rPr lang="cs-CZ" i="1" dirty="0" smtClean="0"/>
              <a:t>.</a:t>
            </a:r>
          </a:p>
          <a:p>
            <a:r>
              <a:rPr lang="cs-CZ" i="1" dirty="0" err="1" smtClean="0"/>
              <a:t>Jenny</a:t>
            </a:r>
            <a:r>
              <a:rPr lang="cs-CZ" i="1" dirty="0" smtClean="0"/>
              <a:t> </a:t>
            </a:r>
            <a:r>
              <a:rPr lang="cs-CZ" i="1" dirty="0" err="1" smtClean="0">
                <a:solidFill>
                  <a:srgbClr val="FF0000"/>
                </a:solidFill>
              </a:rPr>
              <a:t>likes</a:t>
            </a:r>
            <a:r>
              <a:rPr lang="cs-CZ" i="1" dirty="0" smtClean="0">
                <a:solidFill>
                  <a:srgbClr val="FF0000"/>
                </a:solidFill>
              </a:rPr>
              <a:t> </a:t>
            </a:r>
            <a:r>
              <a:rPr lang="cs-CZ" i="1" dirty="0" err="1" smtClean="0">
                <a:solidFill>
                  <a:srgbClr val="FF0000"/>
                </a:solidFill>
              </a:rPr>
              <a:t>staying</a:t>
            </a:r>
            <a:r>
              <a:rPr lang="cs-CZ" i="1" dirty="0" smtClean="0">
                <a:solidFill>
                  <a:srgbClr val="FF0000"/>
                </a:solidFill>
              </a:rPr>
              <a:t> </a:t>
            </a:r>
            <a:r>
              <a:rPr lang="cs-CZ" i="1" dirty="0" err="1" smtClean="0"/>
              <a:t>at</a:t>
            </a:r>
            <a:r>
              <a:rPr lang="cs-CZ" i="1" dirty="0" smtClean="0"/>
              <a:t> </a:t>
            </a:r>
            <a:r>
              <a:rPr lang="cs-CZ" i="1" dirty="0" err="1" smtClean="0"/>
              <a:t>home</a:t>
            </a:r>
            <a:r>
              <a:rPr lang="cs-CZ" i="1" dirty="0" smtClean="0"/>
              <a:t>.</a:t>
            </a:r>
          </a:p>
          <a:p>
            <a:endParaRPr lang="cs-CZ" i="1" dirty="0" smtClean="0"/>
          </a:p>
          <a:p>
            <a:r>
              <a:rPr lang="cs-CZ" i="1" dirty="0" smtClean="0"/>
              <a:t>I </a:t>
            </a:r>
            <a:r>
              <a:rPr lang="cs-CZ" i="1" dirty="0" err="1" smtClean="0">
                <a:solidFill>
                  <a:srgbClr val="FF0000"/>
                </a:solidFill>
              </a:rPr>
              <a:t>prefer</a:t>
            </a:r>
            <a:r>
              <a:rPr lang="cs-CZ" i="1" dirty="0" smtClean="0">
                <a:solidFill>
                  <a:srgbClr val="FF0000"/>
                </a:solidFill>
              </a:rPr>
              <a:t> to </a:t>
            </a:r>
            <a:r>
              <a:rPr lang="cs-CZ" i="1" dirty="0" err="1" smtClean="0">
                <a:solidFill>
                  <a:srgbClr val="FF0000"/>
                </a:solidFill>
              </a:rPr>
              <a:t>travel</a:t>
            </a:r>
            <a:r>
              <a:rPr lang="cs-CZ" i="1" dirty="0" smtClean="0">
                <a:solidFill>
                  <a:srgbClr val="FF0000"/>
                </a:solidFill>
              </a:rPr>
              <a:t> </a:t>
            </a:r>
            <a:r>
              <a:rPr lang="cs-CZ" i="1" dirty="0" smtClean="0"/>
              <a:t>by </a:t>
            </a:r>
            <a:r>
              <a:rPr lang="cs-CZ" i="1" dirty="0" err="1" smtClean="0"/>
              <a:t>train</a:t>
            </a:r>
            <a:r>
              <a:rPr lang="cs-CZ" i="1" dirty="0" smtClean="0"/>
              <a:t>.</a:t>
            </a:r>
          </a:p>
          <a:p>
            <a:r>
              <a:rPr lang="cs-CZ" i="1" dirty="0" smtClean="0"/>
              <a:t>I </a:t>
            </a:r>
            <a:r>
              <a:rPr lang="cs-CZ" i="1" dirty="0" err="1" smtClean="0">
                <a:solidFill>
                  <a:srgbClr val="FF0000"/>
                </a:solidFill>
              </a:rPr>
              <a:t>prefer</a:t>
            </a:r>
            <a:r>
              <a:rPr lang="cs-CZ" i="1" dirty="0" smtClean="0">
                <a:solidFill>
                  <a:srgbClr val="FF0000"/>
                </a:solidFill>
              </a:rPr>
              <a:t> </a:t>
            </a:r>
            <a:r>
              <a:rPr lang="cs-CZ" i="1" dirty="0" err="1" smtClean="0">
                <a:solidFill>
                  <a:srgbClr val="FF0000"/>
                </a:solidFill>
              </a:rPr>
              <a:t>travelling</a:t>
            </a:r>
            <a:r>
              <a:rPr lang="cs-CZ" i="1" dirty="0" smtClean="0">
                <a:solidFill>
                  <a:srgbClr val="FF0000"/>
                </a:solidFill>
              </a:rPr>
              <a:t> </a:t>
            </a:r>
            <a:r>
              <a:rPr lang="cs-CZ" i="1" dirty="0" smtClean="0"/>
              <a:t>by car.</a:t>
            </a:r>
          </a:p>
          <a:p>
            <a:pPr>
              <a:buNone/>
            </a:pPr>
            <a:endParaRPr lang="cs-CZ" b="1" i="1" dirty="0" smtClean="0"/>
          </a:p>
          <a:p>
            <a:pPr>
              <a:buNone/>
            </a:pPr>
            <a:r>
              <a:rPr lang="cs-CZ" b="1" i="1" dirty="0" smtClean="0">
                <a:solidFill>
                  <a:srgbClr val="00B0F0"/>
                </a:solidFill>
              </a:rPr>
              <a:t>ALE!!!</a:t>
            </a:r>
          </a:p>
          <a:p>
            <a:r>
              <a:rPr lang="cs-CZ" i="1" dirty="0" smtClean="0"/>
              <a:t>I </a:t>
            </a:r>
            <a:r>
              <a:rPr lang="cs-CZ" i="1" dirty="0" err="1" smtClean="0">
                <a:solidFill>
                  <a:srgbClr val="FF0000"/>
                </a:solidFill>
              </a:rPr>
              <a:t>would</a:t>
            </a:r>
            <a:r>
              <a:rPr lang="cs-CZ" i="1" dirty="0" smtClean="0">
                <a:solidFill>
                  <a:srgbClr val="FF0000"/>
                </a:solidFill>
              </a:rPr>
              <a:t> </a:t>
            </a:r>
            <a:r>
              <a:rPr lang="cs-CZ" i="1" dirty="0" err="1" smtClean="0">
                <a:solidFill>
                  <a:srgbClr val="FF0000"/>
                </a:solidFill>
              </a:rPr>
              <a:t>like</a:t>
            </a:r>
            <a:r>
              <a:rPr lang="cs-CZ" i="1" dirty="0" smtClean="0">
                <a:solidFill>
                  <a:srgbClr val="FF0000"/>
                </a:solidFill>
              </a:rPr>
              <a:t> to visit </a:t>
            </a:r>
            <a:r>
              <a:rPr lang="cs-CZ" i="1" dirty="0" err="1" smtClean="0"/>
              <a:t>Australia</a:t>
            </a:r>
            <a:r>
              <a:rPr lang="cs-CZ" i="1" dirty="0" smtClean="0"/>
              <a:t>.</a:t>
            </a:r>
          </a:p>
          <a:p>
            <a:endParaRPr lang="cs-CZ" i="1" dirty="0" smtClean="0"/>
          </a:p>
          <a:p>
            <a:r>
              <a:rPr lang="cs-CZ" i="1" dirty="0" smtClean="0"/>
              <a:t>I </a:t>
            </a:r>
            <a:r>
              <a:rPr lang="cs-CZ" i="1" dirty="0" err="1" smtClean="0"/>
              <a:t>would</a:t>
            </a:r>
            <a:r>
              <a:rPr lang="cs-CZ" i="1" dirty="0" smtClean="0"/>
              <a:t> </a:t>
            </a:r>
            <a:r>
              <a:rPr lang="cs-CZ" i="1" dirty="0" err="1" smtClean="0"/>
              <a:t>like</a:t>
            </a:r>
            <a:r>
              <a:rPr lang="cs-CZ" i="1" dirty="0" smtClean="0"/>
              <a:t> </a:t>
            </a:r>
            <a:r>
              <a:rPr lang="cs-CZ" i="1" dirty="0" err="1" smtClean="0"/>
              <a:t>visiting</a:t>
            </a:r>
            <a:r>
              <a:rPr lang="cs-CZ" i="1" dirty="0" smtClean="0"/>
              <a:t> </a:t>
            </a:r>
            <a:r>
              <a:rPr lang="cs-CZ" i="1" dirty="0" err="1" smtClean="0"/>
              <a:t>Australia</a:t>
            </a:r>
            <a:r>
              <a:rPr lang="cs-CZ" i="1" dirty="0" smtClean="0"/>
              <a:t>.</a:t>
            </a:r>
          </a:p>
          <a:p>
            <a:pPr>
              <a:buNone/>
            </a:pPr>
            <a:endParaRPr lang="cs-CZ" i="1" dirty="0"/>
          </a:p>
        </p:txBody>
      </p:sp>
      <p:cxnSp>
        <p:nvCxnSpPr>
          <p:cNvPr id="5" name="Přímá spojovací šipka 4"/>
          <p:cNvCxnSpPr/>
          <p:nvPr/>
        </p:nvCxnSpPr>
        <p:spPr>
          <a:xfrm>
            <a:off x="1979712" y="5877272"/>
            <a:ext cx="2952328" cy="576064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Přímá spojovací šipka 8"/>
          <p:cNvCxnSpPr/>
          <p:nvPr/>
        </p:nvCxnSpPr>
        <p:spPr>
          <a:xfrm flipH="1">
            <a:off x="2231740" y="5877272"/>
            <a:ext cx="2016224" cy="576064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TRY / </a:t>
            </a:r>
            <a:r>
              <a:rPr lang="cs-CZ" dirty="0" err="1" smtClean="0"/>
              <a:t>remember</a:t>
            </a:r>
            <a:r>
              <a:rPr lang="cs-CZ" dirty="0" smtClean="0"/>
              <a:t> / </a:t>
            </a:r>
            <a:r>
              <a:rPr lang="cs-CZ" dirty="0" err="1" smtClean="0"/>
              <a:t>forget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cs-CZ" i="1" dirty="0" smtClean="0">
                <a:solidFill>
                  <a:srgbClr val="0070C0"/>
                </a:solidFill>
              </a:rPr>
              <a:t>Po těchto slovesech užívám „to“ nebo –</a:t>
            </a:r>
            <a:r>
              <a:rPr lang="cs-CZ" i="1" dirty="0" err="1" smtClean="0">
                <a:solidFill>
                  <a:srgbClr val="0070C0"/>
                </a:solidFill>
              </a:rPr>
              <a:t>ing</a:t>
            </a:r>
            <a:r>
              <a:rPr lang="cs-CZ" i="1" dirty="0" smtClean="0">
                <a:solidFill>
                  <a:srgbClr val="0070C0"/>
                </a:solidFill>
              </a:rPr>
              <a:t>,</a:t>
            </a:r>
          </a:p>
          <a:p>
            <a:pPr>
              <a:buNone/>
            </a:pPr>
            <a:r>
              <a:rPr lang="cs-CZ" i="1" dirty="0" smtClean="0">
                <a:solidFill>
                  <a:srgbClr val="0070C0"/>
                </a:solidFill>
              </a:rPr>
              <a:t>ale význam je rozdílný.</a:t>
            </a:r>
          </a:p>
          <a:p>
            <a:pPr>
              <a:buNone/>
            </a:pPr>
            <a:endParaRPr lang="cs-CZ" i="1" dirty="0" smtClean="0">
              <a:solidFill>
                <a:srgbClr val="0070C0"/>
              </a:solidFill>
            </a:endParaRPr>
          </a:p>
          <a:p>
            <a:r>
              <a:rPr lang="cs-CZ" i="1" dirty="0" smtClean="0"/>
              <a:t>I </a:t>
            </a:r>
            <a:r>
              <a:rPr lang="cs-CZ" i="1" dirty="0" err="1" smtClean="0">
                <a:solidFill>
                  <a:srgbClr val="FF0000"/>
                </a:solidFill>
              </a:rPr>
              <a:t>tried</a:t>
            </a:r>
            <a:r>
              <a:rPr lang="cs-CZ" i="1" dirty="0" smtClean="0">
                <a:solidFill>
                  <a:srgbClr val="FF0000"/>
                </a:solidFill>
              </a:rPr>
              <a:t> to lift </a:t>
            </a:r>
            <a:r>
              <a:rPr lang="cs-CZ" i="1" dirty="0" err="1" smtClean="0"/>
              <a:t>that</a:t>
            </a:r>
            <a:r>
              <a:rPr lang="cs-CZ" i="1" dirty="0" smtClean="0"/>
              <a:t> </a:t>
            </a:r>
            <a:r>
              <a:rPr lang="cs-CZ" i="1" dirty="0" err="1" smtClean="0"/>
              <a:t>heavy</a:t>
            </a:r>
            <a:r>
              <a:rPr lang="cs-CZ" i="1" dirty="0" smtClean="0"/>
              <a:t> stone.(Pokoušela jsem se…)</a:t>
            </a:r>
          </a:p>
          <a:p>
            <a:r>
              <a:rPr lang="cs-CZ" i="1" dirty="0" err="1" smtClean="0"/>
              <a:t>If</a:t>
            </a:r>
            <a:r>
              <a:rPr lang="cs-CZ" i="1" dirty="0" smtClean="0"/>
              <a:t> </a:t>
            </a:r>
            <a:r>
              <a:rPr lang="cs-CZ" i="1" dirty="0" err="1" smtClean="0"/>
              <a:t>you</a:t>
            </a:r>
            <a:r>
              <a:rPr lang="cs-CZ" i="1" dirty="0" smtClean="0"/>
              <a:t> </a:t>
            </a:r>
            <a:r>
              <a:rPr lang="cs-CZ" i="1" dirty="0" err="1" smtClean="0"/>
              <a:t>can</a:t>
            </a:r>
            <a:r>
              <a:rPr lang="cs-CZ" i="1" dirty="0" smtClean="0"/>
              <a:t>´t </a:t>
            </a:r>
            <a:r>
              <a:rPr lang="cs-CZ" i="1" dirty="0" err="1" smtClean="0"/>
              <a:t>read</a:t>
            </a:r>
            <a:r>
              <a:rPr lang="cs-CZ" i="1" dirty="0" smtClean="0"/>
              <a:t>  </a:t>
            </a:r>
            <a:r>
              <a:rPr lang="cs-CZ" i="1" dirty="0" err="1" smtClean="0"/>
              <a:t>it</a:t>
            </a:r>
            <a:r>
              <a:rPr lang="cs-CZ" i="1" dirty="0" smtClean="0"/>
              <a:t>, </a:t>
            </a:r>
            <a:r>
              <a:rPr lang="cs-CZ" i="1" dirty="0" err="1" smtClean="0">
                <a:solidFill>
                  <a:srgbClr val="FF0000"/>
                </a:solidFill>
              </a:rPr>
              <a:t>try</a:t>
            </a:r>
            <a:r>
              <a:rPr lang="cs-CZ" i="1" dirty="0" smtClean="0">
                <a:solidFill>
                  <a:srgbClr val="FF0000"/>
                </a:solidFill>
              </a:rPr>
              <a:t>  </a:t>
            </a:r>
            <a:r>
              <a:rPr lang="cs-CZ" i="1" dirty="0" err="1" smtClean="0">
                <a:solidFill>
                  <a:srgbClr val="FF0000"/>
                </a:solidFill>
              </a:rPr>
              <a:t>sitting</a:t>
            </a:r>
            <a:r>
              <a:rPr lang="cs-CZ" i="1" dirty="0" smtClean="0"/>
              <a:t>  </a:t>
            </a:r>
            <a:r>
              <a:rPr lang="cs-CZ" i="1" dirty="0" err="1" smtClean="0"/>
              <a:t>nearer</a:t>
            </a:r>
            <a:r>
              <a:rPr lang="cs-CZ" i="1" dirty="0" smtClean="0"/>
              <a:t> </a:t>
            </a:r>
            <a:r>
              <a:rPr lang="cs-CZ" i="1" dirty="0" err="1" smtClean="0"/>
              <a:t>the</a:t>
            </a:r>
            <a:r>
              <a:rPr lang="cs-CZ" i="1" dirty="0" smtClean="0"/>
              <a:t> </a:t>
            </a:r>
            <a:r>
              <a:rPr lang="cs-CZ" i="1" dirty="0" err="1" smtClean="0"/>
              <a:t>window</a:t>
            </a:r>
            <a:r>
              <a:rPr lang="cs-CZ" i="1" dirty="0" smtClean="0"/>
              <a:t>.(…zkus…..)</a:t>
            </a:r>
          </a:p>
          <a:p>
            <a:r>
              <a:rPr lang="cs-CZ" i="1" dirty="0" err="1" smtClean="0">
                <a:solidFill>
                  <a:srgbClr val="FF0000"/>
                </a:solidFill>
              </a:rPr>
              <a:t>Remember</a:t>
            </a:r>
            <a:r>
              <a:rPr lang="cs-CZ" i="1" dirty="0" smtClean="0">
                <a:solidFill>
                  <a:srgbClr val="FF0000"/>
                </a:solidFill>
              </a:rPr>
              <a:t> to go </a:t>
            </a:r>
            <a:r>
              <a:rPr lang="cs-CZ" i="1" dirty="0" smtClean="0"/>
              <a:t>to </a:t>
            </a:r>
            <a:r>
              <a:rPr lang="cs-CZ" i="1" dirty="0" err="1" smtClean="0"/>
              <a:t>the</a:t>
            </a:r>
            <a:r>
              <a:rPr lang="cs-CZ" i="1" dirty="0" smtClean="0"/>
              <a:t> bank.(Nezapomeň….)</a:t>
            </a:r>
          </a:p>
          <a:p>
            <a:r>
              <a:rPr lang="cs-CZ" i="1" dirty="0" err="1" smtClean="0"/>
              <a:t>She</a:t>
            </a:r>
            <a:r>
              <a:rPr lang="cs-CZ" i="1" dirty="0" smtClean="0"/>
              <a:t> </a:t>
            </a:r>
            <a:r>
              <a:rPr lang="cs-CZ" i="1" dirty="0" err="1" smtClean="0">
                <a:solidFill>
                  <a:srgbClr val="FF0000"/>
                </a:solidFill>
              </a:rPr>
              <a:t>remembers</a:t>
            </a:r>
            <a:r>
              <a:rPr lang="cs-CZ" i="1" dirty="0" smtClean="0">
                <a:solidFill>
                  <a:srgbClr val="FF0000"/>
                </a:solidFill>
              </a:rPr>
              <a:t> </a:t>
            </a:r>
            <a:r>
              <a:rPr lang="cs-CZ" i="1" dirty="0" err="1" smtClean="0">
                <a:solidFill>
                  <a:srgbClr val="FF0000"/>
                </a:solidFill>
              </a:rPr>
              <a:t>going</a:t>
            </a:r>
            <a:r>
              <a:rPr lang="cs-CZ" i="1" dirty="0" smtClean="0">
                <a:solidFill>
                  <a:srgbClr val="FF0000"/>
                </a:solidFill>
              </a:rPr>
              <a:t> </a:t>
            </a:r>
            <a:r>
              <a:rPr lang="cs-CZ" i="1" dirty="0" smtClean="0"/>
              <a:t>to </a:t>
            </a:r>
            <a:r>
              <a:rPr lang="cs-CZ" i="1" dirty="0" err="1" smtClean="0"/>
              <a:t>the</a:t>
            </a:r>
            <a:r>
              <a:rPr lang="cs-CZ" i="1" dirty="0" smtClean="0"/>
              <a:t> bank.(Pamatuje si…..)</a:t>
            </a:r>
          </a:p>
          <a:p>
            <a:r>
              <a:rPr lang="cs-CZ" i="1" dirty="0" smtClean="0"/>
              <a:t>Don´t</a:t>
            </a:r>
            <a:r>
              <a:rPr lang="cs-CZ" i="1" dirty="0" smtClean="0">
                <a:solidFill>
                  <a:srgbClr val="FF0000"/>
                </a:solidFill>
              </a:rPr>
              <a:t> </a:t>
            </a:r>
            <a:r>
              <a:rPr lang="cs-CZ" i="1" dirty="0" err="1" smtClean="0">
                <a:solidFill>
                  <a:srgbClr val="FF0000"/>
                </a:solidFill>
              </a:rPr>
              <a:t>forget</a:t>
            </a:r>
            <a:r>
              <a:rPr lang="cs-CZ" i="1" dirty="0" smtClean="0">
                <a:solidFill>
                  <a:srgbClr val="FF0000"/>
                </a:solidFill>
              </a:rPr>
              <a:t> to </a:t>
            </a:r>
            <a:r>
              <a:rPr lang="cs-CZ" i="1" dirty="0" err="1" smtClean="0">
                <a:solidFill>
                  <a:srgbClr val="FF0000"/>
                </a:solidFill>
              </a:rPr>
              <a:t>phone</a:t>
            </a:r>
            <a:r>
              <a:rPr lang="cs-CZ" i="1" dirty="0" smtClean="0">
                <a:solidFill>
                  <a:srgbClr val="FF0000"/>
                </a:solidFill>
              </a:rPr>
              <a:t> </a:t>
            </a:r>
            <a:r>
              <a:rPr lang="cs-CZ" i="1" dirty="0" err="1" smtClean="0"/>
              <a:t>Mrs</a:t>
            </a:r>
            <a:r>
              <a:rPr lang="cs-CZ" i="1" dirty="0" smtClean="0"/>
              <a:t> </a:t>
            </a:r>
            <a:r>
              <a:rPr lang="cs-CZ" i="1" dirty="0" err="1" smtClean="0"/>
              <a:t>Novak</a:t>
            </a:r>
            <a:r>
              <a:rPr lang="cs-CZ" i="1" dirty="0" smtClean="0"/>
              <a:t>.(Nezapomeň zavolat…)</a:t>
            </a:r>
          </a:p>
          <a:p>
            <a:r>
              <a:rPr lang="cs-CZ" i="1" dirty="0" smtClean="0"/>
              <a:t>I´</a:t>
            </a:r>
            <a:r>
              <a:rPr lang="cs-CZ" i="1" dirty="0" err="1" smtClean="0"/>
              <a:t>ll</a:t>
            </a:r>
            <a:r>
              <a:rPr lang="cs-CZ" i="1" dirty="0" smtClean="0"/>
              <a:t> </a:t>
            </a:r>
            <a:r>
              <a:rPr lang="cs-CZ" i="1" dirty="0" err="1" smtClean="0"/>
              <a:t>never</a:t>
            </a:r>
            <a:r>
              <a:rPr lang="cs-CZ" i="1" dirty="0" smtClean="0"/>
              <a:t> </a:t>
            </a:r>
            <a:r>
              <a:rPr lang="cs-CZ" i="1" dirty="0" err="1" smtClean="0">
                <a:solidFill>
                  <a:srgbClr val="FF0000"/>
                </a:solidFill>
              </a:rPr>
              <a:t>forget</a:t>
            </a:r>
            <a:r>
              <a:rPr lang="cs-CZ" i="1" dirty="0" smtClean="0">
                <a:solidFill>
                  <a:srgbClr val="FF0000"/>
                </a:solidFill>
              </a:rPr>
              <a:t> </a:t>
            </a:r>
            <a:r>
              <a:rPr lang="cs-CZ" i="1" dirty="0" err="1" smtClean="0">
                <a:solidFill>
                  <a:srgbClr val="FF0000"/>
                </a:solidFill>
              </a:rPr>
              <a:t>seeing</a:t>
            </a:r>
            <a:r>
              <a:rPr lang="cs-CZ" i="1" dirty="0" smtClean="0">
                <a:solidFill>
                  <a:srgbClr val="FF0000"/>
                </a:solidFill>
              </a:rPr>
              <a:t> </a:t>
            </a:r>
            <a:r>
              <a:rPr lang="cs-CZ" i="1" dirty="0" err="1" smtClean="0"/>
              <a:t>the</a:t>
            </a:r>
            <a:r>
              <a:rPr lang="cs-CZ" i="1" dirty="0" smtClean="0"/>
              <a:t> </a:t>
            </a:r>
            <a:r>
              <a:rPr lang="cs-CZ" i="1" dirty="0" err="1" smtClean="0"/>
              <a:t>castle</a:t>
            </a:r>
            <a:r>
              <a:rPr lang="cs-CZ" i="1" dirty="0" smtClean="0"/>
              <a:t>.(Nikdy nezapomenu na ten hrad).</a:t>
            </a:r>
          </a:p>
          <a:p>
            <a:endParaRPr lang="cs-CZ" i="1" dirty="0" smtClean="0"/>
          </a:p>
          <a:p>
            <a:endParaRPr lang="cs-CZ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Practicing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I </a:t>
            </a:r>
            <a:r>
              <a:rPr lang="cs-CZ" dirty="0" err="1" smtClean="0"/>
              <a:t>can</a:t>
            </a:r>
            <a:r>
              <a:rPr lang="cs-CZ" dirty="0" smtClean="0"/>
              <a:t>´t  </a:t>
            </a:r>
            <a:r>
              <a:rPr lang="cs-CZ" dirty="0" err="1" smtClean="0"/>
              <a:t>remember</a:t>
            </a:r>
            <a:r>
              <a:rPr lang="cs-CZ" dirty="0" smtClean="0"/>
              <a:t>…………….(</a:t>
            </a:r>
            <a:r>
              <a:rPr lang="cs-CZ" dirty="0" err="1" smtClean="0"/>
              <a:t>meet</a:t>
            </a:r>
            <a:r>
              <a:rPr lang="cs-CZ" dirty="0" smtClean="0"/>
              <a:t>) </a:t>
            </a:r>
            <a:r>
              <a:rPr lang="cs-CZ" dirty="0" err="1" smtClean="0"/>
              <a:t>Janet</a:t>
            </a:r>
            <a:r>
              <a:rPr lang="cs-CZ" dirty="0" smtClean="0"/>
              <a:t>.</a:t>
            </a:r>
          </a:p>
          <a:p>
            <a:r>
              <a:rPr lang="cs-CZ" dirty="0" err="1" smtClean="0"/>
              <a:t>We</a:t>
            </a:r>
            <a:r>
              <a:rPr lang="cs-CZ" dirty="0" smtClean="0"/>
              <a:t> </a:t>
            </a:r>
            <a:r>
              <a:rPr lang="cs-CZ" dirty="0" err="1" smtClean="0"/>
              <a:t>tried</a:t>
            </a:r>
            <a:r>
              <a:rPr lang="cs-CZ" dirty="0" smtClean="0"/>
              <a:t>………..(open)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door</a:t>
            </a:r>
            <a:r>
              <a:rPr lang="cs-CZ" dirty="0" smtClean="0"/>
              <a:t>.</a:t>
            </a:r>
          </a:p>
          <a:p>
            <a:r>
              <a:rPr lang="cs-CZ" dirty="0" smtClean="0"/>
              <a:t>Don´t </a:t>
            </a:r>
            <a:r>
              <a:rPr lang="cs-CZ" dirty="0" err="1" smtClean="0"/>
              <a:t>forget</a:t>
            </a:r>
            <a:r>
              <a:rPr lang="cs-CZ" dirty="0" smtClean="0"/>
              <a:t>………(</a:t>
            </a:r>
            <a:r>
              <a:rPr lang="cs-CZ" dirty="0" err="1" smtClean="0"/>
              <a:t>invite</a:t>
            </a:r>
            <a:r>
              <a:rPr lang="cs-CZ" dirty="0" smtClean="0"/>
              <a:t>)Mary to </a:t>
            </a:r>
            <a:r>
              <a:rPr lang="cs-CZ" dirty="0" err="1" smtClean="0"/>
              <a:t>the</a:t>
            </a:r>
            <a:r>
              <a:rPr lang="cs-CZ" dirty="0" smtClean="0"/>
              <a:t> party </a:t>
            </a:r>
            <a:r>
              <a:rPr lang="cs-CZ" dirty="0" err="1" smtClean="0"/>
              <a:t>next</a:t>
            </a:r>
            <a:r>
              <a:rPr lang="cs-CZ" dirty="0" smtClean="0"/>
              <a:t> </a:t>
            </a:r>
            <a:r>
              <a:rPr lang="cs-CZ" dirty="0" err="1" smtClean="0"/>
              <a:t>week</a:t>
            </a:r>
            <a:r>
              <a:rPr lang="cs-CZ" dirty="0" smtClean="0"/>
              <a:t>.</a:t>
            </a:r>
          </a:p>
          <a:p>
            <a:r>
              <a:rPr lang="cs-CZ" dirty="0" smtClean="0"/>
              <a:t>I </a:t>
            </a:r>
            <a:r>
              <a:rPr lang="cs-CZ" dirty="0" err="1" smtClean="0"/>
              <a:t>remembered</a:t>
            </a:r>
            <a:r>
              <a:rPr lang="cs-CZ" dirty="0" smtClean="0"/>
              <a:t>……….(</a:t>
            </a:r>
            <a:r>
              <a:rPr lang="cs-CZ" dirty="0" err="1" smtClean="0"/>
              <a:t>feed</a:t>
            </a:r>
            <a:r>
              <a:rPr lang="cs-CZ" dirty="0" smtClean="0"/>
              <a:t>) Jane´s </a:t>
            </a:r>
            <a:r>
              <a:rPr lang="cs-CZ" dirty="0" err="1" smtClean="0"/>
              <a:t>cats</a:t>
            </a:r>
            <a:r>
              <a:rPr lang="cs-CZ" dirty="0" smtClean="0"/>
              <a:t> </a:t>
            </a:r>
            <a:r>
              <a:rPr lang="cs-CZ" dirty="0" err="1" smtClean="0"/>
              <a:t>every</a:t>
            </a:r>
            <a:r>
              <a:rPr lang="cs-CZ" dirty="0" smtClean="0"/>
              <a:t> </a:t>
            </a:r>
            <a:r>
              <a:rPr lang="cs-CZ" dirty="0" err="1" smtClean="0"/>
              <a:t>day</a:t>
            </a:r>
            <a:r>
              <a:rPr lang="cs-CZ" dirty="0" smtClean="0"/>
              <a:t> </a:t>
            </a:r>
            <a:r>
              <a:rPr lang="cs-CZ" dirty="0" err="1" smtClean="0"/>
              <a:t>while</a:t>
            </a:r>
            <a:r>
              <a:rPr lang="cs-CZ" dirty="0" smtClean="0"/>
              <a:t> </a:t>
            </a:r>
            <a:r>
              <a:rPr lang="cs-CZ" dirty="0" err="1" smtClean="0"/>
              <a:t>she</a:t>
            </a:r>
            <a:r>
              <a:rPr lang="cs-CZ" dirty="0" smtClean="0"/>
              <a:t> </a:t>
            </a:r>
            <a:r>
              <a:rPr lang="cs-CZ" dirty="0" err="1" smtClean="0"/>
              <a:t>was</a:t>
            </a:r>
            <a:r>
              <a:rPr lang="cs-CZ" dirty="0" smtClean="0"/>
              <a:t> on </a:t>
            </a:r>
            <a:r>
              <a:rPr lang="cs-CZ" dirty="0" err="1" smtClean="0"/>
              <a:t>holiday</a:t>
            </a:r>
            <a:r>
              <a:rPr lang="cs-CZ" dirty="0" smtClean="0"/>
              <a:t>.</a:t>
            </a:r>
          </a:p>
          <a:p>
            <a:r>
              <a:rPr lang="cs-CZ" dirty="0" smtClean="0"/>
              <a:t>John </a:t>
            </a:r>
            <a:r>
              <a:rPr lang="cs-CZ" dirty="0" err="1" smtClean="0"/>
              <a:t>will</a:t>
            </a:r>
            <a:r>
              <a:rPr lang="cs-CZ" dirty="0" smtClean="0"/>
              <a:t> </a:t>
            </a:r>
            <a:r>
              <a:rPr lang="cs-CZ" dirty="0" err="1" smtClean="0"/>
              <a:t>never</a:t>
            </a:r>
            <a:r>
              <a:rPr lang="cs-CZ" dirty="0" smtClean="0"/>
              <a:t> </a:t>
            </a:r>
            <a:r>
              <a:rPr lang="cs-CZ" dirty="0" err="1" smtClean="0"/>
              <a:t>forget</a:t>
            </a:r>
            <a:r>
              <a:rPr lang="cs-CZ" dirty="0" smtClean="0"/>
              <a:t>……….(</a:t>
            </a:r>
            <a:r>
              <a:rPr lang="cs-CZ" dirty="0" err="1" smtClean="0"/>
              <a:t>meet</a:t>
            </a:r>
            <a:r>
              <a:rPr lang="cs-CZ" dirty="0" smtClean="0"/>
              <a:t>) </a:t>
            </a:r>
            <a:r>
              <a:rPr lang="cs-CZ" dirty="0" err="1" smtClean="0"/>
              <a:t>Madonna</a:t>
            </a:r>
            <a:r>
              <a:rPr lang="cs-CZ" dirty="0" smtClean="0"/>
              <a:t>.</a:t>
            </a:r>
          </a:p>
          <a:p>
            <a:r>
              <a:rPr lang="cs-CZ" dirty="0" err="1" smtClean="0"/>
              <a:t>We</a:t>
            </a:r>
            <a:r>
              <a:rPr lang="cs-CZ" dirty="0" smtClean="0"/>
              <a:t>´</a:t>
            </a:r>
            <a:r>
              <a:rPr lang="cs-CZ" dirty="0" err="1" smtClean="0"/>
              <a:t>ll</a:t>
            </a:r>
            <a:r>
              <a:rPr lang="cs-CZ" dirty="0" smtClean="0"/>
              <a:t> </a:t>
            </a:r>
            <a:r>
              <a:rPr lang="cs-CZ" dirty="0" err="1" smtClean="0"/>
              <a:t>try</a:t>
            </a:r>
            <a:r>
              <a:rPr lang="cs-CZ" dirty="0" smtClean="0"/>
              <a:t>…………..(</a:t>
            </a:r>
            <a:r>
              <a:rPr lang="cs-CZ" dirty="0" err="1" smtClean="0"/>
              <a:t>finish</a:t>
            </a:r>
            <a:r>
              <a:rPr lang="cs-CZ" dirty="0" smtClean="0"/>
              <a:t>) </a:t>
            </a:r>
            <a:r>
              <a:rPr lang="cs-CZ" dirty="0" err="1" smtClean="0"/>
              <a:t>th</a:t>
            </a:r>
            <a:r>
              <a:rPr lang="cs-CZ" dirty="0" smtClean="0"/>
              <a:t> </a:t>
            </a:r>
            <a:r>
              <a:rPr lang="cs-CZ" dirty="0" err="1" smtClean="0"/>
              <a:t>work</a:t>
            </a:r>
            <a:r>
              <a:rPr lang="cs-CZ" dirty="0" smtClean="0"/>
              <a:t> </a:t>
            </a:r>
            <a:r>
              <a:rPr lang="cs-CZ" dirty="0" err="1" smtClean="0"/>
              <a:t>before</a:t>
            </a:r>
            <a:r>
              <a:rPr lang="cs-CZ" dirty="0" smtClean="0"/>
              <a:t> </a:t>
            </a:r>
            <a:r>
              <a:rPr lang="cs-CZ" dirty="0" err="1" smtClean="0"/>
              <a:t>tonight</a:t>
            </a:r>
            <a:r>
              <a:rPr lang="cs-CZ" dirty="0" smtClean="0"/>
              <a:t>.</a:t>
            </a:r>
          </a:p>
          <a:p>
            <a:r>
              <a:rPr lang="cs-CZ" dirty="0" err="1" smtClean="0"/>
              <a:t>Please</a:t>
            </a:r>
            <a:r>
              <a:rPr lang="cs-CZ" dirty="0" smtClean="0"/>
              <a:t> </a:t>
            </a:r>
            <a:r>
              <a:rPr lang="cs-CZ" dirty="0" err="1" smtClean="0"/>
              <a:t>remember</a:t>
            </a:r>
            <a:r>
              <a:rPr lang="cs-CZ" dirty="0" smtClean="0"/>
              <a:t>……….(</a:t>
            </a:r>
            <a:r>
              <a:rPr lang="cs-CZ" dirty="0" err="1" smtClean="0"/>
              <a:t>buy</a:t>
            </a:r>
            <a:r>
              <a:rPr lang="cs-CZ" dirty="0" smtClean="0"/>
              <a:t>) </a:t>
            </a:r>
            <a:r>
              <a:rPr lang="cs-CZ" dirty="0" err="1" smtClean="0"/>
              <a:t>some</a:t>
            </a:r>
            <a:r>
              <a:rPr lang="cs-CZ" dirty="0" smtClean="0"/>
              <a:t> </a:t>
            </a:r>
            <a:r>
              <a:rPr lang="cs-CZ" dirty="0" err="1" smtClean="0"/>
              <a:t>stamps</a:t>
            </a:r>
            <a:r>
              <a:rPr lang="cs-CZ" dirty="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xtovéPole 2"/>
          <p:cNvSpPr txBox="1">
            <a:spLocks noChangeArrowheads="1"/>
          </p:cNvSpPr>
          <p:nvPr/>
        </p:nvSpPr>
        <p:spPr bwMode="auto">
          <a:xfrm>
            <a:off x="3016627" y="5567638"/>
            <a:ext cx="3566160" cy="7755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pPr algn="ctr"/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Mgr</a:t>
            </a: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Martina </a:t>
            </a:r>
            <a:r>
              <a:rPr lang="cs-CZ" sz="11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Fukárková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SOŠ logistická a SOU Dalovice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cs-CZ" sz="1100" i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fukarkova</a:t>
            </a:r>
            <a:r>
              <a:rPr lang="cs-CZ" sz="11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@</a:t>
            </a:r>
            <a:r>
              <a:rPr lang="cs-CZ" sz="1100" i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logistickaskola.cz</a:t>
            </a:r>
            <a:endParaRPr lang="cs-CZ" sz="1100" i="1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cs-CZ" sz="1100" i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květen </a:t>
            </a:r>
            <a:r>
              <a:rPr lang="cs-CZ" sz="11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2013</a:t>
            </a:r>
            <a:endParaRPr lang="cs-CZ" sz="1100" i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6" name="TextovéPole 3"/>
          <p:cNvSpPr txBox="1">
            <a:spLocks noChangeArrowheads="1"/>
          </p:cNvSpPr>
          <p:nvPr/>
        </p:nvSpPr>
        <p:spPr bwMode="auto">
          <a:xfrm>
            <a:off x="359532" y="4595530"/>
            <a:ext cx="8424936" cy="421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Objekty, použité k vytvoření 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materiálu jsou vlastní originální tvorbou autora. pocházejí </a:t>
            </a: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z veřejných knihoven obrázků (public </a:t>
            </a:r>
            <a:r>
              <a:rPr lang="cs-CZ" sz="11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domain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) nebo z databáze SW </a:t>
            </a:r>
            <a:r>
              <a:rPr lang="cs-CZ" sz="11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Smart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Notebook</a:t>
            </a: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3077" name="TextovéPole 4"/>
          <p:cNvSpPr txBox="1">
            <a:spLocks noChangeArrowheads="1"/>
          </p:cNvSpPr>
          <p:nvPr/>
        </p:nvSpPr>
        <p:spPr bwMode="auto">
          <a:xfrm>
            <a:off x="205740" y="182880"/>
            <a:ext cx="4434840" cy="2985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r>
              <a:rPr lang="pl-PL" sz="14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Seznam použité literatury a pramenů:</a:t>
            </a:r>
            <a:endParaRPr lang="cs-CZ" sz="14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8" name="TextovéPole 5"/>
          <p:cNvSpPr txBox="1">
            <a:spLocks noChangeArrowheads="1"/>
          </p:cNvSpPr>
          <p:nvPr/>
        </p:nvSpPr>
        <p:spPr bwMode="auto">
          <a:xfrm>
            <a:off x="294725" y="512676"/>
            <a:ext cx="7661651" cy="14373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OXENDEN, C. </a:t>
            </a:r>
            <a:r>
              <a:rPr lang="cs-CZ" sz="11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New </a:t>
            </a:r>
            <a:r>
              <a:rPr lang="cs-CZ" sz="1100" i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English</a:t>
            </a:r>
            <a:r>
              <a:rPr lang="cs-CZ" sz="11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1100" i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File</a:t>
            </a:r>
            <a:r>
              <a:rPr lang="cs-CZ" sz="11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cs-CZ" sz="1100" i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Pre</a:t>
            </a:r>
            <a:r>
              <a:rPr lang="cs-CZ" sz="11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cs-CZ" sz="1100" i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intermediate</a:t>
            </a:r>
            <a:r>
              <a:rPr lang="cs-CZ" sz="11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Student´s </a:t>
            </a:r>
            <a:r>
              <a:rPr lang="cs-CZ" sz="1100" i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Book</a:t>
            </a:r>
            <a:r>
              <a:rPr lang="cs-CZ" sz="11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Oxford University </a:t>
            </a:r>
            <a:r>
              <a:rPr lang="cs-CZ" sz="11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Press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1997. ISBN 978-0-19-451909-0</a:t>
            </a:r>
          </a:p>
          <a:p>
            <a:endParaRPr lang="cs-CZ" sz="1100" i="1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PETERS, S. </a:t>
            </a:r>
            <a:r>
              <a:rPr lang="cs-CZ" sz="1100" i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Time</a:t>
            </a:r>
            <a:r>
              <a:rPr lang="cs-CZ" sz="11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To </a:t>
            </a:r>
            <a:r>
              <a:rPr lang="cs-CZ" sz="1100" i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Talk</a:t>
            </a:r>
            <a:r>
              <a:rPr lang="cs-CZ" sz="11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1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cs-CZ" sz="11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1.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11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vyd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 Praha: Polyglot 2006. ISBN 80-86195-12-0</a:t>
            </a:r>
          </a:p>
          <a:p>
            <a:endParaRPr lang="cs-CZ" sz="1100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COE, N. </a:t>
            </a:r>
            <a:r>
              <a:rPr lang="cs-CZ" sz="11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Oxford </a:t>
            </a:r>
            <a:r>
              <a:rPr lang="cs-CZ" sz="1100" i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Practice</a:t>
            </a:r>
            <a:r>
              <a:rPr lang="cs-CZ" sz="11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1100" i="1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Grammar</a:t>
            </a:r>
            <a:r>
              <a:rPr lang="cs-CZ" sz="11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5..vyd. </a:t>
            </a:r>
            <a:r>
              <a:rPr lang="cs-CZ" sz="11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Oxrord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University </a:t>
            </a:r>
            <a:r>
              <a:rPr lang="cs-CZ" sz="1100" dirty="0" err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Press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2012. ISBN 978-0-19-457975-9</a:t>
            </a:r>
          </a:p>
          <a:p>
            <a:endParaRPr lang="cs-CZ" sz="1100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cs-CZ" sz="1100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2699792" y="533400"/>
            <a:ext cx="6444208" cy="2868168"/>
          </a:xfrm>
        </p:spPr>
        <p:txBody>
          <a:bodyPr/>
          <a:lstStyle/>
          <a:p>
            <a:r>
              <a:rPr lang="cs-CZ" dirty="0" smtClean="0"/>
              <a:t>INFINTIV  S/ BEZ„TO“ SLOVESO + ING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INFINITIV BEZ „TO“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9416"/>
            <a:ext cx="7643192" cy="484632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cs-CZ" i="1" dirty="0" smtClean="0">
                <a:solidFill>
                  <a:srgbClr val="00B0F0"/>
                </a:solidFill>
              </a:rPr>
              <a:t>Po způsobových slovesech užíváme  infinitiv bez“ to“.</a:t>
            </a:r>
          </a:p>
          <a:p>
            <a:endParaRPr lang="cs-CZ" i="1" dirty="0" smtClean="0">
              <a:solidFill>
                <a:srgbClr val="FF0000"/>
              </a:solidFill>
            </a:endParaRPr>
          </a:p>
          <a:p>
            <a:r>
              <a:rPr lang="cs-CZ" i="1" dirty="0" smtClean="0">
                <a:solidFill>
                  <a:srgbClr val="FF0000"/>
                </a:solidFill>
              </a:rPr>
              <a:t>WILL/WOULD</a:t>
            </a:r>
          </a:p>
          <a:p>
            <a:pPr>
              <a:buNone/>
            </a:pPr>
            <a:r>
              <a:rPr lang="cs-CZ" i="1" dirty="0" smtClean="0"/>
              <a:t>  I </a:t>
            </a:r>
            <a:r>
              <a:rPr lang="cs-CZ" i="1" dirty="0" err="1" smtClean="0"/>
              <a:t>will</a:t>
            </a:r>
            <a:r>
              <a:rPr lang="cs-CZ" i="1" dirty="0" smtClean="0"/>
              <a:t> </a:t>
            </a:r>
            <a:r>
              <a:rPr lang="cs-CZ" i="1" dirty="0" err="1" smtClean="0"/>
              <a:t>see</a:t>
            </a:r>
            <a:r>
              <a:rPr lang="cs-CZ" i="1" dirty="0" smtClean="0"/>
              <a:t> </a:t>
            </a:r>
            <a:r>
              <a:rPr lang="cs-CZ" i="1" dirty="0" err="1" smtClean="0"/>
              <a:t>you</a:t>
            </a:r>
            <a:r>
              <a:rPr lang="cs-CZ" i="1" dirty="0" smtClean="0"/>
              <a:t> </a:t>
            </a:r>
            <a:r>
              <a:rPr lang="cs-CZ" i="1" dirty="0" err="1" smtClean="0"/>
              <a:t>soon</a:t>
            </a:r>
            <a:r>
              <a:rPr lang="cs-CZ" i="1" dirty="0" smtClean="0"/>
              <a:t>. I </a:t>
            </a:r>
            <a:r>
              <a:rPr lang="cs-CZ" i="1" dirty="0" err="1" smtClean="0"/>
              <a:t>would</a:t>
            </a:r>
            <a:r>
              <a:rPr lang="cs-CZ" i="1" dirty="0" smtClean="0"/>
              <a:t> </a:t>
            </a:r>
            <a:r>
              <a:rPr lang="cs-CZ" i="1" dirty="0" err="1" smtClean="0"/>
              <a:t>sleep</a:t>
            </a:r>
            <a:r>
              <a:rPr lang="cs-CZ" i="1" dirty="0" smtClean="0"/>
              <a:t>.</a:t>
            </a:r>
          </a:p>
          <a:p>
            <a:r>
              <a:rPr lang="cs-CZ" i="1" dirty="0" smtClean="0">
                <a:solidFill>
                  <a:srgbClr val="FF0000"/>
                </a:solidFill>
              </a:rPr>
              <a:t>SHALL/SHOULD</a:t>
            </a:r>
          </a:p>
          <a:p>
            <a:pPr>
              <a:buNone/>
            </a:pPr>
            <a:r>
              <a:rPr lang="cs-CZ" i="1" dirty="0" smtClean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cs-CZ" i="1" dirty="0" err="1" smtClean="0"/>
              <a:t>Shall</a:t>
            </a:r>
            <a:r>
              <a:rPr lang="cs-CZ" i="1" dirty="0" smtClean="0"/>
              <a:t> </a:t>
            </a:r>
            <a:r>
              <a:rPr lang="cs-CZ" i="1" dirty="0" err="1" smtClean="0"/>
              <a:t>we</a:t>
            </a:r>
            <a:r>
              <a:rPr lang="cs-CZ" i="1" dirty="0" smtClean="0"/>
              <a:t> go? </a:t>
            </a:r>
            <a:r>
              <a:rPr lang="cs-CZ" i="1" dirty="0" err="1" smtClean="0"/>
              <a:t>Where</a:t>
            </a:r>
            <a:r>
              <a:rPr lang="cs-CZ" i="1" dirty="0" smtClean="0"/>
              <a:t> </a:t>
            </a:r>
            <a:r>
              <a:rPr lang="cs-CZ" i="1" dirty="0" err="1" smtClean="0"/>
              <a:t>should</a:t>
            </a:r>
            <a:r>
              <a:rPr lang="cs-CZ" i="1" dirty="0" smtClean="0"/>
              <a:t> I </a:t>
            </a:r>
            <a:r>
              <a:rPr lang="cs-CZ" i="1" dirty="0" err="1" smtClean="0"/>
              <a:t>sit</a:t>
            </a:r>
            <a:r>
              <a:rPr lang="cs-CZ" i="1" dirty="0" smtClean="0"/>
              <a:t>?</a:t>
            </a:r>
          </a:p>
          <a:p>
            <a:r>
              <a:rPr lang="cs-CZ" i="1" dirty="0" smtClean="0">
                <a:solidFill>
                  <a:srgbClr val="FF0000"/>
                </a:solidFill>
              </a:rPr>
              <a:t>MAY/MIGHT</a:t>
            </a:r>
          </a:p>
          <a:p>
            <a:pPr>
              <a:buNone/>
            </a:pPr>
            <a:r>
              <a:rPr lang="cs-CZ" i="1" dirty="0" smtClean="0">
                <a:solidFill>
                  <a:srgbClr val="FF0000"/>
                </a:solidFill>
              </a:rPr>
              <a:t> </a:t>
            </a:r>
            <a:r>
              <a:rPr lang="cs-CZ" i="1" dirty="0" err="1" smtClean="0"/>
              <a:t>It</a:t>
            </a:r>
            <a:r>
              <a:rPr lang="cs-CZ" i="1" dirty="0" smtClean="0"/>
              <a:t> </a:t>
            </a:r>
            <a:r>
              <a:rPr lang="cs-CZ" i="1" dirty="0" err="1" smtClean="0"/>
              <a:t>may</a:t>
            </a:r>
            <a:r>
              <a:rPr lang="cs-CZ" i="1" dirty="0" smtClean="0"/>
              <a:t> not </a:t>
            </a:r>
            <a:r>
              <a:rPr lang="cs-CZ" i="1" dirty="0" err="1" smtClean="0"/>
              <a:t>cost</a:t>
            </a:r>
            <a:r>
              <a:rPr lang="cs-CZ" i="1" dirty="0" smtClean="0"/>
              <a:t> </a:t>
            </a:r>
            <a:r>
              <a:rPr lang="cs-CZ" i="1" dirty="0" err="1" smtClean="0"/>
              <a:t>mich</a:t>
            </a:r>
            <a:r>
              <a:rPr lang="cs-CZ" i="1" dirty="0" smtClean="0"/>
              <a:t>. I </a:t>
            </a:r>
            <a:r>
              <a:rPr lang="cs-CZ" i="1" dirty="0" err="1" smtClean="0"/>
              <a:t>might</a:t>
            </a:r>
            <a:r>
              <a:rPr lang="cs-CZ" i="1" dirty="0" smtClean="0"/>
              <a:t> go </a:t>
            </a:r>
            <a:r>
              <a:rPr lang="cs-CZ" i="1" dirty="0" err="1" smtClean="0"/>
              <a:t>there</a:t>
            </a:r>
            <a:r>
              <a:rPr lang="cs-CZ" i="1" dirty="0" smtClean="0"/>
              <a:t>.</a:t>
            </a:r>
          </a:p>
          <a:p>
            <a:r>
              <a:rPr lang="cs-CZ" i="1" dirty="0" smtClean="0">
                <a:solidFill>
                  <a:srgbClr val="FF0000"/>
                </a:solidFill>
              </a:rPr>
              <a:t>CAN/COULD</a:t>
            </a:r>
          </a:p>
          <a:p>
            <a:pPr>
              <a:buNone/>
            </a:pPr>
            <a:r>
              <a:rPr lang="cs-CZ" i="1" dirty="0" smtClean="0">
                <a:solidFill>
                  <a:srgbClr val="FF0000"/>
                </a:solidFill>
              </a:rPr>
              <a:t> </a:t>
            </a:r>
            <a:r>
              <a:rPr lang="cs-CZ" i="1" dirty="0" err="1" smtClean="0"/>
              <a:t>Can</a:t>
            </a:r>
            <a:r>
              <a:rPr lang="cs-CZ" i="1" dirty="0" smtClean="0"/>
              <a:t> I park </a:t>
            </a:r>
            <a:r>
              <a:rPr lang="cs-CZ" i="1" dirty="0" err="1" smtClean="0"/>
              <a:t>here</a:t>
            </a:r>
            <a:r>
              <a:rPr lang="cs-CZ" i="1" dirty="0" smtClean="0"/>
              <a:t>? I </a:t>
            </a:r>
            <a:r>
              <a:rPr lang="cs-CZ" i="1" dirty="0" err="1" smtClean="0"/>
              <a:t>couldn</a:t>
            </a:r>
            <a:r>
              <a:rPr lang="cs-CZ" i="1" dirty="0" smtClean="0"/>
              <a:t>´t </a:t>
            </a:r>
            <a:r>
              <a:rPr lang="cs-CZ" i="1" dirty="0" err="1" smtClean="0"/>
              <a:t>here</a:t>
            </a:r>
            <a:r>
              <a:rPr lang="cs-CZ" i="1" dirty="0" smtClean="0"/>
              <a:t> </a:t>
            </a:r>
            <a:r>
              <a:rPr lang="cs-CZ" i="1" dirty="0" err="1" smtClean="0"/>
              <a:t>you</a:t>
            </a:r>
            <a:r>
              <a:rPr lang="cs-CZ" i="1" dirty="0" smtClean="0"/>
              <a:t>.</a:t>
            </a:r>
          </a:p>
          <a:p>
            <a:r>
              <a:rPr lang="cs-CZ" i="1" dirty="0" smtClean="0">
                <a:solidFill>
                  <a:srgbClr val="FF0000"/>
                </a:solidFill>
              </a:rPr>
              <a:t>MUST</a:t>
            </a:r>
          </a:p>
          <a:p>
            <a:pPr>
              <a:buNone/>
            </a:pPr>
            <a:r>
              <a:rPr lang="cs-CZ" i="1" dirty="0" smtClean="0"/>
              <a:t> I </a:t>
            </a:r>
            <a:r>
              <a:rPr lang="cs-CZ" i="1" dirty="0" err="1" smtClean="0"/>
              <a:t>must</a:t>
            </a:r>
            <a:r>
              <a:rPr lang="cs-CZ" i="1" dirty="0" smtClean="0"/>
              <a:t> </a:t>
            </a:r>
            <a:r>
              <a:rPr lang="cs-CZ" i="1" dirty="0" err="1" smtClean="0"/>
              <a:t>tidy</a:t>
            </a:r>
            <a:r>
              <a:rPr lang="cs-CZ" i="1" dirty="0" smtClean="0"/>
              <a:t> my </a:t>
            </a:r>
            <a:r>
              <a:rPr lang="cs-CZ" i="1" dirty="0" err="1" smtClean="0"/>
              <a:t>room</a:t>
            </a:r>
            <a:r>
              <a:rPr lang="cs-CZ" i="1" dirty="0" smtClean="0"/>
              <a:t>.</a:t>
            </a:r>
          </a:p>
          <a:p>
            <a:pPr>
              <a:buNone/>
            </a:pPr>
            <a:endParaRPr lang="cs-CZ" i="1" dirty="0" smtClean="0">
              <a:solidFill>
                <a:srgbClr val="FF0000"/>
              </a:solidFill>
            </a:endParaRPr>
          </a:p>
          <a:p>
            <a:endParaRPr lang="cs-CZ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499176" cy="1143000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>Další slovesa –infinitiv bez“ to“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i="1" dirty="0" smtClean="0">
              <a:solidFill>
                <a:srgbClr val="FF0000"/>
              </a:solidFill>
            </a:endParaRPr>
          </a:p>
          <a:p>
            <a:r>
              <a:rPr lang="cs-CZ" i="1" dirty="0" smtClean="0">
                <a:solidFill>
                  <a:srgbClr val="FF0000"/>
                </a:solidFill>
              </a:rPr>
              <a:t>MAKE</a:t>
            </a:r>
          </a:p>
          <a:p>
            <a:pPr>
              <a:buNone/>
            </a:pPr>
            <a:r>
              <a:rPr lang="cs-CZ" i="1" dirty="0" smtClean="0">
                <a:solidFill>
                  <a:srgbClr val="FF0000"/>
                </a:solidFill>
              </a:rPr>
              <a:t> </a:t>
            </a:r>
            <a:r>
              <a:rPr lang="cs-CZ" i="1" dirty="0" err="1" smtClean="0"/>
              <a:t>The</a:t>
            </a:r>
            <a:r>
              <a:rPr lang="cs-CZ" i="1" dirty="0" smtClean="0"/>
              <a:t> film </a:t>
            </a:r>
            <a:r>
              <a:rPr lang="cs-CZ" i="1" dirty="0" err="1" smtClean="0"/>
              <a:t>made</a:t>
            </a:r>
            <a:r>
              <a:rPr lang="cs-CZ" i="1" dirty="0" smtClean="0"/>
              <a:t> </a:t>
            </a:r>
            <a:r>
              <a:rPr lang="cs-CZ" i="1" dirty="0" err="1" smtClean="0"/>
              <a:t>me</a:t>
            </a:r>
            <a:r>
              <a:rPr lang="cs-CZ" i="1" dirty="0" smtClean="0"/>
              <a:t> </a:t>
            </a:r>
            <a:r>
              <a:rPr lang="cs-CZ" i="1" dirty="0" err="1" smtClean="0"/>
              <a:t>cry</a:t>
            </a:r>
            <a:r>
              <a:rPr lang="cs-CZ" i="1" dirty="0" smtClean="0"/>
              <a:t>.</a:t>
            </a:r>
          </a:p>
          <a:p>
            <a:pPr>
              <a:buNone/>
            </a:pPr>
            <a:r>
              <a:rPr lang="cs-CZ" i="1" dirty="0" smtClean="0">
                <a:solidFill>
                  <a:srgbClr val="FF0000"/>
                </a:solidFill>
              </a:rPr>
              <a:t> </a:t>
            </a:r>
            <a:r>
              <a:rPr lang="cs-CZ" i="1" dirty="0" err="1" smtClean="0"/>
              <a:t>They</a:t>
            </a:r>
            <a:r>
              <a:rPr lang="cs-CZ" i="1" dirty="0" smtClean="0"/>
              <a:t> </a:t>
            </a:r>
            <a:r>
              <a:rPr lang="cs-CZ" i="1" dirty="0" err="1" smtClean="0"/>
              <a:t>made</a:t>
            </a:r>
            <a:r>
              <a:rPr lang="cs-CZ" i="1" dirty="0" smtClean="0"/>
              <a:t> </a:t>
            </a:r>
            <a:r>
              <a:rPr lang="cs-CZ" i="1" dirty="0" err="1" smtClean="0"/>
              <a:t>us</a:t>
            </a:r>
            <a:r>
              <a:rPr lang="cs-CZ" i="1" dirty="0" smtClean="0"/>
              <a:t> </a:t>
            </a:r>
            <a:r>
              <a:rPr lang="cs-CZ" i="1" dirty="0" err="1" smtClean="0"/>
              <a:t>leave</a:t>
            </a:r>
            <a:r>
              <a:rPr lang="cs-CZ" i="1" dirty="0" smtClean="0"/>
              <a:t>.</a:t>
            </a:r>
          </a:p>
          <a:p>
            <a:pPr>
              <a:buNone/>
            </a:pPr>
            <a:endParaRPr lang="cs-CZ" i="1" dirty="0" smtClean="0"/>
          </a:p>
          <a:p>
            <a:r>
              <a:rPr lang="cs-CZ" i="1" dirty="0" smtClean="0">
                <a:solidFill>
                  <a:srgbClr val="FF0000"/>
                </a:solidFill>
              </a:rPr>
              <a:t>LET</a:t>
            </a:r>
          </a:p>
          <a:p>
            <a:pPr>
              <a:buNone/>
            </a:pPr>
            <a:r>
              <a:rPr lang="cs-CZ" i="1" dirty="0" smtClean="0">
                <a:solidFill>
                  <a:srgbClr val="FF0000"/>
                </a:solidFill>
              </a:rPr>
              <a:t>  </a:t>
            </a:r>
            <a:r>
              <a:rPr lang="cs-CZ" i="1" dirty="0" smtClean="0"/>
              <a:t>Let </a:t>
            </a:r>
            <a:r>
              <a:rPr lang="cs-CZ" i="1" dirty="0" err="1" smtClean="0"/>
              <a:t>me</a:t>
            </a:r>
            <a:r>
              <a:rPr lang="cs-CZ" i="1" dirty="0" smtClean="0"/>
              <a:t> </a:t>
            </a:r>
            <a:r>
              <a:rPr lang="cs-CZ" i="1" dirty="0" err="1" smtClean="0"/>
              <a:t>know</a:t>
            </a:r>
            <a:r>
              <a:rPr lang="cs-CZ" i="1" dirty="0" smtClean="0"/>
              <a:t>.</a:t>
            </a:r>
          </a:p>
          <a:p>
            <a:pPr>
              <a:buNone/>
            </a:pPr>
            <a:r>
              <a:rPr lang="cs-CZ" i="1" dirty="0" smtClean="0"/>
              <a:t>  Let´s </a:t>
            </a:r>
            <a:r>
              <a:rPr lang="cs-CZ" i="1" dirty="0" err="1" smtClean="0"/>
              <a:t>dance</a:t>
            </a:r>
            <a:r>
              <a:rPr lang="cs-CZ" i="1" dirty="0" smtClean="0"/>
              <a:t>.</a:t>
            </a:r>
          </a:p>
          <a:p>
            <a:pPr>
              <a:buNone/>
            </a:pPr>
            <a:r>
              <a:rPr lang="cs-CZ" i="1" dirty="0" smtClean="0">
                <a:solidFill>
                  <a:srgbClr val="FF0000"/>
                </a:solidFill>
              </a:rPr>
              <a:t> </a:t>
            </a:r>
            <a:endParaRPr lang="cs-CZ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7242048" cy="1143000"/>
          </a:xfrm>
        </p:spPr>
        <p:txBody>
          <a:bodyPr/>
          <a:lstStyle/>
          <a:p>
            <a:r>
              <a:rPr lang="cs-CZ" dirty="0" smtClean="0"/>
              <a:t>Sloveso  + „TO“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cs-CZ" i="1" dirty="0" err="1" smtClean="0">
                <a:solidFill>
                  <a:srgbClr val="FF0000"/>
                </a:solidFill>
              </a:rPr>
              <a:t>want</a:t>
            </a:r>
            <a:endParaRPr lang="cs-CZ" i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cs-CZ" i="1" dirty="0" err="1" smtClean="0">
                <a:solidFill>
                  <a:srgbClr val="FF0000"/>
                </a:solidFill>
              </a:rPr>
              <a:t>agree</a:t>
            </a:r>
            <a:endParaRPr lang="cs-CZ" i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cs-CZ" i="1" dirty="0" err="1" smtClean="0">
                <a:solidFill>
                  <a:srgbClr val="FF0000"/>
                </a:solidFill>
              </a:rPr>
              <a:t>forget</a:t>
            </a:r>
            <a:endParaRPr lang="cs-CZ" i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cs-CZ" i="1" dirty="0" err="1" smtClean="0">
                <a:solidFill>
                  <a:srgbClr val="FF0000"/>
                </a:solidFill>
              </a:rPr>
              <a:t>hope</a:t>
            </a:r>
            <a:endParaRPr lang="cs-CZ" i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cs-CZ" i="1" dirty="0" err="1" smtClean="0">
                <a:solidFill>
                  <a:srgbClr val="FF0000"/>
                </a:solidFill>
              </a:rPr>
              <a:t>decide</a:t>
            </a:r>
            <a:endParaRPr lang="cs-CZ" i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cs-CZ" i="1" dirty="0" err="1" smtClean="0">
                <a:solidFill>
                  <a:srgbClr val="FF0000"/>
                </a:solidFill>
              </a:rPr>
              <a:t>promise</a:t>
            </a:r>
            <a:endParaRPr lang="cs-CZ" i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cs-CZ" i="1" dirty="0" err="1" smtClean="0">
                <a:solidFill>
                  <a:srgbClr val="FF0000"/>
                </a:solidFill>
              </a:rPr>
              <a:t>offer</a:t>
            </a:r>
            <a:endParaRPr lang="cs-CZ" i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cs-CZ" i="1" dirty="0" err="1" smtClean="0">
                <a:solidFill>
                  <a:srgbClr val="FF0000"/>
                </a:solidFill>
              </a:rPr>
              <a:t>plan</a:t>
            </a:r>
            <a:endParaRPr lang="cs-CZ" i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cs-CZ" i="1" dirty="0" err="1" smtClean="0">
                <a:solidFill>
                  <a:srgbClr val="FF0000"/>
                </a:solidFill>
              </a:rPr>
              <a:t>try</a:t>
            </a:r>
            <a:endParaRPr lang="cs-CZ" i="1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cs-CZ" i="1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cs-CZ" i="1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cs-CZ" i="1" dirty="0" smtClean="0">
              <a:solidFill>
                <a:srgbClr val="FF0000"/>
              </a:solidFill>
            </a:endParaRPr>
          </a:p>
          <a:p>
            <a:endParaRPr lang="cs-CZ" i="1" dirty="0">
              <a:solidFill>
                <a:srgbClr val="FF0000"/>
              </a:solidFill>
            </a:endParaRP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4209616" cy="4525963"/>
          </a:xfrm>
        </p:spPr>
        <p:txBody>
          <a:bodyPr>
            <a:normAutofit lnSpcReduction="10000"/>
          </a:bodyPr>
          <a:lstStyle/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pPr>
              <a:buNone/>
            </a:pPr>
            <a:r>
              <a:rPr lang="cs-CZ" sz="7800" i="1" dirty="0" smtClean="0"/>
              <a:t>+   TO</a:t>
            </a:r>
            <a:endParaRPr lang="cs-CZ" sz="78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7242048" cy="1143000"/>
          </a:xfrm>
        </p:spPr>
        <p:txBody>
          <a:bodyPr/>
          <a:lstStyle/>
          <a:p>
            <a:r>
              <a:rPr lang="cs-CZ" dirty="0" smtClean="0"/>
              <a:t>Sloveso  + „TO“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cs-CZ" i="1" dirty="0" err="1" smtClean="0">
                <a:solidFill>
                  <a:srgbClr val="FF0000"/>
                </a:solidFill>
              </a:rPr>
              <a:t>deserve</a:t>
            </a:r>
            <a:r>
              <a:rPr lang="cs-CZ" i="1" dirty="0" smtClean="0">
                <a:solidFill>
                  <a:srgbClr val="FF0000"/>
                </a:solidFill>
              </a:rPr>
              <a:t>               </a:t>
            </a:r>
          </a:p>
          <a:p>
            <a:pPr>
              <a:buNone/>
            </a:pPr>
            <a:r>
              <a:rPr lang="cs-CZ" i="1" dirty="0" err="1" smtClean="0">
                <a:solidFill>
                  <a:srgbClr val="FF0000"/>
                </a:solidFill>
              </a:rPr>
              <a:t>learn</a:t>
            </a:r>
            <a:endParaRPr lang="cs-CZ" i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cs-CZ" i="1" dirty="0" err="1" smtClean="0">
                <a:solidFill>
                  <a:srgbClr val="FF0000"/>
                </a:solidFill>
              </a:rPr>
              <a:t>pretend</a:t>
            </a:r>
            <a:endParaRPr lang="cs-CZ" i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cs-CZ" i="1" dirty="0" err="1" smtClean="0">
                <a:solidFill>
                  <a:srgbClr val="FF0000"/>
                </a:solidFill>
              </a:rPr>
              <a:t>afford</a:t>
            </a:r>
            <a:endParaRPr lang="cs-CZ" i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cs-CZ" i="1" dirty="0" err="1" smtClean="0">
                <a:solidFill>
                  <a:srgbClr val="FF0000"/>
                </a:solidFill>
              </a:rPr>
              <a:t>seem</a:t>
            </a:r>
            <a:endParaRPr lang="cs-CZ" i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cs-CZ" i="1" dirty="0" err="1" smtClean="0">
                <a:solidFill>
                  <a:srgbClr val="FF0000"/>
                </a:solidFill>
              </a:rPr>
              <a:t>arrange</a:t>
            </a:r>
            <a:endParaRPr lang="cs-CZ" i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cs-CZ" i="1" dirty="0" smtClean="0">
                <a:solidFill>
                  <a:srgbClr val="FF0000"/>
                </a:solidFill>
              </a:rPr>
              <a:t>dare</a:t>
            </a:r>
          </a:p>
          <a:p>
            <a:pPr>
              <a:buNone/>
            </a:pPr>
            <a:r>
              <a:rPr lang="cs-CZ" i="1" dirty="0" err="1" smtClean="0">
                <a:solidFill>
                  <a:srgbClr val="FF0000"/>
                </a:solidFill>
              </a:rPr>
              <a:t>mean</a:t>
            </a:r>
            <a:endParaRPr lang="cs-CZ" i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cs-CZ" i="1" dirty="0" err="1" smtClean="0">
                <a:solidFill>
                  <a:srgbClr val="FF0000"/>
                </a:solidFill>
              </a:rPr>
              <a:t>have</a:t>
            </a:r>
            <a:r>
              <a:rPr lang="cs-CZ" i="1" dirty="0" smtClean="0">
                <a:solidFill>
                  <a:srgbClr val="FF0000"/>
                </a:solidFill>
              </a:rPr>
              <a:t>(muset)</a:t>
            </a:r>
          </a:p>
          <a:p>
            <a:pPr>
              <a:buNone/>
            </a:pPr>
            <a:r>
              <a:rPr lang="cs-CZ" i="1" dirty="0" err="1" smtClean="0">
                <a:solidFill>
                  <a:srgbClr val="FF0000"/>
                </a:solidFill>
              </a:rPr>
              <a:t>refuse</a:t>
            </a:r>
            <a:endParaRPr lang="cs-CZ" i="1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cs-CZ" i="1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cs-CZ" i="1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cs-CZ" i="1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cs-CZ" i="1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cs-CZ" i="1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cs-CZ" i="1" dirty="0" smtClean="0">
              <a:solidFill>
                <a:srgbClr val="FF0000"/>
              </a:solidFill>
            </a:endParaRPr>
          </a:p>
          <a:p>
            <a:endParaRPr lang="cs-CZ" i="1" dirty="0">
              <a:solidFill>
                <a:srgbClr val="FF0000"/>
              </a:solidFill>
            </a:endParaRP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4209616" cy="4525963"/>
          </a:xfrm>
        </p:spPr>
        <p:txBody>
          <a:bodyPr>
            <a:normAutofit fontScale="92500" lnSpcReduction="10000"/>
          </a:bodyPr>
          <a:lstStyle/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pPr>
              <a:buNone/>
            </a:pPr>
            <a:r>
              <a:rPr lang="cs-CZ" sz="7800" i="1" dirty="0" smtClean="0"/>
              <a:t>+   TO</a:t>
            </a:r>
            <a:endParaRPr lang="cs-CZ" sz="78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examples</a:t>
            </a:r>
            <a:endParaRPr lang="cs-CZ" dirty="0"/>
          </a:p>
        </p:txBody>
      </p:sp>
      <p:sp>
        <p:nvSpPr>
          <p:cNvPr id="6" name="Zástupný symbol pro obsah 5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i="1" dirty="0" smtClean="0"/>
              <a:t>I </a:t>
            </a:r>
            <a:r>
              <a:rPr lang="cs-CZ" i="1" dirty="0" err="1" smtClean="0">
                <a:solidFill>
                  <a:srgbClr val="FF0000"/>
                </a:solidFill>
              </a:rPr>
              <a:t>want</a:t>
            </a:r>
            <a:r>
              <a:rPr lang="cs-CZ" i="1" dirty="0" smtClean="0">
                <a:solidFill>
                  <a:srgbClr val="FF0000"/>
                </a:solidFill>
              </a:rPr>
              <a:t> to</a:t>
            </a:r>
            <a:r>
              <a:rPr lang="cs-CZ" i="1" dirty="0" smtClean="0"/>
              <a:t> do a </a:t>
            </a:r>
            <a:r>
              <a:rPr lang="cs-CZ" i="1" dirty="0" err="1" smtClean="0"/>
              <a:t>course</a:t>
            </a:r>
            <a:r>
              <a:rPr lang="cs-CZ" i="1" dirty="0" smtClean="0"/>
              <a:t> in </a:t>
            </a:r>
            <a:r>
              <a:rPr lang="cs-CZ" i="1" dirty="0" err="1" smtClean="0"/>
              <a:t>Art</a:t>
            </a:r>
            <a:r>
              <a:rPr lang="cs-CZ" i="1" dirty="0" smtClean="0"/>
              <a:t> </a:t>
            </a:r>
            <a:r>
              <a:rPr lang="cs-CZ" i="1" dirty="0" err="1" smtClean="0"/>
              <a:t>History</a:t>
            </a:r>
            <a:r>
              <a:rPr lang="cs-CZ" i="1" dirty="0" smtClean="0"/>
              <a:t>.</a:t>
            </a:r>
          </a:p>
          <a:p>
            <a:endParaRPr lang="cs-CZ" i="1" dirty="0" smtClean="0"/>
          </a:p>
          <a:p>
            <a:r>
              <a:rPr lang="cs-CZ" i="1" dirty="0" err="1" smtClean="0"/>
              <a:t>She</a:t>
            </a:r>
            <a:r>
              <a:rPr lang="cs-CZ" i="1" dirty="0" smtClean="0"/>
              <a:t> </a:t>
            </a:r>
            <a:r>
              <a:rPr lang="cs-CZ" i="1" dirty="0" err="1" smtClean="0">
                <a:solidFill>
                  <a:srgbClr val="FF0000"/>
                </a:solidFill>
              </a:rPr>
              <a:t>agreed</a:t>
            </a:r>
            <a:r>
              <a:rPr lang="cs-CZ" i="1" dirty="0" smtClean="0">
                <a:solidFill>
                  <a:srgbClr val="FF0000"/>
                </a:solidFill>
              </a:rPr>
              <a:t> to </a:t>
            </a:r>
            <a:r>
              <a:rPr lang="cs-CZ" i="1" dirty="0" err="1" smtClean="0"/>
              <a:t>lend</a:t>
            </a:r>
            <a:r>
              <a:rPr lang="cs-CZ" i="1" dirty="0" smtClean="0"/>
              <a:t> </a:t>
            </a:r>
            <a:r>
              <a:rPr lang="cs-CZ" i="1" dirty="0" err="1" smtClean="0"/>
              <a:t>him</a:t>
            </a:r>
            <a:r>
              <a:rPr lang="cs-CZ" i="1" dirty="0" smtClean="0"/>
              <a:t> </a:t>
            </a:r>
            <a:r>
              <a:rPr lang="cs-CZ" i="1" dirty="0" err="1" smtClean="0"/>
              <a:t>some</a:t>
            </a:r>
            <a:r>
              <a:rPr lang="cs-CZ" i="1" dirty="0" smtClean="0"/>
              <a:t> money.</a:t>
            </a:r>
          </a:p>
          <a:p>
            <a:endParaRPr lang="cs-CZ" i="1" dirty="0" smtClean="0"/>
          </a:p>
          <a:p>
            <a:r>
              <a:rPr lang="cs-CZ" i="1" dirty="0" smtClean="0"/>
              <a:t>He </a:t>
            </a:r>
            <a:r>
              <a:rPr lang="cs-CZ" i="1" dirty="0" err="1" smtClean="0">
                <a:solidFill>
                  <a:srgbClr val="FF0000"/>
                </a:solidFill>
              </a:rPr>
              <a:t>forgot</a:t>
            </a:r>
            <a:r>
              <a:rPr lang="cs-CZ" i="1" dirty="0" smtClean="0">
                <a:solidFill>
                  <a:srgbClr val="FF0000"/>
                </a:solidFill>
              </a:rPr>
              <a:t> to </a:t>
            </a:r>
            <a:r>
              <a:rPr lang="cs-CZ" i="1" dirty="0" err="1" smtClean="0"/>
              <a:t>book</a:t>
            </a:r>
            <a:r>
              <a:rPr lang="cs-CZ" i="1" dirty="0" smtClean="0"/>
              <a:t> </a:t>
            </a:r>
            <a:r>
              <a:rPr lang="cs-CZ" i="1" dirty="0" err="1" smtClean="0"/>
              <a:t>the</a:t>
            </a:r>
            <a:r>
              <a:rPr lang="cs-CZ" i="1" dirty="0" smtClean="0"/>
              <a:t> </a:t>
            </a:r>
            <a:r>
              <a:rPr lang="cs-CZ" i="1" dirty="0" err="1" smtClean="0"/>
              <a:t>tickets</a:t>
            </a:r>
            <a:r>
              <a:rPr lang="cs-CZ" i="1" dirty="0" smtClean="0"/>
              <a:t>.</a:t>
            </a:r>
          </a:p>
          <a:p>
            <a:endParaRPr lang="cs-CZ" i="1" dirty="0" smtClean="0"/>
          </a:p>
          <a:p>
            <a:r>
              <a:rPr lang="cs-CZ" i="1" dirty="0" err="1" smtClean="0"/>
              <a:t>They</a:t>
            </a:r>
            <a:r>
              <a:rPr lang="cs-CZ" i="1" dirty="0" smtClean="0">
                <a:solidFill>
                  <a:srgbClr val="FF0000"/>
                </a:solidFill>
              </a:rPr>
              <a:t>´ve </a:t>
            </a:r>
            <a:r>
              <a:rPr lang="cs-CZ" i="1" dirty="0" err="1" smtClean="0">
                <a:solidFill>
                  <a:srgbClr val="FF0000"/>
                </a:solidFill>
              </a:rPr>
              <a:t>decided</a:t>
            </a:r>
            <a:r>
              <a:rPr lang="cs-CZ" i="1" dirty="0" smtClean="0">
                <a:solidFill>
                  <a:srgbClr val="FF0000"/>
                </a:solidFill>
              </a:rPr>
              <a:t> to</a:t>
            </a:r>
            <a:r>
              <a:rPr lang="cs-CZ" i="1" dirty="0" smtClean="0"/>
              <a:t> start a </a:t>
            </a:r>
            <a:r>
              <a:rPr lang="cs-CZ" i="1" dirty="0" err="1" smtClean="0"/>
              <a:t>new</a:t>
            </a:r>
            <a:r>
              <a:rPr lang="cs-CZ" i="1" dirty="0" smtClean="0"/>
              <a:t> </a:t>
            </a:r>
            <a:r>
              <a:rPr lang="cs-CZ" i="1" dirty="0" err="1" smtClean="0"/>
              <a:t>company</a:t>
            </a:r>
            <a:r>
              <a:rPr lang="cs-CZ" i="1" dirty="0" smtClean="0"/>
              <a:t>.</a:t>
            </a:r>
          </a:p>
          <a:p>
            <a:endParaRPr lang="cs-CZ" i="1" dirty="0" smtClean="0"/>
          </a:p>
          <a:p>
            <a:r>
              <a:rPr lang="cs-CZ" i="1" dirty="0" err="1" smtClean="0"/>
              <a:t>You</a:t>
            </a:r>
            <a:r>
              <a:rPr lang="cs-CZ" i="1" dirty="0" smtClean="0"/>
              <a:t> </a:t>
            </a:r>
            <a:r>
              <a:rPr lang="cs-CZ" i="1" dirty="0" err="1" smtClean="0">
                <a:solidFill>
                  <a:srgbClr val="FF0000"/>
                </a:solidFill>
              </a:rPr>
              <a:t>promised</a:t>
            </a:r>
            <a:r>
              <a:rPr lang="cs-CZ" i="1" dirty="0" smtClean="0">
                <a:solidFill>
                  <a:srgbClr val="FF0000"/>
                </a:solidFill>
              </a:rPr>
              <a:t> to </a:t>
            </a:r>
            <a:r>
              <a:rPr lang="cs-CZ" i="1" dirty="0" smtClean="0"/>
              <a:t>help </a:t>
            </a:r>
            <a:r>
              <a:rPr lang="cs-CZ" i="1" dirty="0" err="1" smtClean="0"/>
              <a:t>me</a:t>
            </a:r>
            <a:r>
              <a:rPr lang="cs-CZ" i="1" dirty="0" smtClean="0"/>
              <a:t>.</a:t>
            </a:r>
          </a:p>
          <a:p>
            <a:pPr>
              <a:buNone/>
            </a:pPr>
            <a:endParaRPr lang="cs-CZ" i="1" dirty="0" smtClean="0"/>
          </a:p>
          <a:p>
            <a:r>
              <a:rPr lang="cs-CZ" i="1" dirty="0" err="1" smtClean="0"/>
              <a:t>She</a:t>
            </a:r>
            <a:r>
              <a:rPr lang="cs-CZ" i="1" dirty="0" smtClean="0"/>
              <a:t> </a:t>
            </a:r>
            <a:r>
              <a:rPr lang="cs-CZ" i="1" dirty="0" err="1" smtClean="0">
                <a:solidFill>
                  <a:srgbClr val="FF0000"/>
                </a:solidFill>
              </a:rPr>
              <a:t>offered</a:t>
            </a:r>
            <a:r>
              <a:rPr lang="cs-CZ" i="1" dirty="0" smtClean="0">
                <a:solidFill>
                  <a:srgbClr val="FF0000"/>
                </a:solidFill>
              </a:rPr>
              <a:t> to </a:t>
            </a:r>
            <a:r>
              <a:rPr lang="cs-CZ" i="1" dirty="0" smtClean="0"/>
              <a:t>do </a:t>
            </a:r>
            <a:r>
              <a:rPr lang="cs-CZ" i="1" dirty="0" err="1" smtClean="0"/>
              <a:t>the</a:t>
            </a:r>
            <a:r>
              <a:rPr lang="cs-CZ" i="1" dirty="0" smtClean="0"/>
              <a:t> </a:t>
            </a:r>
            <a:r>
              <a:rPr lang="cs-CZ" i="1" dirty="0" err="1" smtClean="0"/>
              <a:t>washing</a:t>
            </a:r>
            <a:r>
              <a:rPr lang="cs-CZ" i="1" dirty="0" smtClean="0"/>
              <a:t> -</a:t>
            </a:r>
            <a:r>
              <a:rPr lang="cs-CZ" i="1" dirty="0" err="1" smtClean="0"/>
              <a:t>up</a:t>
            </a:r>
            <a:r>
              <a:rPr lang="cs-CZ" i="1" dirty="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Sloveso + „</a:t>
            </a:r>
            <a:r>
              <a:rPr lang="cs-CZ" dirty="0" err="1" smtClean="0"/>
              <a:t>ing</a:t>
            </a:r>
            <a:r>
              <a:rPr lang="cs-CZ" dirty="0" smtClean="0"/>
              <a:t>“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None/>
            </a:pPr>
            <a:r>
              <a:rPr lang="cs-CZ" i="1" dirty="0" smtClean="0">
                <a:solidFill>
                  <a:srgbClr val="FF0000"/>
                </a:solidFill>
              </a:rPr>
              <a:t>love</a:t>
            </a:r>
          </a:p>
          <a:p>
            <a:pPr>
              <a:buNone/>
            </a:pPr>
            <a:r>
              <a:rPr lang="cs-CZ" i="1" dirty="0" err="1" smtClean="0">
                <a:solidFill>
                  <a:srgbClr val="FF0000"/>
                </a:solidFill>
              </a:rPr>
              <a:t>hate</a:t>
            </a:r>
            <a:endParaRPr lang="cs-CZ" i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cs-CZ" i="1" dirty="0" err="1" smtClean="0">
                <a:solidFill>
                  <a:srgbClr val="FF0000"/>
                </a:solidFill>
              </a:rPr>
              <a:t>enjoy</a:t>
            </a:r>
            <a:endParaRPr lang="cs-CZ" i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cs-CZ" i="1" dirty="0" err="1" smtClean="0">
                <a:solidFill>
                  <a:srgbClr val="FF0000"/>
                </a:solidFill>
              </a:rPr>
              <a:t>mind</a:t>
            </a:r>
            <a:endParaRPr lang="cs-CZ" i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cs-CZ" i="1" dirty="0" err="1" smtClean="0">
                <a:solidFill>
                  <a:srgbClr val="FF0000"/>
                </a:solidFill>
              </a:rPr>
              <a:t>finish</a:t>
            </a:r>
            <a:endParaRPr lang="cs-CZ" i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cs-CZ" i="1" dirty="0" err="1" smtClean="0">
                <a:solidFill>
                  <a:srgbClr val="FF0000"/>
                </a:solidFill>
              </a:rPr>
              <a:t>like</a:t>
            </a:r>
            <a:endParaRPr lang="cs-CZ" i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cs-CZ" i="1" dirty="0" smtClean="0">
                <a:solidFill>
                  <a:srgbClr val="FF0000"/>
                </a:solidFill>
              </a:rPr>
              <a:t>stop</a:t>
            </a:r>
          </a:p>
          <a:p>
            <a:pPr>
              <a:buNone/>
            </a:pPr>
            <a:r>
              <a:rPr lang="cs-CZ" i="1" dirty="0" err="1" smtClean="0">
                <a:solidFill>
                  <a:srgbClr val="FF0000"/>
                </a:solidFill>
              </a:rPr>
              <a:t>keep</a:t>
            </a:r>
            <a:endParaRPr lang="cs-CZ" i="1" dirty="0">
              <a:solidFill>
                <a:srgbClr val="FF0000"/>
              </a:solidFill>
            </a:endParaRP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pPr>
              <a:buNone/>
            </a:pPr>
            <a:r>
              <a:rPr lang="cs-CZ" sz="7200" dirty="0" smtClean="0"/>
              <a:t>+  ING</a:t>
            </a:r>
            <a:endParaRPr lang="cs-CZ" sz="7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Sloveso + „</a:t>
            </a:r>
            <a:r>
              <a:rPr lang="cs-CZ" dirty="0" err="1" smtClean="0"/>
              <a:t>ing</a:t>
            </a:r>
            <a:r>
              <a:rPr lang="cs-CZ" dirty="0" smtClean="0"/>
              <a:t>“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cs-CZ" i="1" dirty="0" err="1" smtClean="0">
                <a:solidFill>
                  <a:srgbClr val="FF0000"/>
                </a:solidFill>
              </a:rPr>
              <a:t>avoid</a:t>
            </a:r>
            <a:endParaRPr lang="cs-CZ" i="1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cs-CZ" i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cs-CZ" i="1" dirty="0" err="1" smtClean="0">
                <a:solidFill>
                  <a:srgbClr val="FF0000"/>
                </a:solidFill>
              </a:rPr>
              <a:t>dislike</a:t>
            </a:r>
            <a:endParaRPr lang="cs-CZ" i="1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cs-CZ" i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cs-CZ" i="1" dirty="0" err="1" smtClean="0">
                <a:solidFill>
                  <a:srgbClr val="FF0000"/>
                </a:solidFill>
              </a:rPr>
              <a:t>give</a:t>
            </a:r>
            <a:r>
              <a:rPr lang="cs-CZ" i="1" dirty="0" smtClean="0">
                <a:solidFill>
                  <a:srgbClr val="FF0000"/>
                </a:solidFill>
              </a:rPr>
              <a:t> </a:t>
            </a:r>
            <a:r>
              <a:rPr lang="cs-CZ" i="1" dirty="0" err="1" smtClean="0">
                <a:solidFill>
                  <a:srgbClr val="FF0000"/>
                </a:solidFill>
              </a:rPr>
              <a:t>up</a:t>
            </a:r>
            <a:endParaRPr lang="cs-CZ" i="1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cs-CZ" i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cs-CZ" i="1" dirty="0" err="1" smtClean="0">
                <a:solidFill>
                  <a:srgbClr val="FF0000"/>
                </a:solidFill>
              </a:rPr>
              <a:t>practise</a:t>
            </a:r>
            <a:endParaRPr lang="cs-CZ" i="1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cs-CZ" i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cs-CZ" i="1" dirty="0" err="1" smtClean="0">
                <a:solidFill>
                  <a:srgbClr val="FF0000"/>
                </a:solidFill>
              </a:rPr>
              <a:t>emagine</a:t>
            </a:r>
            <a:endParaRPr lang="cs-CZ" i="1" dirty="0">
              <a:solidFill>
                <a:srgbClr val="FF0000"/>
              </a:solidFill>
            </a:endParaRP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pPr>
              <a:buNone/>
            </a:pPr>
            <a:r>
              <a:rPr lang="cs-CZ" sz="7200" dirty="0" smtClean="0"/>
              <a:t>+  ING</a:t>
            </a:r>
            <a:endParaRPr lang="cs-CZ" sz="7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ohatý">
  <a:themeElements>
    <a:clrScheme name="Mediá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Bohatý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Cesta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6DC6CDD897236648814918DF821AA7F8" ma:contentTypeVersion="2" ma:contentTypeDescription="Vytvoří nový dokument" ma:contentTypeScope="" ma:versionID="af9887c040457a1a4961457537b6539b">
  <xsd:schema xmlns:xsd="http://www.w3.org/2001/XMLSchema" xmlns:xs="http://www.w3.org/2001/XMLSchema" xmlns:p="http://schemas.microsoft.com/office/2006/metadata/properties" xmlns:ns2="ffe072d7-0479-4921-b039-430ac4313379" targetNamespace="http://schemas.microsoft.com/office/2006/metadata/properties" ma:root="true" ma:fieldsID="1f7e674bb10f8a69f799aed2807a0a63" ns2:_="">
    <xsd:import namespace="ffe072d7-0479-4921-b039-430ac4313379"/>
    <xsd:element name="properties">
      <xsd:complexType>
        <xsd:sequence>
          <xsd:element name="documentManagement">
            <xsd:complexType>
              <xsd:all>
                <xsd:element ref="ns2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e072d7-0479-4921-b039-430ac4313379" elementFormDefault="qualified">
    <xsd:import namespace="http://schemas.microsoft.com/office/2006/documentManagement/types"/>
    <xsd:import namespace="http://schemas.microsoft.com/office/infopath/2007/PartnerControls"/>
    <xsd:element name="TaxCatchAll" ma:index="9" nillable="true" ma:displayName="TaxCatchAll" ma:description="" ma:hidden="true" ma:list="{efe6d685-f78c-45eb-badd-b7e1a9ba9804}" ma:internalName="TaxCatchAll" ma:showField="CatchAllData" ma:web="5197a47c-fdca-4f3e-a8ed-ca0d9f74c59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fe072d7-0479-4921-b039-430ac4313379"/>
  </documentManagement>
</p:properties>
</file>

<file path=customXml/itemProps1.xml><?xml version="1.0" encoding="utf-8"?>
<ds:datastoreItem xmlns:ds="http://schemas.openxmlformats.org/officeDocument/2006/customXml" ds:itemID="{8AD34142-0099-476E-A945-52DB0509D301}"/>
</file>

<file path=customXml/itemProps2.xml><?xml version="1.0" encoding="utf-8"?>
<ds:datastoreItem xmlns:ds="http://schemas.openxmlformats.org/officeDocument/2006/customXml" ds:itemID="{987DE983-70FA-4AAA-91B8-82E983178AE8}"/>
</file>

<file path=customXml/itemProps3.xml><?xml version="1.0" encoding="utf-8"?>
<ds:datastoreItem xmlns:ds="http://schemas.openxmlformats.org/officeDocument/2006/customXml" ds:itemID="{E52E37EF-E2D3-4452-8F5D-FDBE8F29EBA5}"/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308</TotalTime>
  <Words>745</Words>
  <Application>Microsoft Office PowerPoint</Application>
  <PresentationFormat>Předvádění na obrazovce (4:3)</PresentationFormat>
  <Paragraphs>189</Paragraphs>
  <Slides>15</Slides>
  <Notes>1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15</vt:i4>
      </vt:variant>
    </vt:vector>
  </HeadingPairs>
  <TitlesOfParts>
    <vt:vector size="16" baseType="lpstr">
      <vt:lpstr>Bohatý</vt:lpstr>
      <vt:lpstr>Prezentace aplikace PowerPoint</vt:lpstr>
      <vt:lpstr>INFINTIV  S/ BEZ„TO“ SLOVESO + ING</vt:lpstr>
      <vt:lpstr>INFINITIV BEZ „TO“</vt:lpstr>
      <vt:lpstr>Další slovesa –infinitiv bez“ to“</vt:lpstr>
      <vt:lpstr>Sloveso  + „TO“</vt:lpstr>
      <vt:lpstr>Sloveso  + „TO“</vt:lpstr>
      <vt:lpstr>examples</vt:lpstr>
      <vt:lpstr>Sloveso + „ing“</vt:lpstr>
      <vt:lpstr>Sloveso + „ing“</vt:lpstr>
      <vt:lpstr>EXAMPLES</vt:lpstr>
      <vt:lpstr>Sloveso + TO/SLOVESO + ING</vt:lpstr>
      <vt:lpstr>EXAMPLES</vt:lpstr>
      <vt:lpstr>TRY / remember / forget</vt:lpstr>
      <vt:lpstr>Practicing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INFINTIV  S/ BEZ  TO SLOVESO + ING</dc:title>
  <dc:creator>Martina</dc:creator>
  <cp:lastModifiedBy>Fukárková Martina</cp:lastModifiedBy>
  <cp:revision>33</cp:revision>
  <dcterms:created xsi:type="dcterms:W3CDTF">2013-05-18T09:49:24Z</dcterms:created>
  <dcterms:modified xsi:type="dcterms:W3CDTF">2014-04-03T09:22:09Z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axKeywordTaxHTField">
    <vt:lpwstr/>
  </property>
  <property fmtid="{D5CDD505-2E9C-101B-9397-08002B2CF9AE}" pid="3" name="TaxKeyword">
    <vt:lpwstr/>
  </property>
  <property fmtid="{D5CDD505-2E9C-101B-9397-08002B2CF9AE}" pid="4" name="ContentTypeId">
    <vt:lpwstr>0x0101006DC6CDD897236648814918DF821AA7F8</vt:lpwstr>
  </property>
</Properties>
</file>