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1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8" r:id="rId3"/>
    <p:sldId id="256" r:id="rId4"/>
    <p:sldId id="257" r:id="rId5"/>
    <p:sldId id="258" r:id="rId6"/>
    <p:sldId id="260" r:id="rId7"/>
    <p:sldId id="262" r:id="rId8"/>
    <p:sldId id="264" r:id="rId9"/>
    <p:sldId id="266" r:id="rId10"/>
    <p:sldId id="268" r:id="rId11"/>
    <p:sldId id="271" r:id="rId12"/>
    <p:sldId id="273" r:id="rId13"/>
    <p:sldId id="275" r:id="rId14"/>
    <p:sldId id="277" r:id="rId15"/>
    <p:sldId id="279" r:id="rId16"/>
    <p:sldId id="281" r:id="rId17"/>
    <p:sldId id="283" r:id="rId18"/>
    <p:sldId id="285" r:id="rId19"/>
    <p:sldId id="287" r:id="rId20"/>
    <p:sldId id="289" r:id="rId21"/>
    <p:sldId id="294" r:id="rId22"/>
    <p:sldId id="29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60" d="100"/>
          <a:sy n="60" d="100"/>
        </p:scale>
        <p:origin x="-125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18F1E1-701A-4528-AD32-CB764AABB5F6}" type="datetimeFigureOut">
              <a:rPr lang="cs-CZ"/>
              <a:pPr>
                <a:defRPr/>
              </a:pPr>
              <a:t>27.5.2013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F126D3-687A-4461-8AB2-B963260605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074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0717D-43BF-46C4-BE44-25F37743B70F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FFCE0-A574-4BC6-B434-9307F1DC34A3}" type="slidenum">
              <a:rPr lang="cs-CZ" smtClean="0"/>
              <a:pPr eaLnBrk="1" hangingPunct="1"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DC618-4DD2-4872-B466-C1ADFAD5FFFD}" type="slidenum">
              <a:rPr lang="cs-CZ" smtClean="0"/>
              <a:pPr eaLnBrk="1" hangingPunct="1"/>
              <a:t>21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1438E-BDFD-4BD8-9E59-5DE0FF73EA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86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99B7-9E40-4FD8-BEE2-2F6089FD8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59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EE04-7BDE-4CBA-956B-F10EAE2B4F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8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4F34-1697-4141-BB36-EEF9D01247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87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375D-F6F8-4567-B53C-E5CE33575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0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2C03-46A8-44F6-8435-A2C8BD723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76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AD82-8162-45D9-A7F4-75CAF516E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1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E8BD-B53C-4B0D-8C9F-CE51A7BD2A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08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CF25-205B-4434-B4C5-16177D37C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50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D108-AD6C-4144-A572-6D21FE1F9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91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385D-A0FA-444B-B082-B8928C3B7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7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6941-A7AA-41E3-8390-A578D9909E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1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5E9C-AD7D-4E6D-A81C-D2C2243762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04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A65B-77C0-4FEC-BA0E-FC4B6549F0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1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7F29-A517-4D93-859E-A3CD8753DD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1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A673-B3CE-47F3-80E4-7361AE92E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8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A265-ACB9-4D6A-8015-3B35E6DDE5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5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5307-44EC-45E3-974E-BE88101BA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1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629B-701F-4B13-A8F5-A50C67E76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78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D9C2-84D2-4381-8308-685FD5679C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1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F484-8BAD-44DE-828D-43D7EFD744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19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78C60-4289-4856-8FA6-2B681C10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38D703-1306-4ED3-84D6-7CFD63D7FD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57E108-B3C9-4790-B0F1-91B798AF41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1590675" y="188913"/>
            <a:ext cx="5962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latin typeface="Times New Roman" pitchFamily="18" charset="0"/>
                <a:cs typeface="Times New Roman" pitchFamily="18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331913" y="447675"/>
            <a:ext cx="6584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3076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3079" name="TextovéPole 6"/>
          <p:cNvSpPr txBox="1">
            <a:spLocks noChangeArrowheads="1"/>
          </p:cNvSpPr>
          <p:nvPr/>
        </p:nvSpPr>
        <p:spPr bwMode="auto">
          <a:xfrm>
            <a:off x="358775" y="1160463"/>
            <a:ext cx="1714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3080" name="TextovéPole 7"/>
          <p:cNvSpPr txBox="1">
            <a:spLocks noChangeArrowheads="1"/>
          </p:cNvSpPr>
          <p:nvPr/>
        </p:nvSpPr>
        <p:spPr bwMode="auto">
          <a:xfrm>
            <a:off x="358775" y="901700"/>
            <a:ext cx="1943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3081" name="TextovéPole 10"/>
          <p:cNvSpPr txBox="1">
            <a:spLocks noChangeArrowheads="1"/>
          </p:cNvSpPr>
          <p:nvPr/>
        </p:nvSpPr>
        <p:spPr bwMode="auto">
          <a:xfrm>
            <a:off x="358775" y="1419225"/>
            <a:ext cx="649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3082" name="TextovéPole 13"/>
          <p:cNvSpPr txBox="1">
            <a:spLocks noChangeArrowheads="1"/>
          </p:cNvSpPr>
          <p:nvPr/>
        </p:nvSpPr>
        <p:spPr bwMode="auto">
          <a:xfrm>
            <a:off x="358775" y="1679575"/>
            <a:ext cx="1685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3083" name="TextovéPole 14"/>
          <p:cNvSpPr txBox="1">
            <a:spLocks noChangeArrowheads="1"/>
          </p:cNvSpPr>
          <p:nvPr/>
        </p:nvSpPr>
        <p:spPr bwMode="auto">
          <a:xfrm>
            <a:off x="358775" y="1938338"/>
            <a:ext cx="1620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3084" name="TextovéPole 16"/>
          <p:cNvSpPr txBox="1">
            <a:spLocks noChangeArrowheads="1"/>
          </p:cNvSpPr>
          <p:nvPr/>
        </p:nvSpPr>
        <p:spPr bwMode="auto">
          <a:xfrm>
            <a:off x="358775" y="2197100"/>
            <a:ext cx="8429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TextovéPole 17"/>
          <p:cNvSpPr txBox="1">
            <a:spLocks noChangeArrowheads="1"/>
          </p:cNvSpPr>
          <p:nvPr/>
        </p:nvSpPr>
        <p:spPr bwMode="auto">
          <a:xfrm>
            <a:off x="2174875" y="1160463"/>
            <a:ext cx="58324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VY_32_INOVACE_10.01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AJ_Londýn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TextovéPole 18"/>
          <p:cNvSpPr txBox="1">
            <a:spLocks noChangeArrowheads="1"/>
          </p:cNvSpPr>
          <p:nvPr/>
        </p:nvSpPr>
        <p:spPr bwMode="auto">
          <a:xfrm>
            <a:off x="2174875" y="901700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Martina Fukárková</a:t>
            </a:r>
          </a:p>
        </p:txBody>
      </p:sp>
      <p:sp>
        <p:nvSpPr>
          <p:cNvPr id="3087" name="TextovéPole 25"/>
          <p:cNvSpPr txBox="1">
            <a:spLocks noChangeArrowheads="1"/>
          </p:cNvSpPr>
          <p:nvPr/>
        </p:nvSpPr>
        <p:spPr bwMode="auto">
          <a:xfrm>
            <a:off x="2174875" y="2197100"/>
            <a:ext cx="55721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Materiál je určen žákům 1.ročník - mírně pokročilí anglického jazyka k seznámení se s reáliemi anglicky mluvících zemí. </a:t>
            </a:r>
            <a:r>
              <a:rPr lang="cs-CZ" sz="1100">
                <a:latin typeface="Times New Roman" pitchFamily="18" charset="0"/>
                <a:cs typeface="Times New Roman" pitchFamily="18" charset="0"/>
              </a:rPr>
              <a:t>Žáci formou prezentace se seznamují s jednotlivými zeměpisnými údaji a  památkami Londýna a následně si ověřují znalosti na doplňujících otázkách a aktivitách.</a:t>
            </a:r>
          </a:p>
          <a:p>
            <a:pPr eaLnBrk="1" hangingPunct="1"/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TextovéPole 17"/>
          <p:cNvSpPr txBox="1">
            <a:spLocks noChangeArrowheads="1"/>
          </p:cNvSpPr>
          <p:nvPr/>
        </p:nvSpPr>
        <p:spPr bwMode="auto">
          <a:xfrm>
            <a:off x="2174875" y="1419225"/>
            <a:ext cx="8223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3089" name="TextovéPole 17"/>
          <p:cNvSpPr txBox="1">
            <a:spLocks noChangeArrowheads="1"/>
          </p:cNvSpPr>
          <p:nvPr/>
        </p:nvSpPr>
        <p:spPr bwMode="auto">
          <a:xfrm>
            <a:off x="2174875" y="1679575"/>
            <a:ext cx="58959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Anglický jazyk-reálie/Londýn </a:t>
            </a:r>
          </a:p>
        </p:txBody>
      </p:sp>
      <p:sp>
        <p:nvSpPr>
          <p:cNvPr id="3090" name="TextovéPole 17"/>
          <p:cNvSpPr txBox="1">
            <a:spLocks noChangeArrowheads="1"/>
          </p:cNvSpPr>
          <p:nvPr/>
        </p:nvSpPr>
        <p:spPr bwMode="auto">
          <a:xfrm>
            <a:off x="2174875" y="1938338"/>
            <a:ext cx="822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3.11.2012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Museum Madame </a:t>
            </a:r>
            <a:r>
              <a:rPr lang="en-GB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Thussaud's</a:t>
            </a:r>
            <a:r>
              <a:rPr lang="en-GB" dirty="0" smtClean="0"/>
              <a:t> 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852738"/>
            <a:ext cx="8147050" cy="3273425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Museum Madame Thussaud's is brilliant occasion as well leave take a photo with favourite stars or with subject royal stock. </a:t>
            </a:r>
            <a:endParaRPr lang="cs-CZ" smtClean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0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Tower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Bridge</a:t>
            </a:r>
            <a:r>
              <a:rPr lang="cs-CZ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Tower Bridge is monumental stone bridge connecting riverside Thames</a:t>
            </a:r>
            <a:r>
              <a:rPr lang="cs-CZ" smtClean="0">
                <a:latin typeface="Monotype Corsiva" pitchFamily="66" charset="0"/>
              </a:rPr>
              <a:t>,</a:t>
            </a:r>
            <a:r>
              <a:rPr lang="en-GB" smtClean="0">
                <a:latin typeface="Monotype Corsiva" pitchFamily="66" charset="0"/>
              </a:rPr>
              <a:t> is </a:t>
            </a:r>
            <a:r>
              <a:rPr lang="cs-CZ" smtClean="0">
                <a:latin typeface="Monotype Corsiva" pitchFamily="66" charset="0"/>
              </a:rPr>
              <a:t>a </a:t>
            </a:r>
            <a:r>
              <a:rPr lang="en-GB" smtClean="0">
                <a:latin typeface="Monotype Corsiva" pitchFamily="66" charset="0"/>
              </a:rPr>
              <a:t>pearl </a:t>
            </a:r>
            <a:r>
              <a:rPr lang="cs-CZ" smtClean="0">
                <a:latin typeface="Monotype Corsiva" pitchFamily="66" charset="0"/>
              </a:rPr>
              <a:t> of </a:t>
            </a:r>
            <a:r>
              <a:rPr lang="en-GB" smtClean="0">
                <a:latin typeface="Monotype Corsiva" pitchFamily="66" charset="0"/>
              </a:rPr>
              <a:t>Victorian architecture. </a:t>
            </a:r>
            <a:endParaRPr lang="cs-CZ" smtClean="0">
              <a:latin typeface="Monotype Corsiva" pitchFamily="66" charset="0"/>
            </a:endParaRPr>
          </a:p>
          <a:p>
            <a:pPr eaLnBrk="1" hangingPunct="1"/>
            <a:r>
              <a:rPr lang="en-GB" smtClean="0">
                <a:latin typeface="Monotype Corsiva" pitchFamily="66" charset="0"/>
              </a:rPr>
              <a:t>Tower Bridge was build up in Gothic style.</a:t>
            </a:r>
            <a:endParaRPr lang="cs-CZ" smtClean="0">
              <a:latin typeface="Monotype Corsiva" pitchFamily="66" charset="0"/>
            </a:endParaRPr>
          </a:p>
        </p:txBody>
      </p:sp>
      <p:pic>
        <p:nvPicPr>
          <p:cNvPr id="13316" name="Picture 5" descr="C:\Users\Martina\Pictures\Nová složka\PA11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21038"/>
            <a:ext cx="4849813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3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Tower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of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London</a:t>
            </a:r>
            <a:r>
              <a:rPr lang="cs-CZ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Monotype Corsiva" pitchFamily="66" charset="0"/>
              </a:rPr>
              <a:t>Her Majesty´s Royal Palace, fortress, historical castle</a:t>
            </a:r>
          </a:p>
          <a:p>
            <a:pPr eaLnBrk="1" hangingPunct="1"/>
            <a:r>
              <a:rPr lang="cs-CZ" smtClean="0">
                <a:latin typeface="Monotype Corsiva" pitchFamily="66" charset="0"/>
              </a:rPr>
              <a:t>was used  as a prison</a:t>
            </a:r>
            <a:r>
              <a:rPr lang="en-GB" smtClean="0">
                <a:latin typeface="Monotype Corsiva" pitchFamily="66" charset="0"/>
              </a:rPr>
              <a:t> </a:t>
            </a:r>
            <a:r>
              <a:rPr lang="cs-CZ" smtClean="0">
                <a:latin typeface="Monotype Corsiva" pitchFamily="66" charset="0"/>
              </a:rPr>
              <a:t>,</a:t>
            </a:r>
            <a:r>
              <a:rPr lang="en-GB" smtClean="0">
                <a:latin typeface="Monotype Corsiva" pitchFamily="66" charset="0"/>
              </a:rPr>
              <a:t> royal palace and</a:t>
            </a:r>
            <a:r>
              <a:rPr lang="cs-CZ" smtClean="0">
                <a:latin typeface="Monotype Corsiva" pitchFamily="66" charset="0"/>
              </a:rPr>
              <a:t> a</a:t>
            </a:r>
            <a:r>
              <a:rPr lang="en-GB" smtClean="0">
                <a:latin typeface="Monotype Corsiva" pitchFamily="66" charset="0"/>
              </a:rPr>
              <a:t> place of execution</a:t>
            </a:r>
            <a:r>
              <a:rPr lang="cs-CZ" smtClean="0">
                <a:latin typeface="Monotype Corsiva" pitchFamily="66" charset="0"/>
              </a:rPr>
              <a:t>s, nowdays- the museum</a:t>
            </a:r>
          </a:p>
        </p:txBody>
      </p:sp>
      <p:pic>
        <p:nvPicPr>
          <p:cNvPr id="14340" name="Picture 5" descr="C:\Users\Martina\Pictures\Nová složka\PA11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4503737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Westminster 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A</a:t>
            </a:r>
            <a:r>
              <a:rPr lang="en-GB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bbey</a:t>
            </a:r>
            <a:r>
              <a:rPr lang="cs-CZ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latin typeface="Monotype Corsiva" pitchFamily="66" charset="0"/>
              </a:rPr>
              <a:t>Coronation temple, royal mausoleum</a:t>
            </a:r>
            <a:endParaRPr lang="cs-CZ" smtClean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cs-CZ" smtClean="0">
                <a:latin typeface="Monotype Corsiva" pitchFamily="66" charset="0"/>
              </a:rPr>
              <a:t>    was established by the King Edward</a:t>
            </a:r>
          </a:p>
          <a:p>
            <a:r>
              <a:rPr lang="cs-CZ" smtClean="0">
                <a:solidFill>
                  <a:srgbClr val="000000"/>
                </a:solidFill>
                <a:latin typeface="Monotype Corsiva" pitchFamily="66" charset="0"/>
              </a:rPr>
              <a:t>Place of  weddings and </a:t>
            </a:r>
          </a:p>
          <a:p>
            <a:pPr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Monotype Corsiva" pitchFamily="66" charset="0"/>
              </a:rPr>
              <a:t>    funerals of celebrities</a:t>
            </a:r>
            <a:endParaRPr lang="cs-CZ" b="1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b="1" smtClean="0">
              <a:solidFill>
                <a:srgbClr val="000000"/>
              </a:solidFill>
            </a:endParaRPr>
          </a:p>
          <a:p>
            <a:pPr eaLnBrk="1" hangingPunct="1"/>
            <a:endParaRPr lang="cs-CZ" smtClean="0">
              <a:latin typeface="Monotype Corsiva" pitchFamily="66" charset="0"/>
            </a:endParaRPr>
          </a:p>
          <a:p>
            <a:pPr eaLnBrk="1" hangingPunct="1"/>
            <a:endParaRPr lang="cs-CZ" smtClean="0">
              <a:latin typeface="Monotype Corsiva" pitchFamily="66" charset="0"/>
            </a:endParaRPr>
          </a:p>
        </p:txBody>
      </p:sp>
      <p:pic>
        <p:nvPicPr>
          <p:cNvPr id="15364" name="Picture 5" descr="C:\Users\Martina\Pictures\Nová složka\PA11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76563"/>
            <a:ext cx="34575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0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Westminster palace</a:t>
            </a:r>
            <a:r>
              <a:rPr lang="cs-CZ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 seat </a:t>
            </a:r>
            <a:r>
              <a:rPr lang="cs-CZ" smtClean="0">
                <a:latin typeface="Monotype Corsiva" pitchFamily="66" charset="0"/>
              </a:rPr>
              <a:t>of the </a:t>
            </a:r>
            <a:r>
              <a:rPr lang="en-GB" smtClean="0">
                <a:latin typeface="Monotype Corsiva" pitchFamily="66" charset="0"/>
              </a:rPr>
              <a:t>parliament  </a:t>
            </a:r>
            <a:endParaRPr lang="cs-CZ" smtClean="0">
              <a:latin typeface="Monotype Corsiva" pitchFamily="66" charset="0"/>
            </a:endParaRPr>
          </a:p>
          <a:p>
            <a:pPr eaLnBrk="1" hangingPunct="1"/>
            <a:r>
              <a:rPr lang="en-GB" smtClean="0">
                <a:latin typeface="Monotype Corsiva" pitchFamily="66" charset="0"/>
              </a:rPr>
              <a:t>Edward </a:t>
            </a:r>
            <a:r>
              <a:rPr lang="cs-CZ" smtClean="0">
                <a:latin typeface="Monotype Corsiva" pitchFamily="66" charset="0"/>
              </a:rPr>
              <a:t> the Confessor </a:t>
            </a:r>
            <a:r>
              <a:rPr lang="en-GB" smtClean="0">
                <a:latin typeface="Monotype Corsiva" pitchFamily="66" charset="0"/>
              </a:rPr>
              <a:t> buil</a:t>
            </a:r>
            <a:r>
              <a:rPr lang="cs-CZ" smtClean="0">
                <a:latin typeface="Monotype Corsiva" pitchFamily="66" charset="0"/>
              </a:rPr>
              <a:t>t</a:t>
            </a:r>
            <a:r>
              <a:rPr lang="en-GB" smtClean="0">
                <a:latin typeface="Monotype Corsiva" pitchFamily="66" charset="0"/>
              </a:rPr>
              <a:t> in 1065 </a:t>
            </a:r>
            <a:r>
              <a:rPr lang="cs-CZ" smtClean="0">
                <a:latin typeface="Monotype Corsiva" pitchFamily="66" charset="0"/>
              </a:rPr>
              <a:t>and next 400 years used</a:t>
            </a:r>
            <a:r>
              <a:rPr lang="en-GB" smtClean="0">
                <a:latin typeface="Monotype Corsiva" pitchFamily="66" charset="0"/>
              </a:rPr>
              <a:t> </a:t>
            </a:r>
            <a:r>
              <a:rPr lang="cs-CZ" smtClean="0">
                <a:latin typeface="Monotype Corsiva" pitchFamily="66" charset="0"/>
              </a:rPr>
              <a:t> as a </a:t>
            </a:r>
            <a:r>
              <a:rPr lang="en-GB" smtClean="0">
                <a:latin typeface="Monotype Corsiva" pitchFamily="66" charset="0"/>
              </a:rPr>
              <a:t>royal sea</a:t>
            </a:r>
            <a:r>
              <a:rPr lang="cs-CZ" smtClean="0">
                <a:latin typeface="Monotype Corsiva" pitchFamily="66" charset="0"/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ransition advTm="15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London Eye</a:t>
            </a:r>
            <a:r>
              <a:rPr lang="cs-CZ" sz="40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London Eye is </a:t>
            </a:r>
            <a:r>
              <a:rPr lang="cs-CZ" smtClean="0">
                <a:latin typeface="Monotype Corsiva" pitchFamily="66" charset="0"/>
              </a:rPr>
              <a:t>the </a:t>
            </a:r>
            <a:r>
              <a:rPr lang="en-GB" smtClean="0">
                <a:latin typeface="Monotype Corsiva" pitchFamily="66" charset="0"/>
              </a:rPr>
              <a:t>biggest sightseeing wheel in the wor</a:t>
            </a:r>
            <a:r>
              <a:rPr lang="cs-CZ" smtClean="0">
                <a:latin typeface="Monotype Corsiva" pitchFamily="66" charset="0"/>
              </a:rPr>
              <a:t>l</a:t>
            </a:r>
            <a:r>
              <a:rPr lang="en-GB" smtClean="0">
                <a:latin typeface="Monotype Corsiva" pitchFamily="66" charset="0"/>
              </a:rPr>
              <a:t>d </a:t>
            </a:r>
            <a:r>
              <a:rPr lang="cs-CZ" smtClean="0">
                <a:latin typeface="Monotype Corsiva" pitchFamily="66" charset="0"/>
              </a:rPr>
              <a:t>opened on New Year´s Eve </a:t>
            </a:r>
            <a:r>
              <a:rPr lang="en-GB" smtClean="0">
                <a:latin typeface="Monotype Corsiva" pitchFamily="66" charset="0"/>
              </a:rPr>
              <a:t>1999</a:t>
            </a:r>
            <a:r>
              <a:rPr lang="cs-CZ" smtClean="0">
                <a:latin typeface="Monotype Corsiva" pitchFamily="66" charset="0"/>
              </a:rPr>
              <a:t> to celebrate</a:t>
            </a:r>
            <a:r>
              <a:rPr lang="en-GB" smtClean="0">
                <a:latin typeface="Monotype Corsiva" pitchFamily="66" charset="0"/>
              </a:rPr>
              <a:t>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    the Millennium</a:t>
            </a:r>
          </a:p>
          <a:p>
            <a:pPr eaLnBrk="1" hangingPunct="1"/>
            <a:r>
              <a:rPr lang="en-GB" smtClean="0">
                <a:latin typeface="Monotype Corsiva" pitchFamily="66" charset="0"/>
              </a:rPr>
              <a:t>I</a:t>
            </a:r>
            <a:r>
              <a:rPr lang="cs-CZ" smtClean="0">
                <a:latin typeface="Monotype Corsiva" pitchFamily="66" charset="0"/>
              </a:rPr>
              <a:t>t i</a:t>
            </a:r>
            <a:r>
              <a:rPr lang="en-GB" smtClean="0">
                <a:latin typeface="Monotype Corsiva" pitchFamily="66" charset="0"/>
              </a:rPr>
              <a:t>s 135</a:t>
            </a:r>
            <a:r>
              <a:rPr lang="cs-CZ" smtClean="0">
                <a:latin typeface="Monotype Corsiva" pitchFamily="66" charset="0"/>
              </a:rPr>
              <a:t> </a:t>
            </a:r>
            <a:r>
              <a:rPr lang="en-GB" smtClean="0">
                <a:latin typeface="Monotype Corsiva" pitchFamily="66" charset="0"/>
              </a:rPr>
              <a:t>m</a:t>
            </a:r>
            <a:r>
              <a:rPr lang="cs-CZ" smtClean="0">
                <a:latin typeface="Monotype Corsiva" pitchFamily="66" charset="0"/>
              </a:rPr>
              <a:t>etres </a:t>
            </a:r>
            <a:r>
              <a:rPr lang="en-GB" smtClean="0">
                <a:latin typeface="Monotype Corsiva" pitchFamily="66" charset="0"/>
              </a:rPr>
              <a:t>high</a:t>
            </a:r>
            <a:r>
              <a:rPr lang="cs-CZ" smtClean="0">
                <a:latin typeface="Monotype Corsiva" pitchFamily="66" charset="0"/>
              </a:rPr>
              <a:t>.</a:t>
            </a:r>
            <a:r>
              <a:rPr lang="en-GB" smtClean="0">
                <a:latin typeface="Monotype Corsiva" pitchFamily="66" charset="0"/>
              </a:rPr>
              <a:t> </a:t>
            </a:r>
            <a:endParaRPr lang="cs-CZ" smtClean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3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Royal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Albert </a:t>
            </a: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Hall</a:t>
            </a:r>
            <a:r>
              <a:rPr lang="cs-CZ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Monotype Corsiva" pitchFamily="66" charset="0"/>
              </a:rPr>
              <a:t>a concert hall</a:t>
            </a:r>
          </a:p>
          <a:p>
            <a:pPr eaLnBrk="1" hangingPunct="1"/>
            <a:r>
              <a:rPr lang="cs-CZ" smtClean="0">
                <a:latin typeface="Monotype Corsiva" pitchFamily="66" charset="0"/>
              </a:rPr>
              <a:t>best known</a:t>
            </a:r>
            <a:r>
              <a:rPr lang="en-GB" smtClean="0">
                <a:latin typeface="Monotype Corsiva" pitchFamily="66" charset="0"/>
              </a:rPr>
              <a:t> </a:t>
            </a:r>
            <a:r>
              <a:rPr lang="cs-CZ" smtClean="0">
                <a:latin typeface="Monotype Corsiva" pitchFamily="66" charset="0"/>
              </a:rPr>
              <a:t>for holding the annual summer Proms concerts since 1941</a:t>
            </a:r>
          </a:p>
        </p:txBody>
      </p:sp>
    </p:spTree>
    <p:custDataLst>
      <p:tags r:id="rId1"/>
    </p:custDataLst>
  </p:cSld>
  <p:clrMapOvr>
    <a:masterClrMapping/>
  </p:clrMapOvr>
  <p:transition advTm="13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London </a:t>
            </a: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Hall</a:t>
            </a:r>
            <a:endParaRPr lang="cs-CZ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London town hall</a:t>
            </a:r>
            <a:r>
              <a:rPr lang="cs-CZ" smtClean="0">
                <a:latin typeface="Monotype Corsiva" pitchFamily="66" charset="0"/>
              </a:rPr>
              <a:t> is</a:t>
            </a:r>
            <a:r>
              <a:rPr lang="en-GB" smtClean="0">
                <a:latin typeface="Monotype Corsiva" pitchFamily="66" charset="0"/>
              </a:rPr>
              <a:t> </a:t>
            </a:r>
            <a:r>
              <a:rPr lang="cs-CZ" smtClean="0">
                <a:latin typeface="Monotype Corsiva" pitchFamily="66" charset="0"/>
              </a:rPr>
              <a:t> a house</a:t>
            </a:r>
            <a:r>
              <a:rPr lang="en-GB" smtClean="0">
                <a:latin typeface="Monotype Corsiva" pitchFamily="66" charset="0"/>
              </a:rPr>
              <a:t> </a:t>
            </a:r>
            <a:r>
              <a:rPr lang="cs-CZ" smtClean="0">
                <a:latin typeface="Monotype Corsiva" pitchFamily="66" charset="0"/>
              </a:rPr>
              <a:t>of </a:t>
            </a:r>
            <a:r>
              <a:rPr lang="en-GB" smtClean="0">
                <a:latin typeface="Monotype Corsiva" pitchFamily="66" charset="0"/>
              </a:rPr>
              <a:t>administrative engineering </a:t>
            </a:r>
            <a:r>
              <a:rPr lang="cs-CZ" smtClean="0">
                <a:latin typeface="Monotype Corsiva" pitchFamily="66" charset="0"/>
              </a:rPr>
              <a:t> of </a:t>
            </a:r>
            <a:r>
              <a:rPr lang="en-GB" smtClean="0">
                <a:latin typeface="Monotype Corsiva" pitchFamily="66" charset="0"/>
              </a:rPr>
              <a:t>Great London  </a:t>
            </a:r>
            <a:endParaRPr lang="cs-CZ" smtClean="0">
              <a:latin typeface="Monotype Corsiva" pitchFamily="66" charset="0"/>
            </a:endParaRPr>
          </a:p>
          <a:p>
            <a:pPr eaLnBrk="1" hangingPunct="1"/>
            <a:r>
              <a:rPr lang="cs-CZ" smtClean="0">
                <a:latin typeface="Monotype Corsiva" pitchFamily="66" charset="0"/>
              </a:rPr>
              <a:t>b</a:t>
            </a:r>
            <a:r>
              <a:rPr lang="en-GB" smtClean="0">
                <a:latin typeface="Monotype Corsiva" pitchFamily="66" charset="0"/>
              </a:rPr>
              <a:t>e situated on</a:t>
            </a:r>
            <a:r>
              <a:rPr lang="cs-CZ" smtClean="0">
                <a:latin typeface="Monotype Corsiva" pitchFamily="66" charset="0"/>
              </a:rPr>
              <a:t> the</a:t>
            </a:r>
            <a:r>
              <a:rPr lang="en-GB" smtClean="0">
                <a:latin typeface="Monotype Corsiva" pitchFamily="66" charset="0"/>
              </a:rPr>
              <a:t> south</a:t>
            </a:r>
            <a:r>
              <a:rPr lang="cs-CZ" smtClean="0">
                <a:latin typeface="Monotype Corsiva" pitchFamily="66" charset="0"/>
              </a:rPr>
              <a:t> bank of the river</a:t>
            </a:r>
            <a:r>
              <a:rPr lang="en-GB" smtClean="0">
                <a:latin typeface="Monotype Corsiva" pitchFamily="66" charset="0"/>
              </a:rPr>
              <a:t> Thames.</a:t>
            </a:r>
            <a:r>
              <a:rPr lang="en-GB" smtClean="0"/>
              <a:t> </a:t>
            </a:r>
            <a:endParaRPr lang="cs-CZ" smtClean="0"/>
          </a:p>
        </p:txBody>
      </p:sp>
    </p:spTree>
    <p:custDataLst>
      <p:tags r:id="rId1"/>
    </p:custDataLst>
  </p:cSld>
  <p:clrMapOvr>
    <a:masterClrMapping/>
  </p:clrMapOvr>
  <p:transition advTm="13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Marble Arch</a:t>
            </a:r>
            <a:r>
              <a:rPr lang="cs-CZ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Marble Arch is  nearby Speakers´ Corner in London Hyde Park in district Westminster near west end </a:t>
            </a:r>
            <a:r>
              <a:rPr lang="cs-CZ" smtClean="0">
                <a:latin typeface="Monotype Corsiva" pitchFamily="66" charset="0"/>
              </a:rPr>
              <a:t>of </a:t>
            </a:r>
            <a:r>
              <a:rPr lang="en-GB" smtClean="0">
                <a:latin typeface="Monotype Corsiva" pitchFamily="66" charset="0"/>
              </a:rPr>
              <a:t>Oxford Street. </a:t>
            </a:r>
          </a:p>
        </p:txBody>
      </p:sp>
    </p:spTree>
    <p:custDataLst>
      <p:tags r:id="rId1"/>
    </p:custDataLst>
  </p:cSld>
  <p:clrMapOvr>
    <a:masterClrMapping/>
  </p:clrMapOvr>
  <p:transition advTm="14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Monument to </a:t>
            </a:r>
            <a:r>
              <a:rPr lang="cs-CZ" sz="40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the</a:t>
            </a:r>
            <a:r>
              <a:rPr lang="cs-CZ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Great </a:t>
            </a:r>
            <a:r>
              <a:rPr lang="cs-CZ" sz="40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Fire</a:t>
            </a:r>
            <a:r>
              <a:rPr lang="cs-CZ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cs-CZ" sz="40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of</a:t>
            </a:r>
            <a:r>
              <a:rPr lang="cs-CZ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London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Monument to the Great Fire of London is 61 m high tower in City, nearby London Bridge. </a:t>
            </a:r>
            <a:endParaRPr lang="cs-CZ" smtClean="0">
              <a:latin typeface="Monotype Corsiva" pitchFamily="66" charset="0"/>
            </a:endParaRPr>
          </a:p>
          <a:p>
            <a:pPr eaLnBrk="1" hangingPunct="1"/>
            <a:r>
              <a:rPr lang="cs-CZ" smtClean="0">
                <a:latin typeface="Monotype Corsiva" pitchFamily="66" charset="0"/>
              </a:rPr>
              <a:t>b</a:t>
            </a:r>
            <a:r>
              <a:rPr lang="en-GB" smtClean="0">
                <a:latin typeface="Monotype Corsiva" pitchFamily="66" charset="0"/>
              </a:rPr>
              <a:t>e situated on crossing </a:t>
            </a:r>
            <a:r>
              <a:rPr lang="cs-CZ" smtClean="0">
                <a:latin typeface="Monotype Corsiva" pitchFamily="66" charset="0"/>
              </a:rPr>
              <a:t>of </a:t>
            </a:r>
            <a:r>
              <a:rPr lang="en-GB" smtClean="0">
                <a:latin typeface="Monotype Corsiva" pitchFamily="66" charset="0"/>
              </a:rPr>
              <a:t>Monument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    </a:t>
            </a:r>
            <a:r>
              <a:rPr lang="en-GB" smtClean="0">
                <a:latin typeface="Monotype Corsiva" pitchFamily="66" charset="0"/>
              </a:rPr>
              <a:t>Street and Fish Street Hill, 61 metre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    </a:t>
            </a:r>
            <a:r>
              <a:rPr lang="en-GB" smtClean="0">
                <a:latin typeface="Monotype Corsiva" pitchFamily="66" charset="0"/>
              </a:rPr>
              <a:t>from place where of the year 1666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   </a:t>
            </a:r>
            <a:r>
              <a:rPr lang="en-GB" smtClean="0">
                <a:latin typeface="Monotype Corsiva" pitchFamily="66" charset="0"/>
              </a:rPr>
              <a:t>broke out Great Fire London. </a:t>
            </a:r>
            <a:endParaRPr lang="cs-CZ" smtClean="0">
              <a:latin typeface="Monotype Corsiva" pitchFamily="66" charset="0"/>
            </a:endParaRPr>
          </a:p>
          <a:p>
            <a:pPr eaLnBrk="1" hangingPunct="1"/>
            <a:endParaRPr lang="cs-CZ" smtClean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5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492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7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LONDON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9161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cs-CZ" sz="72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/>
      <p:bldP spid="205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smtClean="0">
                <a:latin typeface="Monotype Corsiva" pitchFamily="66" charset="0"/>
              </a:rPr>
              <a:t>QUESTIONS</a:t>
            </a:r>
            <a:br>
              <a:rPr lang="cs-CZ" smtClean="0">
                <a:latin typeface="Monotype Corsiva" pitchFamily="66" charset="0"/>
              </a:rPr>
            </a:br>
            <a:endParaRPr lang="cs-CZ" smtClean="0">
              <a:latin typeface="Monotype Corsiva" pitchFamily="66" charset="0"/>
            </a:endParaRPr>
          </a:p>
        </p:txBody>
      </p:sp>
      <p:sp>
        <p:nvSpPr>
          <p:cNvPr id="22531" name="Zástupný symbol pro obsah 3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cs-CZ" smtClean="0">
                <a:latin typeface="Monotype Corsiva" pitchFamily="66" charset="0"/>
              </a:rPr>
              <a:t>What sights do you remember?</a:t>
            </a:r>
          </a:p>
          <a:p>
            <a:r>
              <a:rPr lang="cs-CZ" smtClean="0">
                <a:latin typeface="Monotype Corsiva" pitchFamily="66" charset="0"/>
              </a:rPr>
              <a:t>Which sights were you most interested in?</a:t>
            </a:r>
          </a:p>
          <a:p>
            <a:r>
              <a:rPr lang="cs-CZ" smtClean="0">
                <a:latin typeface="Monotype Corsiva" pitchFamily="66" charset="0"/>
              </a:rPr>
              <a:t>Which places would you like to visit?</a:t>
            </a:r>
          </a:p>
          <a:p>
            <a:r>
              <a:rPr lang="cs-CZ" smtClean="0">
                <a:latin typeface="Monotype Corsiva" pitchFamily="66" charset="0"/>
              </a:rPr>
              <a:t>Have you ever visited London?</a:t>
            </a:r>
          </a:p>
          <a:p>
            <a:r>
              <a:rPr lang="cs-CZ" smtClean="0">
                <a:latin typeface="Monotype Corsiva" pitchFamily="66" charset="0"/>
              </a:rPr>
              <a:t>Where is London situated?</a:t>
            </a:r>
          </a:p>
          <a:p>
            <a:r>
              <a:rPr lang="cs-CZ" smtClean="0">
                <a:latin typeface="Monotype Corsiva" pitchFamily="66" charset="0"/>
              </a:rPr>
              <a:t>How many inhabitants are in London?</a:t>
            </a:r>
          </a:p>
          <a:p>
            <a:r>
              <a:rPr lang="cs-CZ" smtClean="0">
                <a:latin typeface="Monotype Corsiva" pitchFamily="66" charset="0"/>
              </a:rPr>
              <a:t>Do you know the name of the river in London?</a:t>
            </a:r>
          </a:p>
          <a:p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2"/>
          <p:cNvSpPr txBox="1">
            <a:spLocks noChangeArrowheads="1"/>
          </p:cNvSpPr>
          <p:nvPr/>
        </p:nvSpPr>
        <p:spPr bwMode="auto">
          <a:xfrm>
            <a:off x="3016250" y="5567363"/>
            <a:ext cx="356711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Martina Fukárková</a:t>
            </a:r>
          </a:p>
          <a:p>
            <a:pPr algn="ctr"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eaLnBrk="1" hangingPunct="1"/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fukarkova@logistickaskola.cz</a:t>
            </a:r>
          </a:p>
          <a:p>
            <a:pPr algn="ctr" eaLnBrk="1" hangingPunct="1"/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říjen 2012</a:t>
            </a:r>
          </a:p>
        </p:txBody>
      </p:sp>
      <p:sp>
        <p:nvSpPr>
          <p:cNvPr id="23555" name="TextovéPole 3"/>
          <p:cNvSpPr txBox="1">
            <a:spLocks noChangeArrowheads="1"/>
          </p:cNvSpPr>
          <p:nvPr/>
        </p:nvSpPr>
        <p:spPr bwMode="auto">
          <a:xfrm>
            <a:off x="358775" y="4595813"/>
            <a:ext cx="8426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domain) nebo z databáze SW Smart Notebook.</a:t>
            </a:r>
          </a:p>
        </p:txBody>
      </p:sp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ovéPole 5"/>
          <p:cNvSpPr txBox="1">
            <a:spLocks noChangeArrowheads="1"/>
          </p:cNvSpPr>
          <p:nvPr/>
        </p:nvSpPr>
        <p:spPr bwMode="auto">
          <a:xfrm>
            <a:off x="428625" y="571500"/>
            <a:ext cx="795979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PEPRNÍK, J. 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Británie a USA, ilustrované reálie.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1.vyd., Olomouc 2004. ISBN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80-7182-182-9</a:t>
            </a:r>
          </a:p>
          <a:p>
            <a:pPr eaLnBrk="1" hangingPunct="1"/>
            <a:endParaRPr lang="cs-CZ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BRENDLOVÁ, S.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Reálie </a:t>
            </a:r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anglick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mluvících zemí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2. vyd.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Frauz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Plzeň 1996. ISBN 80-85784-87-4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London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>
                <a:latin typeface="Monotype Corsiva" pitchFamily="66" charset="0"/>
              </a:rPr>
              <a:t>London is </a:t>
            </a:r>
            <a:r>
              <a:rPr lang="cs-CZ" smtClean="0">
                <a:latin typeface="Monotype Corsiva" pitchFamily="66" charset="0"/>
              </a:rPr>
              <a:t>one of the largest city in the world</a:t>
            </a:r>
            <a:r>
              <a:rPr lang="en-GB" smtClean="0">
                <a:latin typeface="Monotype Corsiva" pitchFamily="66" charset="0"/>
              </a:rPr>
              <a:t> and also</a:t>
            </a:r>
            <a:r>
              <a:rPr lang="cs-CZ" smtClean="0">
                <a:latin typeface="Monotype Corsiva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capital city of Great Britain.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Population: 10 millions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London is situated on the river Thames in the south-east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of Great Britain.</a:t>
            </a:r>
          </a:p>
        </p:txBody>
      </p:sp>
    </p:spTree>
    <p:custDataLst>
      <p:tags r:id="rId1"/>
    </p:custDataLst>
  </p:cSld>
  <p:clrMapOvr>
    <a:masterClrMapping/>
  </p:clrMapOvr>
  <p:transition advTm="30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St. Paul´s </a:t>
            </a: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Cathedral</a:t>
            </a:r>
            <a:endParaRPr lang="cs-CZ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St. Paul’s Cathedral is </a:t>
            </a:r>
            <a:r>
              <a:rPr lang="cs-CZ" smtClean="0">
                <a:latin typeface="Monotype Corsiva" pitchFamily="66" charset="0"/>
              </a:rPr>
              <a:t>a </a:t>
            </a:r>
            <a:r>
              <a:rPr lang="en-GB" smtClean="0">
                <a:latin typeface="Monotype Corsiva" pitchFamily="66" charset="0"/>
              </a:rPr>
              <a:t>seat </a:t>
            </a:r>
            <a:r>
              <a:rPr lang="cs-CZ" smtClean="0">
                <a:latin typeface="Monotype Corsiva" pitchFamily="66" charset="0"/>
              </a:rPr>
              <a:t>of the </a:t>
            </a:r>
            <a:r>
              <a:rPr lang="en-GB" smtClean="0">
                <a:latin typeface="Monotype Corsiva" pitchFamily="66" charset="0"/>
              </a:rPr>
              <a:t>archbishop</a:t>
            </a:r>
            <a:r>
              <a:rPr lang="cs-CZ" smtClean="0">
                <a:latin typeface="Monotype Corsiva" pitchFamily="66" charset="0"/>
              </a:rPr>
              <a:t> in</a:t>
            </a:r>
            <a:r>
              <a:rPr lang="en-GB" smtClean="0">
                <a:latin typeface="Monotype Corsiva" pitchFamily="66" charset="0"/>
              </a:rPr>
              <a:t> London. </a:t>
            </a:r>
            <a:endParaRPr lang="cs-CZ" smtClean="0">
              <a:latin typeface="Monotype Corsiva" pitchFamily="66" charset="0"/>
            </a:endParaRPr>
          </a:p>
          <a:p>
            <a:pPr eaLnBrk="1" hangingPunct="1"/>
            <a:r>
              <a:rPr lang="en-GB" smtClean="0">
                <a:latin typeface="Monotype Corsiva" pitchFamily="66" charset="0"/>
              </a:rPr>
              <a:t>New building date</a:t>
            </a:r>
            <a:r>
              <a:rPr lang="cs-CZ" smtClean="0">
                <a:latin typeface="Monotype Corsiva" pitchFamily="66" charset="0"/>
              </a:rPr>
              <a:t>d</a:t>
            </a:r>
            <a:r>
              <a:rPr lang="en-GB" smtClean="0">
                <a:latin typeface="Monotype Corsiva" pitchFamily="66" charset="0"/>
              </a:rPr>
              <a:t> from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   </a:t>
            </a:r>
            <a:r>
              <a:rPr lang="en-GB" smtClean="0">
                <a:latin typeface="Monotype Corsiva" pitchFamily="66" charset="0"/>
              </a:rPr>
              <a:t>17</a:t>
            </a:r>
            <a:r>
              <a:rPr lang="cs-CZ" smtClean="0">
                <a:latin typeface="Monotype Corsiva" pitchFamily="66" charset="0"/>
              </a:rPr>
              <a:t>th</a:t>
            </a:r>
            <a:r>
              <a:rPr lang="en-GB" smtClean="0">
                <a:latin typeface="Monotype Corsiva" pitchFamily="66" charset="0"/>
              </a:rPr>
              <a:t> </a:t>
            </a:r>
            <a:r>
              <a:rPr lang="cs-CZ" smtClean="0">
                <a:latin typeface="Monotype Corsiva" pitchFamily="66" charset="0"/>
              </a:rPr>
              <a:t>c</a:t>
            </a:r>
            <a:r>
              <a:rPr lang="en-GB" smtClean="0">
                <a:latin typeface="Monotype Corsiva" pitchFamily="66" charset="0"/>
              </a:rPr>
              <a:t>entury and</a:t>
            </a:r>
            <a:r>
              <a:rPr lang="cs-CZ" smtClean="0">
                <a:latin typeface="Monotype Corsiva" pitchFamily="66" charset="0"/>
              </a:rPr>
              <a:t> it</a:t>
            </a:r>
            <a:r>
              <a:rPr lang="en-GB" smtClean="0">
                <a:latin typeface="Monotype Corsiva" pitchFamily="66" charset="0"/>
              </a:rPr>
              <a:t> is generally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   </a:t>
            </a:r>
            <a:r>
              <a:rPr lang="en-GB" smtClean="0">
                <a:latin typeface="Monotype Corsiva" pitchFamily="66" charset="0"/>
              </a:rPr>
              <a:t>regarded </a:t>
            </a:r>
            <a:r>
              <a:rPr lang="cs-CZ" smtClean="0">
                <a:latin typeface="Monotype Corsiva" pitchFamily="66" charset="0"/>
              </a:rPr>
              <a:t>for the</a:t>
            </a:r>
            <a:r>
              <a:rPr lang="en-GB" smtClean="0">
                <a:latin typeface="Monotype Corsiva" pitchFamily="66" charset="0"/>
              </a:rPr>
              <a:t> fourth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   </a:t>
            </a:r>
            <a:r>
              <a:rPr lang="en-GB" smtClean="0">
                <a:latin typeface="Monotype Corsiva" pitchFamily="66" charset="0"/>
              </a:rPr>
              <a:t>cathedral </a:t>
            </a:r>
            <a:r>
              <a:rPr lang="cs-CZ" smtClean="0">
                <a:latin typeface="Monotype Corsiva" pitchFamily="66" charset="0"/>
              </a:rPr>
              <a:t>S</a:t>
            </a:r>
            <a:r>
              <a:rPr lang="en-GB" smtClean="0">
                <a:latin typeface="Monotype Corsiva" pitchFamily="66" charset="0"/>
              </a:rPr>
              <a:t>t. Paul.</a:t>
            </a:r>
            <a:r>
              <a:rPr lang="cs-CZ" smtClean="0">
                <a:latin typeface="Monotype Corsiva" pitchFamily="66" charset="0"/>
              </a:rPr>
              <a:t> </a:t>
            </a:r>
          </a:p>
        </p:txBody>
      </p:sp>
      <p:pic>
        <p:nvPicPr>
          <p:cNvPr id="6148" name="Picture 5" descr="C:\Users\Martina\Pictures\Nová složka\PA11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33829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4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Trafalgar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Square</a:t>
            </a:r>
            <a:r>
              <a:rPr lang="cs-CZ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 was </a:t>
            </a:r>
            <a:r>
              <a:rPr lang="cs-CZ" smtClean="0">
                <a:latin typeface="Monotype Corsiva" pitchFamily="66" charset="0"/>
              </a:rPr>
              <a:t>built</a:t>
            </a:r>
            <a:r>
              <a:rPr lang="en-GB" smtClean="0">
                <a:latin typeface="Monotype Corsiva" pitchFamily="66" charset="0"/>
              </a:rPr>
              <a:t> after victorious conflict </a:t>
            </a:r>
            <a:r>
              <a:rPr lang="cs-CZ" smtClean="0">
                <a:latin typeface="Monotype Corsiva" pitchFamily="66" charset="0"/>
              </a:rPr>
              <a:t>of the </a:t>
            </a:r>
            <a:r>
              <a:rPr lang="en-GB" smtClean="0">
                <a:latin typeface="Monotype Corsiva" pitchFamily="66" charset="0"/>
              </a:rPr>
              <a:t>admiral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GB" smtClean="0">
                <a:latin typeface="Monotype Corsiva" pitchFamily="66" charset="0"/>
              </a:rPr>
              <a:t>Nelson in 1805</a:t>
            </a:r>
            <a:r>
              <a:rPr lang="cs-CZ" smtClean="0">
                <a:latin typeface="Monotype Corsiva" pitchFamily="66" charset="0"/>
              </a:rPr>
              <a:t>-Nelson´s Column guarded by four lions</a:t>
            </a:r>
            <a:r>
              <a:rPr lang="en-GB" smtClean="0">
                <a:latin typeface="Monotype Corsiva" pitchFamily="66" charset="0"/>
              </a:rPr>
              <a:t> </a:t>
            </a:r>
            <a:endParaRPr lang="cs-CZ" smtClean="0">
              <a:latin typeface="Monotype Corsiva" pitchFamily="66" charset="0"/>
            </a:endParaRPr>
          </a:p>
          <a:p>
            <a:pPr eaLnBrk="1" hangingPunct="1"/>
            <a:r>
              <a:rPr lang="cs-CZ" smtClean="0">
                <a:latin typeface="Monotype Corsiva" pitchFamily="66" charset="0"/>
              </a:rPr>
              <a:t>used for political 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demonstratiosn or comunity 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gatherings(New Year´s Eve)</a:t>
            </a:r>
          </a:p>
        </p:txBody>
      </p:sp>
      <p:pic>
        <p:nvPicPr>
          <p:cNvPr id="7172" name="Picture 5" descr="C:\Users\Martina\Pictures\Nová složka\PA11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781300"/>
            <a:ext cx="30575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1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Big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Ben</a:t>
            </a:r>
            <a:endParaRPr lang="cs-CZ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13,5 t heavy bell and 4 m long concave finger are</a:t>
            </a:r>
            <a:r>
              <a:rPr lang="cs-CZ" smtClean="0">
                <a:latin typeface="Monotype Corsiva" pitchFamily="66" charset="0"/>
              </a:rPr>
              <a:t> </a:t>
            </a:r>
            <a:r>
              <a:rPr lang="en-GB" smtClean="0">
                <a:latin typeface="Monotype Corsiva" pitchFamily="66" charset="0"/>
              </a:rPr>
              <a:t>main characters mammoth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GB" smtClean="0">
                <a:latin typeface="Monotype Corsiva" pitchFamily="66" charset="0"/>
              </a:rPr>
              <a:t>o’clock on Victoria tower, which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GB" smtClean="0">
                <a:latin typeface="Monotype Corsiva" pitchFamily="66" charset="0"/>
              </a:rPr>
              <a:t>belong</a:t>
            </a:r>
            <a:r>
              <a:rPr lang="cs-CZ" smtClean="0">
                <a:latin typeface="Monotype Corsiva" pitchFamily="66" charset="0"/>
              </a:rPr>
              <a:t>s to</a:t>
            </a:r>
            <a:r>
              <a:rPr lang="en-GB" smtClean="0">
                <a:latin typeface="Monotype Corsiva" pitchFamily="66" charset="0"/>
              </a:rPr>
              <a:t> Westminster complex. </a:t>
            </a:r>
            <a:endParaRPr lang="cs-CZ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cs-CZ" smtClean="0">
              <a:latin typeface="Monotype Corsiva" pitchFamily="66" charset="0"/>
            </a:endParaRPr>
          </a:p>
        </p:txBody>
      </p:sp>
      <p:pic>
        <p:nvPicPr>
          <p:cNvPr id="8196" name="Picture 5" descr="C:\Users\Martina\Pictures\Nová složka\PA11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30438"/>
            <a:ext cx="347027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British</a:t>
            </a: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museum</a:t>
            </a:r>
            <a:r>
              <a:rPr lang="cs-CZ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British museum was open for public in the year 1759 and in his internals hides order valuable artefact</a:t>
            </a:r>
            <a:r>
              <a:rPr lang="cs-CZ" smtClean="0">
                <a:latin typeface="Monotype Corsiva" pitchFamily="66" charset="0"/>
              </a:rPr>
              <a:t>s.</a:t>
            </a:r>
            <a:r>
              <a:rPr lang="en-GB" smtClean="0"/>
              <a:t> </a:t>
            </a:r>
            <a:endParaRPr lang="cs-CZ" smtClean="0"/>
          </a:p>
        </p:txBody>
      </p:sp>
    </p:spTree>
    <p:custDataLst>
      <p:tags r:id="rId1"/>
    </p:custDataLst>
  </p:cSld>
  <p:clrMapOvr>
    <a:masterClrMapping/>
  </p:clrMapOvr>
  <p:transition advTm="15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Buckingham palace</a:t>
            </a:r>
            <a:endParaRPr lang="cs-CZ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Monotype Corsiva" pitchFamily="66" charset="0"/>
              </a:rPr>
              <a:t>official royal residence of Queens from the year 1837</a:t>
            </a:r>
          </a:p>
          <a:p>
            <a:pPr eaLnBrk="1" hangingPunct="1"/>
            <a:r>
              <a:rPr lang="cs-CZ" smtClean="0">
                <a:latin typeface="Monotype Corsiva" pitchFamily="66" charset="0"/>
              </a:rPr>
              <a:t>setting for state occasions and royal hospitality</a:t>
            </a:r>
          </a:p>
          <a:p>
            <a:pPr eaLnBrk="1" hangingPunct="1"/>
            <a:r>
              <a:rPr lang="cs-CZ" smtClean="0">
                <a:latin typeface="Monotype Corsiva" pitchFamily="66" charset="0"/>
              </a:rPr>
              <a:t>innitially- a large townhouse built for the Duke</a:t>
            </a:r>
            <a:r>
              <a:rPr lang="en-GB" smtClean="0">
                <a:latin typeface="Monotype Corsiva" pitchFamily="66" charset="0"/>
              </a:rPr>
              <a:t> </a:t>
            </a:r>
            <a:r>
              <a:rPr lang="cs-CZ" smtClean="0">
                <a:latin typeface="Monotype Corsiva" pitchFamily="66" charset="0"/>
              </a:rPr>
              <a:t> of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Buckingham in 1705 in </a:t>
            </a:r>
          </a:p>
          <a:p>
            <a:pPr eaLnBrk="1" hangingPunct="1">
              <a:buFontTx/>
              <a:buNone/>
            </a:pPr>
            <a:r>
              <a:rPr lang="cs-CZ" smtClean="0">
                <a:latin typeface="Monotype Corsiva" pitchFamily="66" charset="0"/>
              </a:rPr>
              <a:t>private ownership.</a:t>
            </a:r>
          </a:p>
        </p:txBody>
      </p:sp>
      <p:pic>
        <p:nvPicPr>
          <p:cNvPr id="10244" name="Picture 5" descr="C:\Users\Martina\Pictures\Nová složka\PA11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3352800"/>
            <a:ext cx="46720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0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Greenwich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Monotype Corsiva" pitchFamily="66" charset="0"/>
              </a:rPr>
              <a:t>Greenwich is </a:t>
            </a:r>
            <a:r>
              <a:rPr lang="cs-CZ" smtClean="0">
                <a:latin typeface="Monotype Corsiva" pitchFamily="66" charset="0"/>
              </a:rPr>
              <a:t>an </a:t>
            </a:r>
            <a:r>
              <a:rPr lang="en-GB" smtClean="0">
                <a:latin typeface="Monotype Corsiva" pitchFamily="66" charset="0"/>
              </a:rPr>
              <a:t>old royal observatory with zero meridians, which here be placed of the year 1884, is </a:t>
            </a:r>
            <a:r>
              <a:rPr lang="cs-CZ" smtClean="0">
                <a:latin typeface="Monotype Corsiva" pitchFamily="66" charset="0"/>
              </a:rPr>
              <a:t>the </a:t>
            </a:r>
            <a:r>
              <a:rPr lang="en-GB" smtClean="0">
                <a:latin typeface="Monotype Corsiva" pitchFamily="66" charset="0"/>
              </a:rPr>
              <a:t>biggest allurement of London suburb. </a:t>
            </a:r>
            <a:endParaRPr lang="cs-CZ" smtClean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3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4|1.4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2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2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4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6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8|3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8|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7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6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A6E408FD-BCE7-45CA-B23E-55841B472223}"/>
</file>

<file path=customXml/itemProps2.xml><?xml version="1.0" encoding="utf-8"?>
<ds:datastoreItem xmlns:ds="http://schemas.openxmlformats.org/officeDocument/2006/customXml" ds:itemID="{260314AA-6686-49DB-B43F-1FCA7382106B}"/>
</file>

<file path=customXml/itemProps3.xml><?xml version="1.0" encoding="utf-8"?>
<ds:datastoreItem xmlns:ds="http://schemas.openxmlformats.org/officeDocument/2006/customXml" ds:itemID="{7CF5FD1B-445B-4CD9-88D6-CDF7D40BC137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561</TotalTime>
  <Words>792</Words>
  <Application>Microsoft Office PowerPoint</Application>
  <PresentationFormat>Předvádění na obrazovce (4:3)</PresentationFormat>
  <Paragraphs>105</Paragraphs>
  <Slides>21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Motiv sady Office</vt:lpstr>
      <vt:lpstr>Prezentace aplikace PowerPoint</vt:lpstr>
      <vt:lpstr>LONDON</vt:lpstr>
      <vt:lpstr>London</vt:lpstr>
      <vt:lpstr>St. Paul´s Cathedral</vt:lpstr>
      <vt:lpstr>Trafalgar Square </vt:lpstr>
      <vt:lpstr>Big Ben</vt:lpstr>
      <vt:lpstr>British museum </vt:lpstr>
      <vt:lpstr>Buckingham palace</vt:lpstr>
      <vt:lpstr>Greenwich </vt:lpstr>
      <vt:lpstr>Museum Madame Thussaud's </vt:lpstr>
      <vt:lpstr>Tower Bridge </vt:lpstr>
      <vt:lpstr>Tower of London </vt:lpstr>
      <vt:lpstr>Westminster Abbey </vt:lpstr>
      <vt:lpstr>Westminster palace </vt:lpstr>
      <vt:lpstr>London Eye </vt:lpstr>
      <vt:lpstr>Royal Albert Hall </vt:lpstr>
      <vt:lpstr>London Hall</vt:lpstr>
      <vt:lpstr>Marble Arch </vt:lpstr>
      <vt:lpstr>Monument to the Great Fire of London</vt:lpstr>
      <vt:lpstr>QUESTIONS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Comfor</dc:creator>
  <cp:lastModifiedBy>sborovna2</cp:lastModifiedBy>
  <cp:revision>67</cp:revision>
  <dcterms:created xsi:type="dcterms:W3CDTF">2008-01-25T20:03:02Z</dcterms:created>
  <dcterms:modified xsi:type="dcterms:W3CDTF">2013-05-27T11:13:32Z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