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5.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278" r:id="rId2"/>
    <p:sldId id="256" r:id="rId3"/>
    <p:sldId id="257" r:id="rId4"/>
    <p:sldId id="258" r:id="rId5"/>
    <p:sldId id="260" r:id="rId6"/>
    <p:sldId id="259" r:id="rId7"/>
    <p:sldId id="261" r:id="rId8"/>
    <p:sldId id="262" r:id="rId9"/>
    <p:sldId id="263" r:id="rId10"/>
    <p:sldId id="264" r:id="rId11"/>
    <p:sldId id="265" r:id="rId12"/>
    <p:sldId id="272" r:id="rId13"/>
    <p:sldId id="274" r:id="rId14"/>
    <p:sldId id="275" r:id="rId15"/>
    <p:sldId id="276" r:id="rId16"/>
    <p:sldId id="277" r:id="rId17"/>
    <p:sldId id="280" r:id="rId18"/>
    <p:sldId id="279" r:id="rId1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0" d="100"/>
          <a:sy n="60" d="100"/>
        </p:scale>
        <p:origin x="-1896" y="-11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2D8D3E-921C-476B-BEBF-5F13C1E23198}" type="datetimeFigureOut">
              <a:rPr lang="cs-CZ" smtClean="0"/>
              <a:pPr/>
              <a:t>27.5.2013</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299023-50E2-4376-A27B-3C30B301FB21}" type="slidenum">
              <a:rPr lang="cs-CZ" smtClean="0"/>
              <a:pPr/>
              <a:t>‹#›</a:t>
            </a:fld>
            <a:endParaRPr lang="cs-CZ"/>
          </a:p>
        </p:txBody>
      </p:sp>
    </p:spTree>
    <p:extLst>
      <p:ext uri="{BB962C8B-B14F-4D97-AF65-F5344CB8AC3E}">
        <p14:creationId xmlns:p14="http://schemas.microsoft.com/office/powerpoint/2010/main" val="1940174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B7CC7755-4984-4C94-8403-7846898ED176}" type="slidenum">
              <a:rPr lang="cs-CZ" smtClean="0"/>
              <a:pPr/>
              <a:t>1</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Přímá spojovací čára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dpis 28"/>
          <p:cNvSpPr>
            <a:spLocks noGrp="1"/>
          </p:cNvSpPr>
          <p:nvPr>
            <p:ph type="ctrTitle"/>
          </p:nvPr>
        </p:nvSpPr>
        <p:spPr>
          <a:xfrm>
            <a:off x="381000" y="4853411"/>
            <a:ext cx="8458200" cy="1222375"/>
          </a:xfrm>
        </p:spPr>
        <p:txBody>
          <a:bodyPr anchor="t"/>
          <a:lstStyle/>
          <a:p>
            <a:r>
              <a:rPr kumimoji="0" lang="cs-CZ" smtClean="0"/>
              <a:t>Klepnutím lze upravit styl předlohy nadpisů.</a:t>
            </a:r>
            <a:endParaRPr kumimoji="0" lang="en-US"/>
          </a:p>
        </p:txBody>
      </p:sp>
      <p:sp>
        <p:nvSpPr>
          <p:cNvPr id="9" name="Podnadpis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16" name="Zástupný symbol pro datum 15"/>
          <p:cNvSpPr>
            <a:spLocks noGrp="1"/>
          </p:cNvSpPr>
          <p:nvPr>
            <p:ph type="dt" sz="half" idx="10"/>
          </p:nvPr>
        </p:nvSpPr>
        <p:spPr/>
        <p:txBody>
          <a:bodyPr/>
          <a:lstStyle/>
          <a:p>
            <a:fld id="{302DCD74-ECF3-4816-98E4-5A21EA0EB9F9}" type="datetimeFigureOut">
              <a:rPr lang="cs-CZ" smtClean="0"/>
              <a:pPr/>
              <a:t>27.5.2013</a:t>
            </a:fld>
            <a:endParaRPr lang="cs-CZ"/>
          </a:p>
        </p:txBody>
      </p:sp>
      <p:sp>
        <p:nvSpPr>
          <p:cNvPr id="2" name="Zástupný symbol pro zápatí 1"/>
          <p:cNvSpPr>
            <a:spLocks noGrp="1"/>
          </p:cNvSpPr>
          <p:nvPr>
            <p:ph type="ftr" sz="quarter" idx="11"/>
          </p:nvPr>
        </p:nvSpPr>
        <p:spPr/>
        <p:txBody>
          <a:bodyPr/>
          <a:lstStyle/>
          <a:p>
            <a:endParaRPr lang="cs-CZ"/>
          </a:p>
        </p:txBody>
      </p:sp>
      <p:sp>
        <p:nvSpPr>
          <p:cNvPr id="15" name="Zástupný symbol pro číslo snímku 14"/>
          <p:cNvSpPr>
            <a:spLocks noGrp="1"/>
          </p:cNvSpPr>
          <p:nvPr>
            <p:ph type="sldNum" sz="quarter" idx="12"/>
          </p:nvPr>
        </p:nvSpPr>
        <p:spPr>
          <a:xfrm>
            <a:off x="8229600" y="6473952"/>
            <a:ext cx="758952" cy="246888"/>
          </a:xfrm>
        </p:spPr>
        <p:txBody>
          <a:bodyPr/>
          <a:lstStyle/>
          <a:p>
            <a:fld id="{D09B054D-C42F-4A53-8BE4-5067B6B6CCD5}"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302DCD74-ECF3-4816-98E4-5A21EA0EB9F9}" type="datetimeFigureOut">
              <a:rPr lang="cs-CZ" smtClean="0"/>
              <a:pPr/>
              <a:t>27.5.2013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09B054D-C42F-4A53-8BE4-5067B6B6CCD5}"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549276"/>
            <a:ext cx="1828800" cy="5851525"/>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549276"/>
            <a:ext cx="6248400" cy="5851525"/>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302DCD74-ECF3-4816-98E4-5A21EA0EB9F9}" type="datetimeFigureOut">
              <a:rPr lang="cs-CZ" smtClean="0"/>
              <a:pPr/>
              <a:t>27.5.2013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09B054D-C42F-4A53-8BE4-5067B6B6CCD5}"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kumimoji="0" lang="cs-CZ" smtClean="0"/>
              <a:t>Klepnutím lze upravit styl předlohy nadpisů.</a:t>
            </a:r>
            <a:endParaRPr kumimoji="0" lang="en-US"/>
          </a:p>
        </p:txBody>
      </p:sp>
      <p:sp>
        <p:nvSpPr>
          <p:cNvPr id="27" name="Zástupný symbol pro obsah 26"/>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Zástupný symbol pro datum 24"/>
          <p:cNvSpPr>
            <a:spLocks noGrp="1"/>
          </p:cNvSpPr>
          <p:nvPr>
            <p:ph type="dt" sz="half" idx="10"/>
          </p:nvPr>
        </p:nvSpPr>
        <p:spPr/>
        <p:txBody>
          <a:bodyPr/>
          <a:lstStyle/>
          <a:p>
            <a:fld id="{302DCD74-ECF3-4816-98E4-5A21EA0EB9F9}" type="datetimeFigureOut">
              <a:rPr lang="cs-CZ" smtClean="0"/>
              <a:pPr/>
              <a:t>27.5.2013</a:t>
            </a:fld>
            <a:endParaRPr lang="cs-CZ"/>
          </a:p>
        </p:txBody>
      </p:sp>
      <p:sp>
        <p:nvSpPr>
          <p:cNvPr id="19" name="Zástupný symbol pro zápatí 18"/>
          <p:cNvSpPr>
            <a:spLocks noGrp="1"/>
          </p:cNvSpPr>
          <p:nvPr>
            <p:ph type="ftr" sz="quarter" idx="11"/>
          </p:nvPr>
        </p:nvSpPr>
        <p:spPr>
          <a:xfrm>
            <a:off x="3581400" y="76200"/>
            <a:ext cx="2895600" cy="288925"/>
          </a:xfrm>
        </p:spPr>
        <p:txBody>
          <a:bodyPr/>
          <a:lstStyle/>
          <a:p>
            <a:endParaRPr lang="cs-CZ"/>
          </a:p>
        </p:txBody>
      </p:sp>
      <p:sp>
        <p:nvSpPr>
          <p:cNvPr id="16" name="Zástupný symbol pro číslo snímku 15"/>
          <p:cNvSpPr>
            <a:spLocks noGrp="1"/>
          </p:cNvSpPr>
          <p:nvPr>
            <p:ph type="sldNum" sz="quarter" idx="12"/>
          </p:nvPr>
        </p:nvSpPr>
        <p:spPr>
          <a:xfrm>
            <a:off x="8229600" y="6473952"/>
            <a:ext cx="758952" cy="246888"/>
          </a:xfrm>
        </p:spPr>
        <p:txBody>
          <a:bodyPr/>
          <a:lstStyle/>
          <a:p>
            <a:fld id="{D09B054D-C42F-4A53-8BE4-5067B6B6CCD5}"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3">
        <a:schemeClr val="bg2"/>
      </p:bgRef>
    </p:bg>
    <p:spTree>
      <p:nvGrpSpPr>
        <p:cNvPr id="1" name=""/>
        <p:cNvGrpSpPr/>
        <p:nvPr/>
      </p:nvGrpSpPr>
      <p:grpSpPr>
        <a:xfrm>
          <a:off x="0" y="0"/>
          <a:ext cx="0" cy="0"/>
          <a:chOff x="0" y="0"/>
          <a:chExt cx="0" cy="0"/>
        </a:xfrm>
      </p:grpSpPr>
      <p:sp>
        <p:nvSpPr>
          <p:cNvPr id="7" name="Přímá spojovací čára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text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19" name="Zástupný symbol pro datum 18"/>
          <p:cNvSpPr>
            <a:spLocks noGrp="1"/>
          </p:cNvSpPr>
          <p:nvPr>
            <p:ph type="dt" sz="half" idx="10"/>
          </p:nvPr>
        </p:nvSpPr>
        <p:spPr/>
        <p:txBody>
          <a:bodyPr/>
          <a:lstStyle/>
          <a:p>
            <a:fld id="{302DCD74-ECF3-4816-98E4-5A21EA0EB9F9}" type="datetimeFigureOut">
              <a:rPr lang="cs-CZ" smtClean="0"/>
              <a:pPr/>
              <a:t>27.5.2013</a:t>
            </a:fld>
            <a:endParaRPr lang="cs-CZ"/>
          </a:p>
        </p:txBody>
      </p:sp>
      <p:sp>
        <p:nvSpPr>
          <p:cNvPr id="11" name="Zástupný symbol pro zápatí 10"/>
          <p:cNvSpPr>
            <a:spLocks noGrp="1"/>
          </p:cNvSpPr>
          <p:nvPr>
            <p:ph type="ftr" sz="quarter" idx="11"/>
          </p:nvPr>
        </p:nvSpPr>
        <p:spPr/>
        <p:txBody>
          <a:bodyPr/>
          <a:lstStyle/>
          <a:p>
            <a:endParaRPr lang="cs-CZ"/>
          </a:p>
        </p:txBody>
      </p:sp>
      <p:sp>
        <p:nvSpPr>
          <p:cNvPr id="16" name="Zástupný symbol pro číslo snímku 15"/>
          <p:cNvSpPr>
            <a:spLocks noGrp="1"/>
          </p:cNvSpPr>
          <p:nvPr>
            <p:ph type="sldNum" sz="quarter" idx="12"/>
          </p:nvPr>
        </p:nvSpPr>
        <p:spPr/>
        <p:txBody>
          <a:bodyPr/>
          <a:lstStyle/>
          <a:p>
            <a:fld id="{D09B054D-C42F-4A53-8BE4-5067B6B6CCD5}" type="slidenum">
              <a:rPr lang="cs-CZ" smtClean="0"/>
              <a:pPr/>
              <a:t>‹#›</a:t>
            </a:fld>
            <a:endParaRPr lang="cs-CZ"/>
          </a:p>
        </p:txBody>
      </p:sp>
      <p:sp>
        <p:nvSpPr>
          <p:cNvPr id="8" name="Nadpis 7"/>
          <p:cNvSpPr>
            <a:spLocks noGrp="1"/>
          </p:cNvSpPr>
          <p:nvPr>
            <p:ph type="title"/>
          </p:nvPr>
        </p:nvSpPr>
        <p:spPr>
          <a:xfrm>
            <a:off x="180475" y="2947085"/>
            <a:ext cx="8686800" cy="1184825"/>
          </a:xfrm>
        </p:spPr>
        <p:txBody>
          <a:bodyPr rtlCol="0" anchor="t"/>
          <a:lstStyle>
            <a:lvl1pPr algn="r">
              <a:defRPr/>
            </a:lvl1pPr>
          </a:lstStyle>
          <a:p>
            <a:r>
              <a:rPr kumimoji="0" lang="cs-CZ" smtClean="0"/>
              <a:t>Klepnutím lze upravit styl předlohy nadpisů.</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301752" y="457200"/>
            <a:ext cx="8686800" cy="841248"/>
          </a:xfrm>
        </p:spPr>
        <p:txBody>
          <a:bodyPr/>
          <a:lstStyle/>
          <a:p>
            <a:r>
              <a:rPr kumimoji="0" lang="cs-CZ" smtClean="0"/>
              <a:t>Klepnutím lze upravit styl předlohy nadpisů.</a:t>
            </a:r>
            <a:endParaRPr kumimoji="0" lang="en-US"/>
          </a:p>
        </p:txBody>
      </p:sp>
      <p:sp>
        <p:nvSpPr>
          <p:cNvPr id="14" name="Zástupný symbol pro obsah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1" name="Zástupný symbol pro datum 20"/>
          <p:cNvSpPr>
            <a:spLocks noGrp="1"/>
          </p:cNvSpPr>
          <p:nvPr>
            <p:ph type="dt" sz="half" idx="10"/>
          </p:nvPr>
        </p:nvSpPr>
        <p:spPr/>
        <p:txBody>
          <a:bodyPr/>
          <a:lstStyle/>
          <a:p>
            <a:fld id="{302DCD74-ECF3-4816-98E4-5A21EA0EB9F9}" type="datetimeFigureOut">
              <a:rPr lang="cs-CZ" smtClean="0"/>
              <a:pPr/>
              <a:t>27.5.2013</a:t>
            </a:fld>
            <a:endParaRPr lang="cs-CZ"/>
          </a:p>
        </p:txBody>
      </p:sp>
      <p:sp>
        <p:nvSpPr>
          <p:cNvPr id="10" name="Zástupný symbol pro zápatí 9"/>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D09B054D-C42F-4A53-8BE4-5067B6B6CCD5}"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9" name="Nadpis 28"/>
          <p:cNvSpPr>
            <a:spLocks noGrp="1"/>
          </p:cNvSpPr>
          <p:nvPr>
            <p:ph type="title"/>
          </p:nvPr>
        </p:nvSpPr>
        <p:spPr>
          <a:xfrm>
            <a:off x="304800" y="5410200"/>
            <a:ext cx="8610600" cy="882650"/>
          </a:xfrm>
        </p:spPr>
        <p:txBody>
          <a:bodyPr anchor="ctr"/>
          <a:lstStyle>
            <a:lvl1pPr>
              <a:defRPr/>
            </a:lvl1p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25" name="Zástupný symbol pro text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obsah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8" name="Zástupný symbol pro obsah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Zástupný symbol pro datum 9"/>
          <p:cNvSpPr>
            <a:spLocks noGrp="1"/>
          </p:cNvSpPr>
          <p:nvPr>
            <p:ph type="dt" sz="half" idx="10"/>
          </p:nvPr>
        </p:nvSpPr>
        <p:spPr/>
        <p:txBody>
          <a:bodyPr/>
          <a:lstStyle/>
          <a:p>
            <a:fld id="{302DCD74-ECF3-4816-98E4-5A21EA0EB9F9}" type="datetimeFigureOut">
              <a:rPr lang="cs-CZ" smtClean="0"/>
              <a:pPr/>
              <a:t>27.5.2013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a:xfrm>
            <a:off x="8229600" y="6477000"/>
            <a:ext cx="762000" cy="246888"/>
          </a:xfrm>
        </p:spPr>
        <p:txBody>
          <a:bodyPr/>
          <a:lstStyle/>
          <a:p>
            <a:fld id="{D09B054D-C42F-4A53-8BE4-5067B6B6CCD5}" type="slidenum">
              <a:rPr lang="cs-CZ" smtClean="0"/>
              <a:pPr/>
              <a:t>‹#›</a:t>
            </a:fld>
            <a:endParaRPr lang="cs-CZ"/>
          </a:p>
        </p:txBody>
      </p:sp>
      <p:sp>
        <p:nvSpPr>
          <p:cNvPr id="11" name="Přímá spojovací čára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0" name="Nadpis 29"/>
          <p:cNvSpPr>
            <a:spLocks noGrp="1"/>
          </p:cNvSpPr>
          <p:nvPr>
            <p:ph type="title"/>
          </p:nvPr>
        </p:nvSpPr>
        <p:spPr>
          <a:xfrm>
            <a:off x="301752" y="457200"/>
            <a:ext cx="8686800" cy="841248"/>
          </a:xfrm>
        </p:spPr>
        <p:txBody>
          <a:bodyPr/>
          <a:lstStyle/>
          <a:p>
            <a:r>
              <a:rPr kumimoji="0" lang="cs-CZ" smtClean="0"/>
              <a:t>Klepnutím lze upravit styl předlohy nadpisů.</a:t>
            </a:r>
            <a:endParaRPr kumimoji="0" lang="en-US"/>
          </a:p>
        </p:txBody>
      </p:sp>
      <p:sp>
        <p:nvSpPr>
          <p:cNvPr id="12" name="Zástupný symbol pro datum 11"/>
          <p:cNvSpPr>
            <a:spLocks noGrp="1"/>
          </p:cNvSpPr>
          <p:nvPr>
            <p:ph type="dt" sz="half" idx="10"/>
          </p:nvPr>
        </p:nvSpPr>
        <p:spPr/>
        <p:txBody>
          <a:bodyPr/>
          <a:lstStyle/>
          <a:p>
            <a:fld id="{302DCD74-ECF3-4816-98E4-5A21EA0EB9F9}" type="datetimeFigureOut">
              <a:rPr lang="cs-CZ" smtClean="0"/>
              <a:pPr/>
              <a:t>27.5.2013</a:t>
            </a:fld>
            <a:endParaRPr lang="cs-CZ"/>
          </a:p>
        </p:txBody>
      </p:sp>
      <p:sp>
        <p:nvSpPr>
          <p:cNvPr id="21" name="Zástupný symbol pro zápatí 20"/>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09B054D-C42F-4A53-8BE4-5067B6B6CCD5}"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fld id="{302DCD74-ECF3-4816-98E4-5A21EA0EB9F9}" type="datetimeFigureOut">
              <a:rPr lang="cs-CZ" smtClean="0"/>
              <a:pPr/>
              <a:t>27.5.2013</a:t>
            </a:fld>
            <a:endParaRPr lang="cs-CZ"/>
          </a:p>
        </p:txBody>
      </p:sp>
      <p:sp>
        <p:nvSpPr>
          <p:cNvPr id="24" name="Zástupný symbol pro zápatí 23"/>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09B054D-C42F-4A53-8BE4-5067B6B6CCD5}"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Přímá spojovací čára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title"/>
          </p:nvPr>
        </p:nvSpPr>
        <p:spPr>
          <a:xfrm>
            <a:off x="457200" y="5486400"/>
            <a:ext cx="8458200" cy="520700"/>
          </a:xfrm>
        </p:spPr>
        <p:txBody>
          <a:bodyPr anchor="ctr"/>
          <a:lstStyle>
            <a:lvl1pPr algn="l">
              <a:buNone/>
              <a:defRPr sz="2000" b="1"/>
            </a:lvl1pPr>
          </a:lstStyle>
          <a:p>
            <a:r>
              <a:rPr kumimoji="0" lang="cs-CZ" smtClean="0"/>
              <a:t>Klepnutím lze upravit styl předlohy nadpisů.</a:t>
            </a:r>
            <a:endParaRPr kumimoji="0" lang="en-US"/>
          </a:p>
        </p:txBody>
      </p:sp>
      <p:sp>
        <p:nvSpPr>
          <p:cNvPr id="26" name="Zástupný symbol pro text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14" name="Zástupný symbol pro obsah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Zástupný symbol pro datum 24"/>
          <p:cNvSpPr>
            <a:spLocks noGrp="1"/>
          </p:cNvSpPr>
          <p:nvPr>
            <p:ph type="dt" sz="half" idx="10"/>
          </p:nvPr>
        </p:nvSpPr>
        <p:spPr/>
        <p:txBody>
          <a:bodyPr/>
          <a:lstStyle/>
          <a:p>
            <a:fld id="{302DCD74-ECF3-4816-98E4-5A21EA0EB9F9}" type="datetimeFigureOut">
              <a:rPr lang="cs-CZ" smtClean="0"/>
              <a:pPr/>
              <a:t>27.5.2013</a:t>
            </a:fld>
            <a:endParaRPr lang="cs-CZ"/>
          </a:p>
        </p:txBody>
      </p:sp>
      <p:sp>
        <p:nvSpPr>
          <p:cNvPr id="29" name="Zástupný symbol pro zápatí 28"/>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09B054D-C42F-4A53-8BE4-5067B6B6CCD5}"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3" name="Zástupný symbol pro obrázek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cs-CZ" smtClean="0"/>
              <a:t>Klepnutím na ikonu přidáte obrázek.</a:t>
            </a:r>
            <a:endParaRPr kumimoji="0" lang="en-US" dirty="0"/>
          </a:p>
        </p:txBody>
      </p:sp>
      <p:sp>
        <p:nvSpPr>
          <p:cNvPr id="7" name="Zástupný symbol pro datum 6"/>
          <p:cNvSpPr>
            <a:spLocks noGrp="1"/>
          </p:cNvSpPr>
          <p:nvPr>
            <p:ph type="dt" sz="half" idx="10"/>
          </p:nvPr>
        </p:nvSpPr>
        <p:spPr/>
        <p:txBody>
          <a:bodyPr/>
          <a:lstStyle/>
          <a:p>
            <a:fld id="{302DCD74-ECF3-4816-98E4-5A21EA0EB9F9}" type="datetimeFigureOut">
              <a:rPr lang="cs-CZ" smtClean="0"/>
              <a:pPr/>
              <a:t>27.5.2013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D09B054D-C42F-4A53-8BE4-5067B6B6CCD5}" type="slidenum">
              <a:rPr lang="cs-CZ" smtClean="0"/>
              <a:pPr/>
              <a:t>‹#›</a:t>
            </a:fld>
            <a:endParaRPr lang="cs-CZ"/>
          </a:p>
        </p:txBody>
      </p:sp>
      <p:sp>
        <p:nvSpPr>
          <p:cNvPr id="17" name="Nadpis 16"/>
          <p:cNvSpPr>
            <a:spLocks noGrp="1"/>
          </p:cNvSpPr>
          <p:nvPr>
            <p:ph type="title"/>
          </p:nvPr>
        </p:nvSpPr>
        <p:spPr>
          <a:xfrm>
            <a:off x="381000" y="4993760"/>
            <a:ext cx="5867400" cy="522288"/>
          </a:xfrm>
        </p:spPr>
        <p:txBody>
          <a:bodyPr anchor="ctr"/>
          <a:lstStyle>
            <a:lvl1pPr algn="l">
              <a:buNone/>
              <a:defRPr sz="2000" b="1"/>
            </a:lvl1pPr>
          </a:lstStyle>
          <a:p>
            <a:r>
              <a:rPr kumimoji="0" lang="cs-CZ" smtClean="0"/>
              <a:t>Klepnutím lze upravit styl předlohy nadpisů.</a:t>
            </a:r>
            <a:endParaRPr kumimoji="0" lang="en-US"/>
          </a:p>
        </p:txBody>
      </p:sp>
      <p:sp>
        <p:nvSpPr>
          <p:cNvPr id="26" name="Zástupný symbol pro text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římá spojovací čára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Zástupný symbol pro text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1" name="Zástupný symbol pro datum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02DCD74-ECF3-4816-98E4-5A21EA0EB9F9}" type="datetimeFigureOut">
              <a:rPr lang="cs-CZ" smtClean="0"/>
              <a:pPr/>
              <a:t>27.5.2013</a:t>
            </a:fld>
            <a:endParaRPr lang="cs-CZ"/>
          </a:p>
        </p:txBody>
      </p:sp>
      <p:sp>
        <p:nvSpPr>
          <p:cNvPr id="28" name="Zástupný symbol pro zápatí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cs-CZ"/>
          </a:p>
        </p:txBody>
      </p:sp>
      <p:sp>
        <p:nvSpPr>
          <p:cNvPr id="5" name="Zástupný symbol pro číslo snímk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09B054D-C42F-4A53-8BE4-5067B6B6CCD5}" type="slidenum">
              <a:rPr lang="cs-CZ" smtClean="0"/>
              <a:pPr/>
              <a:t>‹#›</a:t>
            </a:fld>
            <a:endParaRPr lang="cs-CZ"/>
          </a:p>
        </p:txBody>
      </p:sp>
      <p:sp>
        <p:nvSpPr>
          <p:cNvPr id="10" name="Zástupný symbol pro nadpis 9"/>
          <p:cNvSpPr>
            <a:spLocks noGrp="1"/>
          </p:cNvSpPr>
          <p:nvPr>
            <p:ph type="title"/>
          </p:nvPr>
        </p:nvSpPr>
        <p:spPr>
          <a:xfrm>
            <a:off x="304800" y="457200"/>
            <a:ext cx="8686800" cy="838200"/>
          </a:xfrm>
          <a:prstGeom prst="rect">
            <a:avLst/>
          </a:prstGeom>
        </p:spPr>
        <p:txBody>
          <a:bodyPr vert="horz" anchor="ctr">
            <a:normAutofit/>
          </a:bodyPr>
          <a:lstStyle/>
          <a:p>
            <a:r>
              <a:rPr kumimoji="0" lang="cs-CZ" smtClean="0"/>
              <a:t>Klepnutím lze upravit styl předlohy nadpisů.</a:t>
            </a:r>
            <a:endParaRPr kumimoji="0" lang="en-US"/>
          </a:p>
        </p:txBody>
      </p:sp>
      <p:sp>
        <p:nvSpPr>
          <p:cNvPr id="9" name="Přímá spojovací čára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římá spojovací čára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ovéPole 1"/>
          <p:cNvSpPr txBox="1">
            <a:spLocks noChangeArrowheads="1"/>
          </p:cNvSpPr>
          <p:nvPr/>
        </p:nvSpPr>
        <p:spPr bwMode="auto">
          <a:xfrm>
            <a:off x="1590869" y="188641"/>
            <a:ext cx="5962262" cy="421654"/>
          </a:xfrm>
          <a:prstGeom prst="rect">
            <a:avLst/>
          </a:prstGeom>
          <a:noFill/>
          <a:ln w="9525">
            <a:noFill/>
            <a:miter lim="800000"/>
            <a:headEnd/>
            <a:tailEnd/>
          </a:ln>
        </p:spPr>
        <p:txBody>
          <a:bodyPr wrap="square" lIns="82296" tIns="41148" rIns="82296" bIns="41148">
            <a:spAutoFit/>
          </a:bodyPr>
          <a:lstStyle/>
          <a:p>
            <a:r>
              <a:rPr lang="cs-CZ" sz="1100" b="1" dirty="0">
                <a:latin typeface="Times New Roman" pitchFamily="18" charset="0"/>
                <a:cs typeface="Times New Roman" pitchFamily="18" charset="0"/>
              </a:rPr>
              <a:t>Projekt </a:t>
            </a:r>
            <a:r>
              <a:rPr lang="cs-CZ" sz="1100" b="1" dirty="0" err="1">
                <a:latin typeface="Times New Roman" pitchFamily="18" charset="0"/>
                <a:cs typeface="Times New Roman" pitchFamily="18" charset="0"/>
              </a:rPr>
              <a:t>Smart</a:t>
            </a:r>
            <a:r>
              <a:rPr lang="cs-CZ" sz="1100" b="1" dirty="0">
                <a:latin typeface="Times New Roman" pitchFamily="18" charset="0"/>
                <a:cs typeface="Times New Roman" pitchFamily="18" charset="0"/>
              </a:rPr>
              <a:t> logistik - moderní výuka logistiky, registrační číslo projektu CZ.1.07/1.5.00/34.0110</a:t>
            </a:r>
          </a:p>
        </p:txBody>
      </p:sp>
      <p:sp>
        <p:nvSpPr>
          <p:cNvPr id="2051" name="TextovéPole 2"/>
          <p:cNvSpPr txBox="1">
            <a:spLocks noChangeArrowheads="1"/>
          </p:cNvSpPr>
          <p:nvPr/>
        </p:nvSpPr>
        <p:spPr bwMode="auto">
          <a:xfrm>
            <a:off x="1331640" y="447869"/>
            <a:ext cx="6585242" cy="252377"/>
          </a:xfrm>
          <a:prstGeom prst="rect">
            <a:avLst/>
          </a:prstGeom>
          <a:noFill/>
          <a:ln w="9525">
            <a:noFill/>
            <a:miter lim="800000"/>
            <a:headEnd/>
            <a:tailEnd/>
          </a:ln>
        </p:spPr>
        <p:txBody>
          <a:bodyPr wrap="square" lIns="82296" tIns="41148" rIns="82296" bIns="41148">
            <a:spAutoFit/>
          </a:bodyPr>
          <a:lstStyle/>
          <a:p>
            <a:r>
              <a:rPr lang="cs-CZ" sz="1100" b="1" dirty="0">
                <a:latin typeface="Times New Roman" pitchFamily="18" charset="0"/>
                <a:cs typeface="Times New Roman" pitchFamily="18" charset="0"/>
              </a:rPr>
              <a:t>Příjemce: Střední odborná škola logistická a střední odborné učiliště Dalovice, Hlavní 114, 362 63 Dalovice</a:t>
            </a:r>
          </a:p>
        </p:txBody>
      </p:sp>
      <p:pic>
        <p:nvPicPr>
          <p:cNvPr id="2052" name="Obrázek 3" descr="Logolink OPVK - oříznutý.jpg"/>
          <p:cNvPicPr>
            <a:picLocks/>
          </p:cNvPicPr>
          <p:nvPr/>
        </p:nvPicPr>
        <p:blipFill>
          <a:blip r:embed="rId3" cstate="print"/>
          <a:srcRect/>
          <a:stretch>
            <a:fillRect/>
          </a:stretch>
        </p:blipFill>
        <p:spPr bwMode="auto">
          <a:xfrm>
            <a:off x="1435894" y="5292090"/>
            <a:ext cx="6272213" cy="1208723"/>
          </a:xfrm>
          <a:prstGeom prst="rect">
            <a:avLst/>
          </a:prstGeom>
          <a:solidFill>
            <a:srgbClr val="000000">
              <a:alpha val="0"/>
            </a:srgbClr>
          </a:solidFill>
          <a:ln w="9525">
            <a:noFill/>
            <a:miter lim="800000"/>
            <a:headEnd/>
            <a:tailEnd/>
          </a:ln>
        </p:spPr>
      </p:pic>
      <p:sp>
        <p:nvSpPr>
          <p:cNvPr id="2053" name="TextovéPole 4"/>
          <p:cNvSpPr txBox="1">
            <a:spLocks noChangeArrowheads="1"/>
          </p:cNvSpPr>
          <p:nvPr/>
        </p:nvSpPr>
        <p:spPr bwMode="auto">
          <a:xfrm>
            <a:off x="788670" y="4869180"/>
            <a:ext cx="7566660" cy="221457"/>
          </a:xfrm>
          <a:prstGeom prst="rect">
            <a:avLst/>
          </a:prstGeom>
          <a:noFill/>
          <a:ln w="9525">
            <a:noFill/>
            <a:miter lim="800000"/>
            <a:headEnd/>
            <a:tailEnd/>
          </a:ln>
        </p:spPr>
        <p:txBody>
          <a:bodyPr lIns="82296" tIns="41148" rIns="82296" bIns="41148">
            <a:spAutoFit/>
          </a:bodyPr>
          <a:lstStyle/>
          <a:p>
            <a:pPr algn="ctr"/>
            <a:r>
              <a:rPr lang="cs-CZ" sz="900" b="1" dirty="0">
                <a:solidFill>
                  <a:srgbClr val="000000"/>
                </a:solidFill>
                <a:latin typeface="Times New Roman" pitchFamily="18" charset="0"/>
                <a:cs typeface="Times New Roman" pitchFamily="18" charset="0"/>
              </a:rPr>
              <a:t>Tento výukový materiál vznikl v rámci Operačního programu Vzdělání pro konkurenceschopnost.</a:t>
            </a:r>
          </a:p>
        </p:txBody>
      </p:sp>
      <p:sp>
        <p:nvSpPr>
          <p:cNvPr id="2054" name="TextovéPole 5"/>
          <p:cNvSpPr txBox="1">
            <a:spLocks noChangeArrowheads="1"/>
          </p:cNvSpPr>
          <p:nvPr/>
        </p:nvSpPr>
        <p:spPr bwMode="auto">
          <a:xfrm>
            <a:off x="0" y="4354830"/>
            <a:ext cx="9304020" cy="360099"/>
          </a:xfrm>
          <a:prstGeom prst="rect">
            <a:avLst/>
          </a:prstGeom>
          <a:noFill/>
          <a:ln w="9525">
            <a:noFill/>
            <a:miter lim="800000"/>
            <a:headEnd/>
            <a:tailEnd/>
          </a:ln>
        </p:spPr>
        <p:txBody>
          <a:bodyPr lIns="82296" tIns="41148" rIns="82296" bIns="41148">
            <a:spAutoFit/>
          </a:bodyPr>
          <a:lstStyle/>
          <a:p>
            <a:pPr algn="ctr"/>
            <a:r>
              <a:rPr lang="cs-CZ" sz="900" b="1" dirty="0">
                <a:solidFill>
                  <a:srgbClr val="FF0000"/>
                </a:solidFill>
                <a:latin typeface="Times New Roman" pitchFamily="18" charset="0"/>
                <a:cs typeface="Times New Roman" pitchFamily="18" charset="0"/>
              </a:rPr>
              <a:t>Materiál je určen k bezplatnému používání pro potřeby výuky a vzdělávání na všech typech škol a školských zařízení.</a:t>
            </a:r>
          </a:p>
          <a:p>
            <a:pPr algn="ctr"/>
            <a:r>
              <a:rPr lang="cs-CZ" sz="900" b="1" dirty="0">
                <a:solidFill>
                  <a:srgbClr val="FF0000"/>
                </a:solidFill>
                <a:latin typeface="Times New Roman" pitchFamily="18" charset="0"/>
                <a:cs typeface="Times New Roman" pitchFamily="18" charset="0"/>
              </a:rPr>
              <a:t>Jakékoliv další používání podléhá autorskému zákonu.</a:t>
            </a:r>
          </a:p>
        </p:txBody>
      </p:sp>
      <p:sp>
        <p:nvSpPr>
          <p:cNvPr id="2055" name="TextovéPole 6"/>
          <p:cNvSpPr txBox="1">
            <a:spLocks noChangeArrowheads="1"/>
          </p:cNvSpPr>
          <p:nvPr/>
        </p:nvSpPr>
        <p:spPr bwMode="auto">
          <a:xfrm>
            <a:off x="359532" y="1160748"/>
            <a:ext cx="1714500" cy="252377"/>
          </a:xfrm>
          <a:prstGeom prst="rect">
            <a:avLst/>
          </a:prstGeom>
          <a:noFill/>
          <a:ln w="9525">
            <a:noFill/>
            <a:miter lim="800000"/>
            <a:headEnd/>
            <a:tailEnd/>
          </a:ln>
        </p:spPr>
        <p:txBody>
          <a:bodyPr lIns="82296" tIns="41148" rIns="82296" bIns="41148">
            <a:spAutoFit/>
          </a:bodyPr>
          <a:lstStyle/>
          <a:p>
            <a:r>
              <a:rPr lang="cs-CZ" sz="1100" b="1" dirty="0" smtClean="0">
                <a:solidFill>
                  <a:srgbClr val="000000"/>
                </a:solidFill>
                <a:latin typeface="Times New Roman" pitchFamily="18" charset="0"/>
                <a:cs typeface="Times New Roman" pitchFamily="18" charset="0"/>
              </a:rPr>
              <a:t>Název </a:t>
            </a:r>
            <a:r>
              <a:rPr lang="cs-CZ" sz="1100" b="1" dirty="0">
                <a:solidFill>
                  <a:srgbClr val="000000"/>
                </a:solidFill>
                <a:latin typeface="Times New Roman" pitchFamily="18" charset="0"/>
                <a:cs typeface="Times New Roman" pitchFamily="18" charset="0"/>
              </a:rPr>
              <a:t>materiálu:</a:t>
            </a:r>
          </a:p>
        </p:txBody>
      </p:sp>
      <p:sp>
        <p:nvSpPr>
          <p:cNvPr id="2056" name="TextovéPole 7"/>
          <p:cNvSpPr txBox="1">
            <a:spLocks noChangeArrowheads="1"/>
          </p:cNvSpPr>
          <p:nvPr/>
        </p:nvSpPr>
        <p:spPr bwMode="auto">
          <a:xfrm>
            <a:off x="359532" y="901519"/>
            <a:ext cx="1943100" cy="421654"/>
          </a:xfrm>
          <a:prstGeom prst="rect">
            <a:avLst/>
          </a:prstGeom>
          <a:noFill/>
          <a:ln w="9525">
            <a:noFill/>
            <a:miter lim="800000"/>
            <a:headEnd/>
            <a:tailEnd/>
          </a:ln>
        </p:spPr>
        <p:txBody>
          <a:bodyPr lIns="82296" tIns="41148" rIns="82296" bIns="41148">
            <a:spAutoFit/>
          </a:bodyPr>
          <a:lstStyle/>
          <a:p>
            <a:r>
              <a:rPr lang="cs-CZ" sz="1100" b="1" dirty="0" smtClean="0">
                <a:solidFill>
                  <a:srgbClr val="000000"/>
                </a:solidFill>
                <a:latin typeface="Times New Roman" pitchFamily="18" charset="0"/>
                <a:cs typeface="Times New Roman" pitchFamily="18" charset="0"/>
              </a:rPr>
              <a:t>Autor </a:t>
            </a:r>
            <a:r>
              <a:rPr lang="cs-CZ" sz="1100" b="1" dirty="0">
                <a:solidFill>
                  <a:srgbClr val="000000"/>
                </a:solidFill>
                <a:latin typeface="Times New Roman" pitchFamily="18" charset="0"/>
                <a:cs typeface="Times New Roman" pitchFamily="18" charset="0"/>
              </a:rPr>
              <a:t>materiálu:	</a:t>
            </a:r>
          </a:p>
        </p:txBody>
      </p:sp>
      <p:sp>
        <p:nvSpPr>
          <p:cNvPr id="2059" name="TextovéPole 10"/>
          <p:cNvSpPr txBox="1">
            <a:spLocks noChangeArrowheads="1"/>
          </p:cNvSpPr>
          <p:nvPr/>
        </p:nvSpPr>
        <p:spPr bwMode="auto">
          <a:xfrm>
            <a:off x="359532" y="1419977"/>
            <a:ext cx="648072" cy="252377"/>
          </a:xfrm>
          <a:prstGeom prst="rect">
            <a:avLst/>
          </a:prstGeom>
          <a:noFill/>
          <a:ln w="9525">
            <a:noFill/>
            <a:miter lim="800000"/>
            <a:headEnd/>
            <a:tailEnd/>
          </a:ln>
        </p:spPr>
        <p:txBody>
          <a:bodyPr wrap="square" lIns="82296" tIns="41148" rIns="82296" bIns="41148">
            <a:spAutoFit/>
          </a:bodyPr>
          <a:lstStyle/>
          <a:p>
            <a:r>
              <a:rPr lang="cs-CZ" sz="1100" b="1" dirty="0" smtClean="0">
                <a:solidFill>
                  <a:srgbClr val="000000"/>
                </a:solidFill>
                <a:latin typeface="Times New Roman" pitchFamily="18" charset="0"/>
                <a:cs typeface="Times New Roman" pitchFamily="18" charset="0"/>
              </a:rPr>
              <a:t>Ročník:</a:t>
            </a:r>
            <a:endParaRPr lang="cs-CZ" sz="1100" b="1" dirty="0">
              <a:solidFill>
                <a:srgbClr val="000000"/>
              </a:solidFill>
              <a:latin typeface="Times New Roman" pitchFamily="18" charset="0"/>
              <a:cs typeface="Times New Roman" pitchFamily="18" charset="0"/>
            </a:endParaRPr>
          </a:p>
        </p:txBody>
      </p:sp>
      <p:sp>
        <p:nvSpPr>
          <p:cNvPr id="2062" name="TextovéPole 13"/>
          <p:cNvSpPr txBox="1">
            <a:spLocks noChangeArrowheads="1"/>
          </p:cNvSpPr>
          <p:nvPr/>
        </p:nvSpPr>
        <p:spPr bwMode="auto">
          <a:xfrm>
            <a:off x="359532" y="1679206"/>
            <a:ext cx="1684987" cy="252377"/>
          </a:xfrm>
          <a:prstGeom prst="rect">
            <a:avLst/>
          </a:prstGeom>
          <a:noFill/>
          <a:ln w="9525">
            <a:noFill/>
            <a:miter lim="800000"/>
            <a:headEnd/>
            <a:tailEnd/>
          </a:ln>
        </p:spPr>
        <p:txBody>
          <a:bodyPr wrap="square" lIns="82296" tIns="41148" rIns="82296" bIns="41148">
            <a:spAutoFit/>
          </a:bodyPr>
          <a:lstStyle/>
          <a:p>
            <a:r>
              <a:rPr lang="cs-CZ" sz="1100" b="1" dirty="0" smtClean="0">
                <a:solidFill>
                  <a:srgbClr val="000000"/>
                </a:solidFill>
                <a:latin typeface="Times New Roman" pitchFamily="18" charset="0"/>
                <a:cs typeface="Times New Roman" pitchFamily="18" charset="0"/>
              </a:rPr>
              <a:t>Vzdělávací oblast / téma:</a:t>
            </a:r>
            <a:endParaRPr lang="cs-CZ" sz="1100" b="1" dirty="0">
              <a:solidFill>
                <a:srgbClr val="000000"/>
              </a:solidFill>
              <a:latin typeface="Times New Roman" pitchFamily="18" charset="0"/>
              <a:cs typeface="Times New Roman" pitchFamily="18" charset="0"/>
            </a:endParaRPr>
          </a:p>
        </p:txBody>
      </p:sp>
      <p:sp>
        <p:nvSpPr>
          <p:cNvPr id="2063" name="TextovéPole 14"/>
          <p:cNvSpPr txBox="1">
            <a:spLocks noChangeArrowheads="1"/>
          </p:cNvSpPr>
          <p:nvPr/>
        </p:nvSpPr>
        <p:spPr bwMode="auto">
          <a:xfrm>
            <a:off x="359532" y="1938435"/>
            <a:ext cx="1620180" cy="252377"/>
          </a:xfrm>
          <a:prstGeom prst="rect">
            <a:avLst/>
          </a:prstGeom>
          <a:noFill/>
          <a:ln w="9525">
            <a:noFill/>
            <a:miter lim="800000"/>
            <a:headEnd/>
            <a:tailEnd/>
          </a:ln>
        </p:spPr>
        <p:txBody>
          <a:bodyPr wrap="square" lIns="82296" tIns="41148" rIns="82296" bIns="41148">
            <a:spAutoFit/>
          </a:bodyPr>
          <a:lstStyle/>
          <a:p>
            <a:r>
              <a:rPr lang="cs-CZ" sz="1100" b="1" dirty="0">
                <a:solidFill>
                  <a:srgbClr val="000000"/>
                </a:solidFill>
                <a:latin typeface="Times New Roman" pitchFamily="18" charset="0"/>
                <a:cs typeface="Times New Roman" pitchFamily="18" charset="0"/>
              </a:rPr>
              <a:t>Datum </a:t>
            </a:r>
            <a:r>
              <a:rPr lang="cs-CZ" sz="1100" b="1" dirty="0" smtClean="0">
                <a:solidFill>
                  <a:srgbClr val="000000"/>
                </a:solidFill>
                <a:latin typeface="Times New Roman" pitchFamily="18" charset="0"/>
                <a:cs typeface="Times New Roman" pitchFamily="18" charset="0"/>
              </a:rPr>
              <a:t>(období) tvorby:</a:t>
            </a:r>
            <a:endParaRPr lang="cs-CZ" sz="1100" b="1" dirty="0">
              <a:solidFill>
                <a:srgbClr val="000000"/>
              </a:solidFill>
              <a:latin typeface="Times New Roman" pitchFamily="18" charset="0"/>
              <a:cs typeface="Times New Roman" pitchFamily="18" charset="0"/>
            </a:endParaRPr>
          </a:p>
        </p:txBody>
      </p:sp>
      <p:sp>
        <p:nvSpPr>
          <p:cNvPr id="2065" name="TextovéPole 16"/>
          <p:cNvSpPr txBox="1">
            <a:spLocks noChangeArrowheads="1"/>
          </p:cNvSpPr>
          <p:nvPr/>
        </p:nvSpPr>
        <p:spPr bwMode="auto">
          <a:xfrm>
            <a:off x="359532" y="2197664"/>
            <a:ext cx="842494" cy="252377"/>
          </a:xfrm>
          <a:prstGeom prst="rect">
            <a:avLst/>
          </a:prstGeom>
          <a:noFill/>
          <a:ln w="9525">
            <a:noFill/>
            <a:miter lim="800000"/>
            <a:headEnd/>
            <a:tailEnd/>
          </a:ln>
        </p:spPr>
        <p:txBody>
          <a:bodyPr wrap="square" lIns="82296" tIns="41148" rIns="82296" bIns="41148">
            <a:spAutoFit/>
          </a:bodyPr>
          <a:lstStyle/>
          <a:p>
            <a:r>
              <a:rPr lang="cs-CZ" sz="1100" b="1" dirty="0" smtClean="0">
                <a:solidFill>
                  <a:srgbClr val="000000"/>
                </a:solidFill>
                <a:latin typeface="Times New Roman" pitchFamily="18" charset="0"/>
                <a:cs typeface="Times New Roman" pitchFamily="18" charset="0"/>
              </a:rPr>
              <a:t>Anotace:</a:t>
            </a:r>
            <a:endParaRPr lang="cs-CZ" sz="1100" dirty="0">
              <a:solidFill>
                <a:srgbClr val="000000"/>
              </a:solidFill>
              <a:latin typeface="Times New Roman" pitchFamily="18" charset="0"/>
              <a:cs typeface="Times New Roman" pitchFamily="18" charset="0"/>
            </a:endParaRPr>
          </a:p>
        </p:txBody>
      </p:sp>
      <p:sp>
        <p:nvSpPr>
          <p:cNvPr id="2066" name="TextovéPole 17"/>
          <p:cNvSpPr txBox="1">
            <a:spLocks noChangeArrowheads="1"/>
          </p:cNvSpPr>
          <p:nvPr/>
        </p:nvSpPr>
        <p:spPr bwMode="auto">
          <a:xfrm>
            <a:off x="2123728" y="1196752"/>
            <a:ext cx="5832648" cy="252377"/>
          </a:xfrm>
          <a:prstGeom prst="rect">
            <a:avLst/>
          </a:prstGeom>
          <a:noFill/>
          <a:ln w="9525">
            <a:noFill/>
            <a:miter lim="800000"/>
            <a:headEnd/>
            <a:tailEnd/>
          </a:ln>
        </p:spPr>
        <p:txBody>
          <a:bodyPr wrap="square" lIns="82296" tIns="41148" rIns="82296" bIns="41148">
            <a:spAutoFit/>
          </a:bodyPr>
          <a:lstStyle/>
          <a:p>
            <a:r>
              <a:rPr lang="cs-CZ" sz="1100" dirty="0" smtClean="0">
                <a:solidFill>
                  <a:srgbClr val="000000"/>
                </a:solidFill>
                <a:latin typeface="Times New Roman" pitchFamily="18" charset="0"/>
                <a:cs typeface="Times New Roman" pitchFamily="18" charset="0"/>
              </a:rPr>
              <a:t>VY_32_INOVACE_10.06_AJ_Karlovy Vary</a:t>
            </a:r>
            <a:endParaRPr lang="cs-CZ" sz="1100" dirty="0">
              <a:solidFill>
                <a:srgbClr val="000000"/>
              </a:solidFill>
              <a:latin typeface="Times New Roman" pitchFamily="18" charset="0"/>
              <a:cs typeface="Times New Roman" pitchFamily="18" charset="0"/>
            </a:endParaRPr>
          </a:p>
        </p:txBody>
      </p:sp>
      <p:sp>
        <p:nvSpPr>
          <p:cNvPr id="2067" name="TextovéPole 18"/>
          <p:cNvSpPr txBox="1">
            <a:spLocks noChangeArrowheads="1"/>
          </p:cNvSpPr>
          <p:nvPr/>
        </p:nvSpPr>
        <p:spPr bwMode="auto">
          <a:xfrm>
            <a:off x="2174134" y="901519"/>
            <a:ext cx="1600200" cy="252377"/>
          </a:xfrm>
          <a:prstGeom prst="rect">
            <a:avLst/>
          </a:prstGeom>
          <a:noFill/>
          <a:ln w="9525">
            <a:noFill/>
            <a:miter lim="800000"/>
            <a:headEnd/>
            <a:tailEnd/>
          </a:ln>
        </p:spPr>
        <p:txBody>
          <a:bodyPr lIns="82296" tIns="41148" rIns="82296" bIns="41148">
            <a:spAutoFit/>
          </a:bodyPr>
          <a:lstStyle/>
          <a:p>
            <a:r>
              <a:rPr lang="cs-CZ" sz="1100" dirty="0" smtClean="0">
                <a:solidFill>
                  <a:srgbClr val="000000"/>
                </a:solidFill>
                <a:latin typeface="Times New Roman" pitchFamily="18" charset="0"/>
                <a:cs typeface="Times New Roman" pitchFamily="18" charset="0"/>
              </a:rPr>
              <a:t>Mgr. Martina </a:t>
            </a:r>
            <a:r>
              <a:rPr lang="cs-CZ" sz="1100" dirty="0" err="1" smtClean="0">
                <a:solidFill>
                  <a:srgbClr val="000000"/>
                </a:solidFill>
                <a:latin typeface="Times New Roman" pitchFamily="18" charset="0"/>
                <a:cs typeface="Times New Roman" pitchFamily="18" charset="0"/>
              </a:rPr>
              <a:t>Fukárková</a:t>
            </a:r>
            <a:endParaRPr lang="cs-CZ" sz="1100" dirty="0">
              <a:solidFill>
                <a:srgbClr val="000000"/>
              </a:solidFill>
              <a:latin typeface="Times New Roman" pitchFamily="18" charset="0"/>
              <a:cs typeface="Times New Roman" pitchFamily="18" charset="0"/>
            </a:endParaRPr>
          </a:p>
        </p:txBody>
      </p:sp>
      <p:sp>
        <p:nvSpPr>
          <p:cNvPr id="2074" name="TextovéPole 25"/>
          <p:cNvSpPr txBox="1">
            <a:spLocks noChangeArrowheads="1"/>
          </p:cNvSpPr>
          <p:nvPr/>
        </p:nvSpPr>
        <p:spPr bwMode="auto">
          <a:xfrm>
            <a:off x="2195736" y="2204864"/>
            <a:ext cx="5573419" cy="929485"/>
          </a:xfrm>
          <a:prstGeom prst="rect">
            <a:avLst/>
          </a:prstGeom>
          <a:noFill/>
          <a:ln w="9525">
            <a:noFill/>
            <a:miter lim="800000"/>
            <a:headEnd/>
            <a:tailEnd/>
          </a:ln>
        </p:spPr>
        <p:txBody>
          <a:bodyPr wrap="square" lIns="82296" tIns="41148" rIns="82296" bIns="41148">
            <a:spAutoFit/>
          </a:bodyPr>
          <a:lstStyle/>
          <a:p>
            <a:r>
              <a:rPr lang="cs-CZ" sz="1100" b="1" i="1" dirty="0" smtClean="0">
                <a:latin typeface="Times New Roman" pitchFamily="18" charset="0"/>
                <a:cs typeface="Times New Roman" pitchFamily="18" charset="0"/>
              </a:rPr>
              <a:t> </a:t>
            </a:r>
            <a:r>
              <a:rPr lang="cs-CZ" sz="1100" dirty="0" smtClean="0">
                <a:latin typeface="Times New Roman" pitchFamily="18" charset="0"/>
                <a:cs typeface="Times New Roman" pitchFamily="18" charset="0"/>
              </a:rPr>
              <a:t>Materiál je určen žákům 1.ročníku - mírně pokročilí anglického jazyka a je určen k seznámení se s reáliemi jejich regionu. Žáci formou prezentace se seznamují s jednotlivými zeměpisnými údaji a  památkami Karlových Varů .</a:t>
            </a:r>
            <a:r>
              <a:rPr lang="cs-CZ" sz="1100" dirty="0" smtClean="0">
                <a:solidFill>
                  <a:srgbClr val="000000"/>
                </a:solidFill>
                <a:latin typeface="Times New Roman" pitchFamily="18" charset="0"/>
                <a:cs typeface="Times New Roman" pitchFamily="18" charset="0"/>
              </a:rPr>
              <a:t> </a:t>
            </a:r>
            <a:r>
              <a:rPr lang="cs-CZ" sz="1100" dirty="0" smtClean="0">
                <a:latin typeface="Times New Roman" pitchFamily="18" charset="0"/>
                <a:cs typeface="Times New Roman" pitchFamily="18" charset="0"/>
              </a:rPr>
              <a:t>Žáci formou prezentace a  na základě vlastních zkušeností získávají ucelený přehled o svém městě a  následně si své znalosti ověřují v kontrolním kvízu.</a:t>
            </a:r>
          </a:p>
          <a:p>
            <a:r>
              <a:rPr lang="cs-CZ" sz="1100" dirty="0" smtClean="0">
                <a:solidFill>
                  <a:srgbClr val="000000"/>
                </a:solidFill>
                <a:latin typeface="Times New Roman" pitchFamily="18" charset="0"/>
                <a:cs typeface="Times New Roman" pitchFamily="18" charset="0"/>
              </a:rPr>
              <a:t> </a:t>
            </a:r>
            <a:endParaRPr lang="cs-CZ" sz="1100" dirty="0">
              <a:solidFill>
                <a:srgbClr val="000000"/>
              </a:solidFill>
              <a:latin typeface="Times New Roman" pitchFamily="18" charset="0"/>
              <a:cs typeface="Times New Roman" pitchFamily="18" charset="0"/>
            </a:endParaRPr>
          </a:p>
        </p:txBody>
      </p:sp>
      <p:sp>
        <p:nvSpPr>
          <p:cNvPr id="28" name="TextovéPole 17"/>
          <p:cNvSpPr txBox="1">
            <a:spLocks noChangeArrowheads="1"/>
          </p:cNvSpPr>
          <p:nvPr/>
        </p:nvSpPr>
        <p:spPr bwMode="auto">
          <a:xfrm>
            <a:off x="2174134" y="1419977"/>
            <a:ext cx="822960" cy="252377"/>
          </a:xfrm>
          <a:prstGeom prst="rect">
            <a:avLst/>
          </a:prstGeom>
          <a:noFill/>
          <a:ln w="9525">
            <a:noFill/>
            <a:miter lim="800000"/>
            <a:headEnd/>
            <a:tailEnd/>
          </a:ln>
        </p:spPr>
        <p:txBody>
          <a:bodyPr lIns="82296" tIns="41148" rIns="82296" bIns="41148">
            <a:spAutoFit/>
          </a:bodyPr>
          <a:lstStyle/>
          <a:p>
            <a:r>
              <a:rPr lang="cs-CZ" sz="1100" dirty="0" smtClean="0">
                <a:solidFill>
                  <a:srgbClr val="000000"/>
                </a:solidFill>
                <a:latin typeface="Times New Roman" pitchFamily="18" charset="0"/>
                <a:cs typeface="Times New Roman" pitchFamily="18" charset="0"/>
              </a:rPr>
              <a:t>1.</a:t>
            </a:r>
            <a:endParaRPr lang="cs-CZ" sz="1100" dirty="0">
              <a:solidFill>
                <a:srgbClr val="000000"/>
              </a:solidFill>
              <a:latin typeface="Times New Roman" pitchFamily="18" charset="0"/>
              <a:cs typeface="Times New Roman" pitchFamily="18" charset="0"/>
            </a:endParaRPr>
          </a:p>
        </p:txBody>
      </p:sp>
      <p:sp>
        <p:nvSpPr>
          <p:cNvPr id="31" name="TextovéPole 17"/>
          <p:cNvSpPr txBox="1">
            <a:spLocks noChangeArrowheads="1"/>
          </p:cNvSpPr>
          <p:nvPr/>
        </p:nvSpPr>
        <p:spPr bwMode="auto">
          <a:xfrm>
            <a:off x="2195736" y="1772816"/>
            <a:ext cx="5897455" cy="252377"/>
          </a:xfrm>
          <a:prstGeom prst="rect">
            <a:avLst/>
          </a:prstGeom>
          <a:noFill/>
          <a:ln w="9525">
            <a:noFill/>
            <a:miter lim="800000"/>
            <a:headEnd/>
            <a:tailEnd/>
          </a:ln>
        </p:spPr>
        <p:txBody>
          <a:bodyPr wrap="square" lIns="82296" tIns="41148" rIns="82296" bIns="41148">
            <a:spAutoFit/>
          </a:bodyPr>
          <a:lstStyle/>
          <a:p>
            <a:r>
              <a:rPr lang="cs-CZ" sz="1100" dirty="0" smtClean="0">
                <a:solidFill>
                  <a:srgbClr val="000000"/>
                </a:solidFill>
                <a:latin typeface="Times New Roman" pitchFamily="18" charset="0"/>
                <a:cs typeface="Times New Roman" pitchFamily="18" charset="0"/>
              </a:rPr>
              <a:t>Anglický jazyk-reálie/ Karlovy Vary</a:t>
            </a:r>
            <a:endParaRPr lang="cs-CZ" sz="1100" dirty="0">
              <a:solidFill>
                <a:srgbClr val="000000"/>
              </a:solidFill>
              <a:latin typeface="Times New Roman" pitchFamily="18" charset="0"/>
              <a:cs typeface="Times New Roman" pitchFamily="18" charset="0"/>
            </a:endParaRPr>
          </a:p>
        </p:txBody>
      </p:sp>
      <p:sp>
        <p:nvSpPr>
          <p:cNvPr id="32" name="TextovéPole 17"/>
          <p:cNvSpPr txBox="1">
            <a:spLocks noChangeArrowheads="1"/>
          </p:cNvSpPr>
          <p:nvPr/>
        </p:nvSpPr>
        <p:spPr bwMode="auto">
          <a:xfrm>
            <a:off x="2174134" y="1938435"/>
            <a:ext cx="822960" cy="252377"/>
          </a:xfrm>
          <a:prstGeom prst="rect">
            <a:avLst/>
          </a:prstGeom>
          <a:noFill/>
          <a:ln w="9525">
            <a:noFill/>
            <a:miter lim="800000"/>
            <a:headEnd/>
            <a:tailEnd/>
          </a:ln>
        </p:spPr>
        <p:txBody>
          <a:bodyPr lIns="82296" tIns="41148" rIns="82296" bIns="41148">
            <a:spAutoFit/>
          </a:bodyPr>
          <a:lstStyle/>
          <a:p>
            <a:r>
              <a:rPr lang="cs-CZ" sz="1100" dirty="0" smtClean="0">
                <a:solidFill>
                  <a:srgbClr val="000000"/>
                </a:solidFill>
                <a:latin typeface="Times New Roman" pitchFamily="18" charset="0"/>
                <a:cs typeface="Times New Roman" pitchFamily="18" charset="0"/>
              </a:rPr>
              <a:t>9.4..2013</a:t>
            </a:r>
            <a:endParaRPr lang="cs-CZ" sz="1100" dirty="0">
              <a:solidFill>
                <a:srgbClr val="00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ST. MARY MAGDALENE CHURCH</a:t>
            </a:r>
            <a:endParaRPr lang="cs-CZ" dirty="0"/>
          </a:p>
        </p:txBody>
      </p:sp>
      <p:sp>
        <p:nvSpPr>
          <p:cNvPr id="3" name="Zástupný symbol pro obsah 2"/>
          <p:cNvSpPr>
            <a:spLocks noGrp="1"/>
          </p:cNvSpPr>
          <p:nvPr>
            <p:ph idx="1"/>
          </p:nvPr>
        </p:nvSpPr>
        <p:spPr/>
        <p:txBody>
          <a:bodyPr/>
          <a:lstStyle/>
          <a:p>
            <a:r>
              <a:rPr lang="cs-CZ" dirty="0" err="1" smtClean="0"/>
              <a:t>The</a:t>
            </a:r>
            <a:r>
              <a:rPr lang="cs-CZ" dirty="0" smtClean="0"/>
              <a:t> St. Mary </a:t>
            </a:r>
            <a:r>
              <a:rPr lang="cs-CZ" dirty="0" err="1" smtClean="0"/>
              <a:t>Magdalene</a:t>
            </a:r>
            <a:r>
              <a:rPr lang="cs-CZ" dirty="0" smtClean="0"/>
              <a:t> </a:t>
            </a:r>
            <a:r>
              <a:rPr lang="cs-CZ" dirty="0" err="1" smtClean="0"/>
              <a:t>Church</a:t>
            </a:r>
            <a:r>
              <a:rPr lang="cs-CZ" dirty="0" smtClean="0"/>
              <a:t>(1731-1737),</a:t>
            </a:r>
          </a:p>
          <a:p>
            <a:pPr>
              <a:buNone/>
            </a:pPr>
            <a:r>
              <a:rPr lang="cs-CZ" dirty="0" smtClean="0"/>
              <a:t>   a </a:t>
            </a:r>
            <a:r>
              <a:rPr lang="cs-CZ" dirty="0" err="1" smtClean="0"/>
              <a:t>valued</a:t>
            </a:r>
            <a:r>
              <a:rPr lang="cs-CZ" dirty="0" smtClean="0"/>
              <a:t> </a:t>
            </a:r>
            <a:r>
              <a:rPr lang="cs-CZ" dirty="0" err="1" smtClean="0"/>
              <a:t>historical</a:t>
            </a:r>
            <a:r>
              <a:rPr lang="cs-CZ" dirty="0" smtClean="0"/>
              <a:t> monument, </a:t>
            </a:r>
            <a:r>
              <a:rPr lang="cs-CZ" dirty="0" err="1" smtClean="0"/>
              <a:t>was</a:t>
            </a:r>
            <a:r>
              <a:rPr lang="cs-CZ" dirty="0" smtClean="0"/>
              <a:t> </a:t>
            </a:r>
            <a:r>
              <a:rPr lang="cs-CZ" dirty="0" err="1" smtClean="0"/>
              <a:t>designed</a:t>
            </a:r>
            <a:r>
              <a:rPr lang="cs-CZ" dirty="0" smtClean="0"/>
              <a:t> by</a:t>
            </a:r>
          </a:p>
          <a:p>
            <a:pPr>
              <a:buNone/>
            </a:pPr>
            <a:r>
              <a:rPr lang="cs-CZ" dirty="0" smtClean="0"/>
              <a:t>   </a:t>
            </a:r>
            <a:r>
              <a:rPr lang="cs-CZ" dirty="0" err="1" smtClean="0"/>
              <a:t>famous</a:t>
            </a:r>
            <a:r>
              <a:rPr lang="cs-CZ" dirty="0" smtClean="0"/>
              <a:t> </a:t>
            </a:r>
            <a:r>
              <a:rPr lang="cs-CZ" dirty="0" err="1" smtClean="0"/>
              <a:t>Baroque</a:t>
            </a:r>
            <a:r>
              <a:rPr lang="cs-CZ" dirty="0" smtClean="0"/>
              <a:t> </a:t>
            </a:r>
            <a:r>
              <a:rPr lang="cs-CZ" dirty="0" err="1" smtClean="0"/>
              <a:t>architect</a:t>
            </a:r>
            <a:r>
              <a:rPr lang="cs-CZ" dirty="0" smtClean="0"/>
              <a:t> K.I. </a:t>
            </a:r>
            <a:r>
              <a:rPr lang="cs-CZ" dirty="0" err="1" smtClean="0"/>
              <a:t>Dientzenhofer</a:t>
            </a:r>
            <a:endParaRPr lang="cs-CZ"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SADOVÁ COLONNADE</a:t>
            </a:r>
            <a:endParaRPr lang="cs-CZ" dirty="0"/>
          </a:p>
        </p:txBody>
      </p:sp>
      <p:sp>
        <p:nvSpPr>
          <p:cNvPr id="3" name="Zástupný symbol pro obsah 2"/>
          <p:cNvSpPr>
            <a:spLocks noGrp="1"/>
          </p:cNvSpPr>
          <p:nvPr>
            <p:ph idx="1"/>
          </p:nvPr>
        </p:nvSpPr>
        <p:spPr/>
        <p:txBody>
          <a:bodyPr/>
          <a:lstStyle/>
          <a:p>
            <a:r>
              <a:rPr lang="cs-CZ" dirty="0" err="1" smtClean="0"/>
              <a:t>Colonnade</a:t>
            </a:r>
            <a:r>
              <a:rPr lang="cs-CZ" dirty="0" smtClean="0"/>
              <a:t> Sadová </a:t>
            </a:r>
            <a:r>
              <a:rPr lang="cs-CZ" dirty="0" err="1" smtClean="0"/>
              <a:t>is</a:t>
            </a:r>
            <a:r>
              <a:rPr lang="cs-CZ" smtClean="0"/>
              <a:t> in </a:t>
            </a:r>
            <a:r>
              <a:rPr lang="cs-CZ" dirty="0" smtClean="0"/>
              <a:t>Dvořák Park</a:t>
            </a:r>
            <a:endParaRPr lang="cs-CZ"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SPA I- Císařské</a:t>
            </a:r>
            <a:endParaRPr lang="cs-CZ" dirty="0"/>
          </a:p>
        </p:txBody>
      </p:sp>
      <p:sp>
        <p:nvSpPr>
          <p:cNvPr id="3" name="Zástupný symbol pro obsah 2"/>
          <p:cNvSpPr>
            <a:spLocks noGrp="1"/>
          </p:cNvSpPr>
          <p:nvPr>
            <p:ph idx="1"/>
          </p:nvPr>
        </p:nvSpPr>
        <p:spPr/>
        <p:txBody>
          <a:bodyPr/>
          <a:lstStyle/>
          <a:p>
            <a:r>
              <a:rPr lang="cs-CZ" dirty="0" err="1" smtClean="0"/>
              <a:t>was</a:t>
            </a:r>
            <a:r>
              <a:rPr lang="cs-CZ" dirty="0" smtClean="0"/>
              <a:t> </a:t>
            </a:r>
            <a:r>
              <a:rPr lang="cs-CZ" dirty="0" err="1" smtClean="0"/>
              <a:t>built</a:t>
            </a:r>
            <a:r>
              <a:rPr lang="cs-CZ" dirty="0" smtClean="0"/>
              <a:t> in 1892-1895</a:t>
            </a:r>
            <a:endParaRPr lang="cs-CZ"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VÍTĚZSLAV  NEZVAL </a:t>
            </a:r>
            <a:r>
              <a:rPr lang="cs-CZ" dirty="0" err="1" smtClean="0"/>
              <a:t>THEATre</a:t>
            </a:r>
            <a:endParaRPr lang="cs-CZ" dirty="0"/>
          </a:p>
        </p:txBody>
      </p:sp>
      <p:sp>
        <p:nvSpPr>
          <p:cNvPr id="3" name="Zástupný symbol pro obsah 2"/>
          <p:cNvSpPr>
            <a:spLocks noGrp="1"/>
          </p:cNvSpPr>
          <p:nvPr>
            <p:ph idx="1"/>
          </p:nvPr>
        </p:nvSpPr>
        <p:spPr/>
        <p:txBody>
          <a:bodyPr/>
          <a:lstStyle/>
          <a:p>
            <a:r>
              <a:rPr lang="cs-CZ" dirty="0" err="1" smtClean="0"/>
              <a:t>an</a:t>
            </a:r>
            <a:r>
              <a:rPr lang="cs-CZ" dirty="0" smtClean="0"/>
              <a:t> </a:t>
            </a:r>
            <a:r>
              <a:rPr lang="cs-CZ" dirty="0" err="1" smtClean="0"/>
              <a:t>early</a:t>
            </a:r>
            <a:r>
              <a:rPr lang="cs-CZ" dirty="0" smtClean="0"/>
              <a:t> </a:t>
            </a:r>
            <a:r>
              <a:rPr lang="cs-CZ" dirty="0" err="1" smtClean="0"/>
              <a:t>Baroque</a:t>
            </a:r>
            <a:r>
              <a:rPr lang="cs-CZ" dirty="0" smtClean="0"/>
              <a:t> </a:t>
            </a:r>
            <a:r>
              <a:rPr lang="cs-CZ" dirty="0" err="1" smtClean="0"/>
              <a:t>building</a:t>
            </a:r>
            <a:r>
              <a:rPr lang="cs-CZ" dirty="0" smtClean="0"/>
              <a:t> by </a:t>
            </a:r>
            <a:r>
              <a:rPr lang="cs-CZ" dirty="0" err="1" smtClean="0"/>
              <a:t>architects</a:t>
            </a:r>
            <a:r>
              <a:rPr lang="cs-CZ" dirty="0" smtClean="0"/>
              <a:t> </a:t>
            </a:r>
            <a:r>
              <a:rPr lang="cs-CZ" dirty="0" err="1" smtClean="0"/>
              <a:t>Fellner</a:t>
            </a:r>
            <a:r>
              <a:rPr lang="cs-CZ" dirty="0" smtClean="0"/>
              <a:t> </a:t>
            </a:r>
            <a:r>
              <a:rPr lang="cs-CZ" dirty="0" err="1" smtClean="0"/>
              <a:t>and</a:t>
            </a:r>
            <a:r>
              <a:rPr lang="cs-CZ" dirty="0" smtClean="0"/>
              <a:t> </a:t>
            </a:r>
            <a:r>
              <a:rPr lang="cs-CZ" dirty="0" err="1" smtClean="0"/>
              <a:t>Helmer</a:t>
            </a:r>
            <a:r>
              <a:rPr lang="cs-CZ" dirty="0" smtClean="0"/>
              <a:t> in 1884- 1886</a:t>
            </a:r>
            <a:endParaRPr lang="cs-CZ"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WATCHTOWER  DIANA</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547m </a:t>
            </a:r>
            <a:r>
              <a:rPr lang="cs-CZ" dirty="0" err="1" smtClean="0"/>
              <a:t>high</a:t>
            </a:r>
            <a:r>
              <a:rPr lang="cs-CZ" dirty="0" smtClean="0"/>
              <a:t> </a:t>
            </a:r>
            <a:r>
              <a:rPr lang="cs-CZ" dirty="0" err="1" smtClean="0"/>
              <a:t>watcht</a:t>
            </a:r>
            <a:r>
              <a:rPr lang="en-US" dirty="0" err="1" smtClean="0"/>
              <a:t>ower</a:t>
            </a:r>
            <a:r>
              <a:rPr lang="en-US" dirty="0" smtClean="0"/>
              <a:t> from 1914 can be found at the Friendship Height of the </a:t>
            </a:r>
            <a:r>
              <a:rPr lang="en-US" dirty="0" err="1" smtClean="0"/>
              <a:t>Grandhotel</a:t>
            </a:r>
            <a:r>
              <a:rPr lang="en-US" dirty="0" smtClean="0"/>
              <a:t> </a:t>
            </a:r>
            <a:r>
              <a:rPr lang="en-US" dirty="0" err="1" smtClean="0"/>
              <a:t>Pupp</a:t>
            </a:r>
            <a:r>
              <a:rPr lang="en-US" dirty="0" smtClean="0"/>
              <a:t>. You can reach it on foot along forest trails or </a:t>
            </a:r>
            <a:r>
              <a:rPr lang="cs-CZ" dirty="0" smtClean="0"/>
              <a:t>by </a:t>
            </a:r>
            <a:r>
              <a:rPr lang="cs-CZ" dirty="0" err="1" smtClean="0"/>
              <a:t>funicular</a:t>
            </a:r>
            <a:r>
              <a:rPr lang="en-US" dirty="0" smtClean="0"/>
              <a:t> from the </a:t>
            </a:r>
            <a:r>
              <a:rPr lang="en-US" dirty="0" err="1" smtClean="0"/>
              <a:t>Grandhotel</a:t>
            </a:r>
            <a:r>
              <a:rPr lang="en-US" dirty="0" smtClean="0"/>
              <a:t> </a:t>
            </a:r>
            <a:r>
              <a:rPr lang="en-US" dirty="0" err="1" smtClean="0"/>
              <a:t>Pupp</a:t>
            </a:r>
            <a:r>
              <a:rPr lang="en-US" dirty="0" smtClean="0"/>
              <a:t>. It runs at intervals of 15 minutes. Ride the cable car tower takes approximately three minutes, hiking aside about a half hour.</a:t>
            </a:r>
          </a:p>
          <a:p>
            <a:endParaRPr lang="en-US" dirty="0" smtClean="0"/>
          </a:p>
          <a:p>
            <a:r>
              <a:rPr lang="en-US" dirty="0" smtClean="0"/>
              <a:t>On the lookout gallery Diana go up either lift or stretch your legs on the 150 steps. In fine weather, is reportedly seen up to a distance of 70 km.</a:t>
            </a:r>
            <a:endParaRPr lang="cs-CZ"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Nadpis 9"/>
          <p:cNvSpPr>
            <a:spLocks noGrp="1"/>
          </p:cNvSpPr>
          <p:nvPr>
            <p:ph type="title"/>
          </p:nvPr>
        </p:nvSpPr>
        <p:spPr/>
        <p:txBody>
          <a:bodyPr/>
          <a:lstStyle/>
          <a:p>
            <a:r>
              <a:rPr lang="cs-CZ" dirty="0" smtClean="0"/>
              <a:t>JELENÍ  SKOK</a:t>
            </a:r>
            <a:endParaRPr lang="cs-CZ" dirty="0"/>
          </a:p>
        </p:txBody>
      </p:sp>
      <p:sp>
        <p:nvSpPr>
          <p:cNvPr id="11" name="Zástupný symbol pro obsah 10"/>
          <p:cNvSpPr>
            <a:spLocks noGrp="1"/>
          </p:cNvSpPr>
          <p:nvPr>
            <p:ph idx="1"/>
          </p:nvPr>
        </p:nvSpPr>
        <p:spPr/>
        <p:txBody>
          <a:bodyPr>
            <a:normAutofit lnSpcReduction="10000"/>
          </a:bodyPr>
          <a:lstStyle/>
          <a:p>
            <a:r>
              <a:rPr lang="en-US" dirty="0" smtClean="0"/>
              <a:t>Stag's Leap</a:t>
            </a:r>
            <a:r>
              <a:rPr lang="cs-CZ" dirty="0" smtClean="0"/>
              <a:t>(Jelení skok)</a:t>
            </a:r>
            <a:r>
              <a:rPr lang="en-US" dirty="0" smtClean="0"/>
              <a:t> is a top above the center of Karlovy Vary. Metal statue of a chamois</a:t>
            </a:r>
            <a:r>
              <a:rPr lang="cs-CZ" dirty="0" smtClean="0"/>
              <a:t>( kamzík)</a:t>
            </a:r>
            <a:r>
              <a:rPr lang="en-US" dirty="0" smtClean="0"/>
              <a:t> from 1851, by Berlin sculptor August Kiss. </a:t>
            </a:r>
            <a:r>
              <a:rPr lang="cs-CZ" dirty="0" smtClean="0"/>
              <a:t>B</a:t>
            </a:r>
            <a:r>
              <a:rPr lang="en-US" dirty="0" err="1" smtClean="0"/>
              <a:t>aron</a:t>
            </a:r>
            <a:r>
              <a:rPr lang="en-US" dirty="0" smtClean="0"/>
              <a:t> </a:t>
            </a:r>
            <a:r>
              <a:rPr lang="en-US" dirty="0" err="1" smtClean="0"/>
              <a:t>Lützow</a:t>
            </a:r>
            <a:r>
              <a:rPr lang="en-US" dirty="0" smtClean="0"/>
              <a:t> </a:t>
            </a:r>
            <a:r>
              <a:rPr lang="cs-CZ" dirty="0" smtClean="0"/>
              <a:t>l</a:t>
            </a:r>
            <a:r>
              <a:rPr lang="en-US" dirty="0" smtClean="0"/>
              <a:t>et </a:t>
            </a:r>
            <a:r>
              <a:rPr lang="cs-CZ" dirty="0" err="1" smtClean="0"/>
              <a:t>it</a:t>
            </a:r>
            <a:r>
              <a:rPr lang="cs-CZ" dirty="0" smtClean="0"/>
              <a:t> </a:t>
            </a:r>
            <a:r>
              <a:rPr lang="cs-CZ" dirty="0" err="1" smtClean="0"/>
              <a:t>built</a:t>
            </a:r>
            <a:r>
              <a:rPr lang="en-US" dirty="0" smtClean="0"/>
              <a:t> here</a:t>
            </a:r>
            <a:r>
              <a:rPr lang="cs-CZ" dirty="0" smtClean="0"/>
              <a:t>. He</a:t>
            </a:r>
            <a:r>
              <a:rPr lang="en-US" dirty="0" smtClean="0"/>
              <a:t> wanted </a:t>
            </a:r>
            <a:r>
              <a:rPr lang="cs-CZ" dirty="0" smtClean="0"/>
              <a:t> to </a:t>
            </a:r>
            <a:r>
              <a:rPr lang="cs-CZ" dirty="0" err="1" smtClean="0"/>
              <a:t>mock</a:t>
            </a:r>
            <a:r>
              <a:rPr lang="cs-CZ" dirty="0" smtClean="0"/>
              <a:t>(</a:t>
            </a:r>
            <a:r>
              <a:rPr lang="cs-CZ" dirty="0" err="1" smtClean="0"/>
              <a:t>zešměnit</a:t>
            </a:r>
            <a:r>
              <a:rPr lang="cs-CZ" dirty="0" smtClean="0"/>
              <a:t>)</a:t>
            </a:r>
            <a:r>
              <a:rPr lang="en-US" dirty="0" smtClean="0"/>
              <a:t>it  fictional tale of discovery </a:t>
            </a:r>
            <a:r>
              <a:rPr lang="en-US" dirty="0" err="1" smtClean="0"/>
              <a:t>Vřídl</a:t>
            </a:r>
            <a:r>
              <a:rPr lang="cs-CZ" dirty="0" smtClean="0"/>
              <a:t>o</a:t>
            </a:r>
            <a:r>
              <a:rPr lang="en-US" dirty="0" smtClean="0"/>
              <a:t> because</a:t>
            </a:r>
            <a:r>
              <a:rPr lang="cs-CZ" dirty="0" smtClean="0"/>
              <a:t> </a:t>
            </a:r>
            <a:r>
              <a:rPr lang="cs-CZ" dirty="0" err="1" smtClean="0"/>
              <a:t>there</a:t>
            </a:r>
            <a:r>
              <a:rPr lang="cs-CZ" dirty="0" smtClean="0"/>
              <a:t> </a:t>
            </a:r>
            <a:r>
              <a:rPr lang="en-US" dirty="0" smtClean="0"/>
              <a:t>was the real Stag's Leap in these places according to legend.</a:t>
            </a:r>
            <a:r>
              <a:rPr lang="cs-CZ" dirty="0" smtClean="0"/>
              <a:t> </a:t>
            </a:r>
            <a:r>
              <a:rPr lang="cs-CZ" dirty="0" err="1" smtClean="0"/>
              <a:t>Yo</a:t>
            </a:r>
            <a:r>
              <a:rPr lang="cs-CZ" dirty="0" smtClean="0"/>
              <a:t> </a:t>
            </a:r>
            <a:r>
              <a:rPr lang="cs-CZ" dirty="0" err="1" smtClean="0"/>
              <a:t>can</a:t>
            </a:r>
            <a:r>
              <a:rPr lang="cs-CZ" dirty="0" smtClean="0"/>
              <a:t> </a:t>
            </a:r>
            <a:r>
              <a:rPr lang="cs-CZ" dirty="0" err="1" smtClean="0"/>
              <a:t>get</a:t>
            </a:r>
            <a:r>
              <a:rPr lang="cs-CZ" dirty="0" smtClean="0"/>
              <a:t> </a:t>
            </a:r>
            <a:r>
              <a:rPr lang="cs-CZ" dirty="0" err="1" smtClean="0"/>
              <a:t>there</a:t>
            </a:r>
            <a:r>
              <a:rPr lang="cs-CZ" dirty="0" smtClean="0"/>
              <a:t> by </a:t>
            </a:r>
            <a:r>
              <a:rPr lang="en-US" dirty="0" smtClean="0"/>
              <a:t>funicular </a:t>
            </a:r>
            <a:r>
              <a:rPr lang="cs-CZ" dirty="0" err="1" smtClean="0"/>
              <a:t>from</a:t>
            </a:r>
            <a:r>
              <a:rPr lang="en-US" dirty="0" smtClean="0"/>
              <a:t> </a:t>
            </a:r>
            <a:r>
              <a:rPr lang="cs-CZ" dirty="0" smtClean="0"/>
              <a:t>t</a:t>
            </a:r>
            <a:r>
              <a:rPr lang="en-US" dirty="0" smtClean="0"/>
              <a:t>he hotel </a:t>
            </a:r>
            <a:r>
              <a:rPr lang="en-US" dirty="0" err="1" smtClean="0"/>
              <a:t>Pupp</a:t>
            </a:r>
            <a:r>
              <a:rPr lang="en-US" dirty="0" smtClean="0"/>
              <a:t> that goes to the next station lookout Diana.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SVATOŠSKÉ  SKÁLY</a:t>
            </a:r>
            <a:endParaRPr lang="cs-CZ" dirty="0"/>
          </a:p>
        </p:txBody>
      </p:sp>
      <p:sp>
        <p:nvSpPr>
          <p:cNvPr id="4" name="Zástupný symbol pro obsah 3"/>
          <p:cNvSpPr>
            <a:spLocks noGrp="1"/>
          </p:cNvSpPr>
          <p:nvPr>
            <p:ph idx="1"/>
          </p:nvPr>
        </p:nvSpPr>
        <p:spPr/>
        <p:txBody>
          <a:bodyPr>
            <a:normAutofit fontScale="70000" lnSpcReduction="20000"/>
          </a:bodyPr>
          <a:lstStyle/>
          <a:p>
            <a:endParaRPr lang="cs-CZ" dirty="0" smtClean="0"/>
          </a:p>
          <a:p>
            <a:endParaRPr lang="cs-CZ" dirty="0" smtClean="0"/>
          </a:p>
          <a:p>
            <a:r>
              <a:rPr lang="en-US" dirty="0" smtClean="0"/>
              <a:t>Protected natural monument formed in the Karlovy Vary granite massif action of the river Eger, with many pillars, prisms and pyramids. The remarkable rock formations were created by the gradual weathering and erosion of granite blocks, river activities and erosive action of frost.</a:t>
            </a:r>
          </a:p>
          <a:p>
            <a:r>
              <a:rPr lang="en-US" dirty="0" smtClean="0"/>
              <a:t>Its shape reminiscent of a wedding procession and accordingly are named - for example, groom, bride, </a:t>
            </a:r>
            <a:r>
              <a:rPr lang="cs-CZ" dirty="0" smtClean="0"/>
              <a:t>m</a:t>
            </a:r>
            <a:r>
              <a:rPr lang="en-US" dirty="0" err="1" smtClean="0"/>
              <a:t>usicians</a:t>
            </a:r>
            <a:r>
              <a:rPr lang="en-US" dirty="0" smtClean="0"/>
              <a:t>, witnesses said. The bizarre shapes of granite were 1933 declared a protected natural site, now a National Natural Landmark. They occupy an area of ​​2 ha and is at an altitude of 380-440 m.</a:t>
            </a:r>
          </a:p>
          <a:p>
            <a:r>
              <a:rPr lang="en-US" dirty="0" smtClean="0"/>
              <a:t>In the wide area is a beautiful hilly landscape that becomes a destination for tourists, cyclists, canoeists and climbers course. Passes through a trail </a:t>
            </a:r>
            <a:r>
              <a:rPr lang="en-US" dirty="0" err="1" smtClean="0"/>
              <a:t>Doubi</a:t>
            </a:r>
            <a:r>
              <a:rPr lang="en-US" dirty="0" smtClean="0"/>
              <a:t> - </a:t>
            </a:r>
            <a:r>
              <a:rPr lang="en-US" dirty="0" err="1" smtClean="0"/>
              <a:t>Svatošské</a:t>
            </a:r>
            <a:r>
              <a:rPr lang="en-US" dirty="0" smtClean="0"/>
              <a:t> rocks.</a:t>
            </a:r>
          </a:p>
          <a:p>
            <a:endParaRPr lang="cs-CZ"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QUIZ</a:t>
            </a:r>
            <a:endParaRPr lang="cs-CZ" dirty="0"/>
          </a:p>
        </p:txBody>
      </p:sp>
      <p:sp>
        <p:nvSpPr>
          <p:cNvPr id="6" name="Zástupný symbol pro obsah 5"/>
          <p:cNvSpPr>
            <a:spLocks noGrp="1"/>
          </p:cNvSpPr>
          <p:nvPr>
            <p:ph idx="1"/>
          </p:nvPr>
        </p:nvSpPr>
        <p:spPr/>
        <p:txBody>
          <a:bodyPr/>
          <a:lstStyle/>
          <a:p>
            <a:r>
              <a:rPr lang="cs-CZ" dirty="0" err="1" smtClean="0"/>
              <a:t>Where</a:t>
            </a:r>
            <a:r>
              <a:rPr lang="cs-CZ" dirty="0" smtClean="0"/>
              <a:t> </a:t>
            </a:r>
            <a:r>
              <a:rPr lang="cs-CZ" dirty="0" err="1" smtClean="0"/>
              <a:t>is</a:t>
            </a:r>
            <a:r>
              <a:rPr lang="cs-CZ" dirty="0" smtClean="0"/>
              <a:t> Karlovy Vary </a:t>
            </a:r>
            <a:r>
              <a:rPr lang="cs-CZ" dirty="0" err="1" smtClean="0"/>
              <a:t>situated</a:t>
            </a:r>
            <a:r>
              <a:rPr lang="cs-CZ" dirty="0" smtClean="0"/>
              <a:t>?</a:t>
            </a:r>
          </a:p>
          <a:p>
            <a:r>
              <a:rPr lang="cs-CZ" dirty="0" err="1" smtClean="0"/>
              <a:t>What</a:t>
            </a:r>
            <a:r>
              <a:rPr lang="cs-CZ" dirty="0" smtClean="0"/>
              <a:t> do </a:t>
            </a:r>
            <a:r>
              <a:rPr lang="cs-CZ" dirty="0" err="1" smtClean="0"/>
              <a:t>you</a:t>
            </a:r>
            <a:r>
              <a:rPr lang="cs-CZ" dirty="0" smtClean="0"/>
              <a:t> </a:t>
            </a:r>
            <a:r>
              <a:rPr lang="cs-CZ" dirty="0" err="1" smtClean="0"/>
              <a:t>know</a:t>
            </a:r>
            <a:r>
              <a:rPr lang="cs-CZ" dirty="0" smtClean="0"/>
              <a:t> </a:t>
            </a:r>
            <a:r>
              <a:rPr lang="cs-CZ" dirty="0" err="1" smtClean="0"/>
              <a:t>about</a:t>
            </a:r>
            <a:r>
              <a:rPr lang="cs-CZ" dirty="0" smtClean="0"/>
              <a:t> </a:t>
            </a:r>
            <a:r>
              <a:rPr lang="cs-CZ" dirty="0" err="1" smtClean="0"/>
              <a:t>history</a:t>
            </a:r>
            <a:r>
              <a:rPr lang="cs-CZ" dirty="0" smtClean="0"/>
              <a:t> </a:t>
            </a:r>
            <a:r>
              <a:rPr lang="cs-CZ" dirty="0" err="1" smtClean="0"/>
              <a:t>of</a:t>
            </a:r>
            <a:r>
              <a:rPr lang="cs-CZ" dirty="0" smtClean="0"/>
              <a:t> Karlovy Vary?</a:t>
            </a:r>
          </a:p>
          <a:p>
            <a:r>
              <a:rPr lang="cs-CZ" dirty="0" err="1" smtClean="0"/>
              <a:t>How</a:t>
            </a:r>
            <a:r>
              <a:rPr lang="cs-CZ" dirty="0" smtClean="0"/>
              <a:t> many </a:t>
            </a:r>
            <a:r>
              <a:rPr lang="cs-CZ" dirty="0" err="1" smtClean="0"/>
              <a:t>springs</a:t>
            </a:r>
            <a:r>
              <a:rPr lang="cs-CZ" dirty="0" smtClean="0"/>
              <a:t> are </a:t>
            </a:r>
            <a:r>
              <a:rPr lang="cs-CZ" dirty="0" err="1" smtClean="0"/>
              <a:t>there</a:t>
            </a:r>
            <a:r>
              <a:rPr lang="cs-CZ" dirty="0" smtClean="0"/>
              <a:t>? </a:t>
            </a:r>
            <a:r>
              <a:rPr lang="cs-CZ" dirty="0" err="1" smtClean="0"/>
              <a:t>Name</a:t>
            </a:r>
            <a:r>
              <a:rPr lang="cs-CZ" dirty="0" smtClean="0"/>
              <a:t> </a:t>
            </a:r>
            <a:r>
              <a:rPr lang="cs-CZ" dirty="0" err="1" smtClean="0"/>
              <a:t>some</a:t>
            </a:r>
            <a:r>
              <a:rPr lang="cs-CZ" dirty="0" smtClean="0"/>
              <a:t> </a:t>
            </a:r>
            <a:r>
              <a:rPr lang="cs-CZ" dirty="0" err="1" smtClean="0"/>
              <a:t>of</a:t>
            </a:r>
            <a:r>
              <a:rPr lang="cs-CZ" dirty="0" smtClean="0"/>
              <a:t> </a:t>
            </a:r>
            <a:r>
              <a:rPr lang="cs-CZ" dirty="0" err="1" smtClean="0"/>
              <a:t>them</a:t>
            </a:r>
            <a:r>
              <a:rPr lang="cs-CZ" dirty="0" smtClean="0"/>
              <a:t>.</a:t>
            </a:r>
          </a:p>
          <a:p>
            <a:r>
              <a:rPr lang="cs-CZ" dirty="0" err="1" smtClean="0"/>
              <a:t>Which</a:t>
            </a:r>
            <a:r>
              <a:rPr lang="cs-CZ" dirty="0" smtClean="0"/>
              <a:t> </a:t>
            </a:r>
            <a:r>
              <a:rPr lang="cs-CZ" dirty="0" err="1" smtClean="0"/>
              <a:t>various</a:t>
            </a:r>
            <a:r>
              <a:rPr lang="cs-CZ" dirty="0" smtClean="0"/>
              <a:t> </a:t>
            </a:r>
            <a:r>
              <a:rPr lang="cs-CZ" dirty="0" err="1" smtClean="0"/>
              <a:t>disorders</a:t>
            </a:r>
            <a:r>
              <a:rPr lang="cs-CZ" dirty="0" smtClean="0"/>
              <a:t> are </a:t>
            </a:r>
            <a:r>
              <a:rPr lang="cs-CZ" dirty="0" err="1" smtClean="0"/>
              <a:t>treated</a:t>
            </a:r>
            <a:r>
              <a:rPr lang="cs-CZ" dirty="0" smtClean="0"/>
              <a:t> in </a:t>
            </a:r>
            <a:r>
              <a:rPr lang="cs-CZ" dirty="0" err="1" smtClean="0"/>
              <a:t>this</a:t>
            </a:r>
            <a:r>
              <a:rPr lang="cs-CZ" dirty="0" smtClean="0"/>
              <a:t> </a:t>
            </a:r>
            <a:r>
              <a:rPr lang="cs-CZ" dirty="0" err="1" smtClean="0"/>
              <a:t>spa</a:t>
            </a:r>
            <a:r>
              <a:rPr lang="cs-CZ" dirty="0" smtClean="0"/>
              <a:t>?</a:t>
            </a:r>
          </a:p>
          <a:p>
            <a:r>
              <a:rPr lang="cs-CZ" dirty="0" err="1" smtClean="0"/>
              <a:t>Which</a:t>
            </a:r>
            <a:r>
              <a:rPr lang="cs-CZ" dirty="0" smtClean="0"/>
              <a:t> </a:t>
            </a:r>
            <a:r>
              <a:rPr lang="cs-CZ" dirty="0" err="1" smtClean="0"/>
              <a:t>interesting</a:t>
            </a:r>
            <a:r>
              <a:rPr lang="cs-CZ" dirty="0" smtClean="0"/>
              <a:t> </a:t>
            </a:r>
            <a:r>
              <a:rPr lang="cs-CZ" dirty="0" err="1" smtClean="0"/>
              <a:t>places</a:t>
            </a:r>
            <a:r>
              <a:rPr lang="cs-CZ" dirty="0" smtClean="0"/>
              <a:t> do </a:t>
            </a:r>
            <a:r>
              <a:rPr lang="cs-CZ" dirty="0" err="1" smtClean="0"/>
              <a:t>you</a:t>
            </a:r>
            <a:r>
              <a:rPr lang="cs-CZ" dirty="0" smtClean="0"/>
              <a:t> </a:t>
            </a:r>
            <a:r>
              <a:rPr lang="cs-CZ" dirty="0" err="1" smtClean="0"/>
              <a:t>recommend</a:t>
            </a:r>
            <a:r>
              <a:rPr lang="cs-CZ" dirty="0" smtClean="0"/>
              <a:t> to </a:t>
            </a:r>
            <a:r>
              <a:rPr lang="cs-CZ" dirty="0" err="1" smtClean="0"/>
              <a:t>tourists</a:t>
            </a:r>
            <a:r>
              <a:rPr lang="cs-CZ" dirty="0" smtClean="0"/>
              <a:t>? And </a:t>
            </a:r>
            <a:r>
              <a:rPr lang="cs-CZ" dirty="0" err="1" smtClean="0"/>
              <a:t>why</a:t>
            </a:r>
            <a:r>
              <a:rPr lang="cs-CZ" smtClean="0"/>
              <a:t>?</a:t>
            </a:r>
            <a:endParaRPr lang="cs-CZ" dirty="0" smtClean="0"/>
          </a:p>
          <a:p>
            <a:endParaRPr lang="cs-CZ" dirty="0" smtClean="0"/>
          </a:p>
          <a:p>
            <a:endParaRPr lang="cs-CZ" dirty="0" smtClean="0"/>
          </a:p>
          <a:p>
            <a:endParaRPr lang="cs-CZ" dirty="0" smtClean="0"/>
          </a:p>
          <a:p>
            <a:endParaRPr lang="cs-CZ"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ovéPole 2"/>
          <p:cNvSpPr txBox="1">
            <a:spLocks noChangeArrowheads="1"/>
          </p:cNvSpPr>
          <p:nvPr/>
        </p:nvSpPr>
        <p:spPr bwMode="auto">
          <a:xfrm>
            <a:off x="3016627" y="5567638"/>
            <a:ext cx="3566160" cy="775597"/>
          </a:xfrm>
          <a:prstGeom prst="rect">
            <a:avLst/>
          </a:prstGeom>
          <a:noFill/>
          <a:ln w="9525">
            <a:noFill/>
            <a:miter lim="800000"/>
            <a:headEnd/>
            <a:tailEnd/>
          </a:ln>
        </p:spPr>
        <p:txBody>
          <a:bodyPr lIns="82296" tIns="41148" rIns="82296" bIns="41148">
            <a:spAutoFit/>
          </a:bodyPr>
          <a:lstStyle/>
          <a:p>
            <a:pPr algn="ctr"/>
            <a:r>
              <a:rPr lang="cs-CZ" sz="1100" dirty="0" smtClean="0">
                <a:solidFill>
                  <a:srgbClr val="000000"/>
                </a:solidFill>
                <a:latin typeface="Times New Roman" pitchFamily="18" charset="0"/>
                <a:cs typeface="Times New Roman" pitchFamily="18" charset="0"/>
              </a:rPr>
              <a:t>Mgr</a:t>
            </a:r>
            <a:r>
              <a:rPr lang="cs-CZ" sz="1100" dirty="0">
                <a:solidFill>
                  <a:srgbClr val="000000"/>
                </a:solidFill>
                <a:latin typeface="Times New Roman" pitchFamily="18" charset="0"/>
                <a:cs typeface="Times New Roman" pitchFamily="18" charset="0"/>
              </a:rPr>
              <a:t>. </a:t>
            </a:r>
            <a:r>
              <a:rPr lang="cs-CZ" sz="1100" dirty="0" smtClean="0">
                <a:solidFill>
                  <a:srgbClr val="000000"/>
                </a:solidFill>
                <a:latin typeface="Times New Roman" pitchFamily="18" charset="0"/>
                <a:cs typeface="Times New Roman" pitchFamily="18" charset="0"/>
              </a:rPr>
              <a:t>Martina </a:t>
            </a:r>
            <a:r>
              <a:rPr lang="cs-CZ" sz="1100" dirty="0" err="1" smtClean="0">
                <a:solidFill>
                  <a:srgbClr val="000000"/>
                </a:solidFill>
                <a:latin typeface="Times New Roman" pitchFamily="18" charset="0"/>
                <a:cs typeface="Times New Roman" pitchFamily="18" charset="0"/>
              </a:rPr>
              <a:t>Fukárková</a:t>
            </a:r>
            <a:endParaRPr lang="cs-CZ" sz="1100" dirty="0">
              <a:solidFill>
                <a:srgbClr val="000000"/>
              </a:solidFill>
              <a:latin typeface="Times New Roman" pitchFamily="18" charset="0"/>
              <a:cs typeface="Times New Roman" pitchFamily="18" charset="0"/>
            </a:endParaRPr>
          </a:p>
          <a:p>
            <a:pPr algn="ctr"/>
            <a:r>
              <a:rPr lang="cs-CZ" sz="1100" dirty="0" smtClean="0">
                <a:solidFill>
                  <a:srgbClr val="000000"/>
                </a:solidFill>
                <a:latin typeface="Times New Roman" pitchFamily="18" charset="0"/>
                <a:cs typeface="Times New Roman" pitchFamily="18" charset="0"/>
              </a:rPr>
              <a:t>SOŠ logistická a SOU Dalovice</a:t>
            </a:r>
            <a:endParaRPr lang="cs-CZ" sz="1100" dirty="0">
              <a:solidFill>
                <a:srgbClr val="000000"/>
              </a:solidFill>
              <a:latin typeface="Times New Roman" pitchFamily="18" charset="0"/>
              <a:cs typeface="Times New Roman" pitchFamily="18" charset="0"/>
            </a:endParaRPr>
          </a:p>
          <a:p>
            <a:pPr algn="ctr"/>
            <a:r>
              <a:rPr lang="cs-CZ" sz="1100" i="1" dirty="0" err="1" smtClean="0">
                <a:solidFill>
                  <a:srgbClr val="000000"/>
                </a:solidFill>
                <a:latin typeface="Times New Roman" pitchFamily="18" charset="0"/>
                <a:cs typeface="Times New Roman" pitchFamily="18" charset="0"/>
              </a:rPr>
              <a:t>fukarkova</a:t>
            </a:r>
            <a:r>
              <a:rPr lang="cs-CZ" sz="1100" i="1" dirty="0" smtClean="0">
                <a:solidFill>
                  <a:srgbClr val="000000"/>
                </a:solidFill>
                <a:latin typeface="Times New Roman" pitchFamily="18" charset="0"/>
                <a:cs typeface="Times New Roman" pitchFamily="18" charset="0"/>
              </a:rPr>
              <a:t>@</a:t>
            </a:r>
            <a:r>
              <a:rPr lang="cs-CZ" sz="1100" i="1" dirty="0" err="1" smtClean="0">
                <a:solidFill>
                  <a:srgbClr val="000000"/>
                </a:solidFill>
                <a:latin typeface="Times New Roman" pitchFamily="18" charset="0"/>
                <a:cs typeface="Times New Roman" pitchFamily="18" charset="0"/>
              </a:rPr>
              <a:t>logistickaskola.cz</a:t>
            </a:r>
            <a:endParaRPr lang="cs-CZ" sz="1100" i="1" dirty="0" smtClean="0">
              <a:solidFill>
                <a:srgbClr val="000000"/>
              </a:solidFill>
              <a:latin typeface="Times New Roman" pitchFamily="18" charset="0"/>
              <a:cs typeface="Times New Roman" pitchFamily="18" charset="0"/>
            </a:endParaRPr>
          </a:p>
          <a:p>
            <a:pPr algn="ctr"/>
            <a:r>
              <a:rPr lang="cs-CZ" sz="1100" i="1" dirty="0" smtClean="0">
                <a:solidFill>
                  <a:srgbClr val="000000"/>
                </a:solidFill>
                <a:latin typeface="Times New Roman" pitchFamily="18" charset="0"/>
                <a:cs typeface="Times New Roman" pitchFamily="18" charset="0"/>
              </a:rPr>
              <a:t>duben 2013</a:t>
            </a:r>
            <a:endParaRPr lang="cs-CZ" sz="1100" i="1" dirty="0">
              <a:solidFill>
                <a:srgbClr val="000000"/>
              </a:solidFill>
              <a:latin typeface="Times New Roman" pitchFamily="18" charset="0"/>
              <a:cs typeface="Times New Roman" pitchFamily="18" charset="0"/>
            </a:endParaRPr>
          </a:p>
        </p:txBody>
      </p:sp>
      <p:sp>
        <p:nvSpPr>
          <p:cNvPr id="3076" name="TextovéPole 3"/>
          <p:cNvSpPr txBox="1">
            <a:spLocks noChangeArrowheads="1"/>
          </p:cNvSpPr>
          <p:nvPr/>
        </p:nvSpPr>
        <p:spPr bwMode="auto">
          <a:xfrm>
            <a:off x="359532" y="4595530"/>
            <a:ext cx="8424936" cy="421654"/>
          </a:xfrm>
          <a:prstGeom prst="rect">
            <a:avLst/>
          </a:prstGeom>
          <a:noFill/>
          <a:ln w="9525">
            <a:noFill/>
            <a:miter lim="800000"/>
            <a:headEnd/>
            <a:tailEnd/>
          </a:ln>
        </p:spPr>
        <p:txBody>
          <a:bodyPr wrap="square" lIns="82296" tIns="41148" rIns="82296" bIns="41148">
            <a:spAutoFit/>
          </a:bodyPr>
          <a:lstStyle/>
          <a:p>
            <a:r>
              <a:rPr lang="cs-CZ" sz="1100" dirty="0">
                <a:solidFill>
                  <a:srgbClr val="000000"/>
                </a:solidFill>
                <a:latin typeface="Times New Roman" pitchFamily="18" charset="0"/>
                <a:cs typeface="Times New Roman" pitchFamily="18" charset="0"/>
              </a:rPr>
              <a:t>Objekty, použité k vytvoření </a:t>
            </a:r>
            <a:r>
              <a:rPr lang="cs-CZ" sz="1100" dirty="0" smtClean="0">
                <a:solidFill>
                  <a:srgbClr val="000000"/>
                </a:solidFill>
                <a:latin typeface="Times New Roman" pitchFamily="18" charset="0"/>
                <a:cs typeface="Times New Roman" pitchFamily="18" charset="0"/>
              </a:rPr>
              <a:t>materiálu jsou vlastní originální tvorbou autora. pocházejí </a:t>
            </a:r>
            <a:r>
              <a:rPr lang="cs-CZ" sz="1100" dirty="0">
                <a:solidFill>
                  <a:srgbClr val="000000"/>
                </a:solidFill>
                <a:latin typeface="Times New Roman" pitchFamily="18" charset="0"/>
                <a:cs typeface="Times New Roman" pitchFamily="18" charset="0"/>
              </a:rPr>
              <a:t>z veřejných knihoven obrázků (public </a:t>
            </a:r>
            <a:r>
              <a:rPr lang="cs-CZ" sz="1100" dirty="0" err="1">
                <a:solidFill>
                  <a:srgbClr val="000000"/>
                </a:solidFill>
                <a:latin typeface="Times New Roman" pitchFamily="18" charset="0"/>
                <a:cs typeface="Times New Roman" pitchFamily="18" charset="0"/>
              </a:rPr>
              <a:t>domain</a:t>
            </a:r>
            <a:r>
              <a:rPr lang="cs-CZ" sz="1100" dirty="0" smtClean="0">
                <a:solidFill>
                  <a:srgbClr val="000000"/>
                </a:solidFill>
                <a:latin typeface="Times New Roman" pitchFamily="18" charset="0"/>
                <a:cs typeface="Times New Roman" pitchFamily="18" charset="0"/>
              </a:rPr>
              <a:t>) nebo z databáze SW </a:t>
            </a:r>
            <a:r>
              <a:rPr lang="cs-CZ" sz="1100" dirty="0" err="1" smtClean="0">
                <a:solidFill>
                  <a:srgbClr val="000000"/>
                </a:solidFill>
                <a:latin typeface="Times New Roman" pitchFamily="18" charset="0"/>
                <a:cs typeface="Times New Roman" pitchFamily="18" charset="0"/>
              </a:rPr>
              <a:t>Smart</a:t>
            </a:r>
            <a:r>
              <a:rPr lang="cs-CZ" sz="1100" dirty="0" smtClean="0">
                <a:solidFill>
                  <a:srgbClr val="000000"/>
                </a:solidFill>
                <a:latin typeface="Times New Roman" pitchFamily="18" charset="0"/>
                <a:cs typeface="Times New Roman" pitchFamily="18" charset="0"/>
              </a:rPr>
              <a:t> Notebook</a:t>
            </a:r>
            <a:r>
              <a:rPr lang="cs-CZ" sz="1100" dirty="0">
                <a:solidFill>
                  <a:srgbClr val="000000"/>
                </a:solidFill>
                <a:latin typeface="Times New Roman" pitchFamily="18" charset="0"/>
                <a:cs typeface="Times New Roman" pitchFamily="18" charset="0"/>
              </a:rPr>
              <a:t>.</a:t>
            </a:r>
          </a:p>
        </p:txBody>
      </p:sp>
      <p:sp>
        <p:nvSpPr>
          <p:cNvPr id="3077" name="TextovéPole 4"/>
          <p:cNvSpPr txBox="1">
            <a:spLocks noChangeArrowheads="1"/>
          </p:cNvSpPr>
          <p:nvPr/>
        </p:nvSpPr>
        <p:spPr bwMode="auto">
          <a:xfrm>
            <a:off x="205740" y="182880"/>
            <a:ext cx="4434840" cy="298543"/>
          </a:xfrm>
          <a:prstGeom prst="rect">
            <a:avLst/>
          </a:prstGeom>
          <a:noFill/>
          <a:ln w="9525">
            <a:noFill/>
            <a:miter lim="800000"/>
            <a:headEnd/>
            <a:tailEnd/>
          </a:ln>
        </p:spPr>
        <p:txBody>
          <a:bodyPr lIns="82296" tIns="41148" rIns="82296" bIns="41148">
            <a:spAutoFit/>
          </a:bodyPr>
          <a:lstStyle/>
          <a:p>
            <a:r>
              <a:rPr lang="pl-PL" sz="1400" b="1" dirty="0">
                <a:solidFill>
                  <a:srgbClr val="000000"/>
                </a:solidFill>
                <a:latin typeface="Times New Roman" pitchFamily="18" charset="0"/>
                <a:cs typeface="Times New Roman" pitchFamily="18" charset="0"/>
              </a:rPr>
              <a:t>Seznam použité literatury a pramenů:</a:t>
            </a:r>
            <a:endParaRPr lang="cs-CZ" sz="1400" b="1" dirty="0">
              <a:solidFill>
                <a:srgbClr val="000000"/>
              </a:solidFill>
              <a:latin typeface="Times New Roman" pitchFamily="18" charset="0"/>
              <a:cs typeface="Times New Roman" pitchFamily="18" charset="0"/>
            </a:endParaRPr>
          </a:p>
        </p:txBody>
      </p:sp>
      <p:sp>
        <p:nvSpPr>
          <p:cNvPr id="3078" name="TextovéPole 5"/>
          <p:cNvSpPr txBox="1">
            <a:spLocks noChangeArrowheads="1"/>
          </p:cNvSpPr>
          <p:nvPr/>
        </p:nvSpPr>
        <p:spPr bwMode="auto">
          <a:xfrm>
            <a:off x="294725" y="512676"/>
            <a:ext cx="4920217" cy="252377"/>
          </a:xfrm>
          <a:prstGeom prst="rect">
            <a:avLst/>
          </a:prstGeom>
          <a:noFill/>
          <a:ln w="9525">
            <a:noFill/>
            <a:miter lim="800000"/>
            <a:headEnd/>
            <a:tailEnd/>
          </a:ln>
        </p:spPr>
        <p:txBody>
          <a:bodyPr wrap="square" lIns="82296" tIns="41148" rIns="82296" bIns="41148">
            <a:spAutoFit/>
          </a:bodyPr>
          <a:lstStyle/>
          <a:p>
            <a:r>
              <a:rPr lang="cs-CZ" sz="1100" dirty="0">
                <a:solidFill>
                  <a:srgbClr val="000000"/>
                </a:solidFill>
                <a:latin typeface="Times New Roman" pitchFamily="18" charset="0"/>
                <a:cs typeface="Times New Roman" pitchFamily="18" charset="0"/>
              </a:rPr>
              <a:t>VESELÝ, E.</a:t>
            </a:r>
            <a:r>
              <a:rPr lang="cs-CZ" sz="1100" i="1" dirty="0">
                <a:solidFill>
                  <a:srgbClr val="000000"/>
                </a:solidFill>
                <a:latin typeface="Times New Roman" pitchFamily="18" charset="0"/>
                <a:cs typeface="Times New Roman" pitchFamily="18" charset="0"/>
              </a:rPr>
              <a:t> Karlovy Vary,</a:t>
            </a:r>
            <a:r>
              <a:rPr lang="cs-CZ" sz="1100" dirty="0">
                <a:solidFill>
                  <a:srgbClr val="000000"/>
                </a:solidFill>
                <a:latin typeface="Times New Roman" pitchFamily="18" charset="0"/>
                <a:cs typeface="Times New Roman" pitchFamily="18" charset="0"/>
              </a:rPr>
              <a:t> ČTK Pressfoto Praha 1995. ISBN 80-7046-123-3</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Karlovy Vary</a:t>
            </a:r>
            <a:endParaRPr lang="cs-CZ" dirty="0"/>
          </a:p>
        </p:txBody>
      </p:sp>
      <p:sp>
        <p:nvSpPr>
          <p:cNvPr id="3" name="Podnadpis 2"/>
          <p:cNvSpPr>
            <a:spLocks noGrp="1"/>
          </p:cNvSpPr>
          <p:nvPr>
            <p:ph type="subTitle" idx="1"/>
          </p:nvPr>
        </p:nvSpPr>
        <p:spPr/>
        <p:txBody>
          <a:bodyPr/>
          <a:lstStyle/>
          <a:p>
            <a:endParaRPr lang="cs-CZ"/>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Geography</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err="1"/>
              <a:t>t</a:t>
            </a:r>
            <a:r>
              <a:rPr lang="cs-CZ" dirty="0" err="1" smtClean="0"/>
              <a:t>he</a:t>
            </a:r>
            <a:r>
              <a:rPr lang="cs-CZ" dirty="0" smtClean="0"/>
              <a:t> </a:t>
            </a:r>
            <a:r>
              <a:rPr lang="cs-CZ" dirty="0" err="1" smtClean="0"/>
              <a:t>biggest</a:t>
            </a:r>
            <a:r>
              <a:rPr lang="cs-CZ" dirty="0" smtClean="0"/>
              <a:t> </a:t>
            </a:r>
            <a:r>
              <a:rPr lang="cs-CZ" dirty="0" err="1" smtClean="0"/>
              <a:t>spa</a:t>
            </a:r>
            <a:r>
              <a:rPr lang="cs-CZ" dirty="0" smtClean="0"/>
              <a:t> in Bohemia</a:t>
            </a:r>
          </a:p>
          <a:p>
            <a:endParaRPr lang="cs-CZ" dirty="0" smtClean="0"/>
          </a:p>
          <a:p>
            <a:r>
              <a:rPr lang="cs-CZ" dirty="0" err="1"/>
              <a:t>i</a:t>
            </a:r>
            <a:r>
              <a:rPr lang="cs-CZ" dirty="0" err="1" smtClean="0"/>
              <a:t>s</a:t>
            </a:r>
            <a:r>
              <a:rPr lang="cs-CZ" dirty="0" smtClean="0"/>
              <a:t> </a:t>
            </a:r>
            <a:r>
              <a:rPr lang="cs-CZ" dirty="0" err="1" smtClean="0"/>
              <a:t>situated</a:t>
            </a:r>
            <a:r>
              <a:rPr lang="cs-CZ" dirty="0" smtClean="0"/>
              <a:t> in </a:t>
            </a:r>
            <a:r>
              <a:rPr lang="cs-CZ" dirty="0" err="1" smtClean="0"/>
              <a:t>the</a:t>
            </a:r>
            <a:r>
              <a:rPr lang="cs-CZ" dirty="0" smtClean="0"/>
              <a:t> </a:t>
            </a:r>
            <a:r>
              <a:rPr lang="cs-CZ" dirty="0" err="1" smtClean="0"/>
              <a:t>wooded</a:t>
            </a:r>
            <a:r>
              <a:rPr lang="cs-CZ" dirty="0" smtClean="0"/>
              <a:t> country </a:t>
            </a:r>
            <a:r>
              <a:rPr lang="cs-CZ" dirty="0" err="1" smtClean="0"/>
              <a:t>below</a:t>
            </a:r>
            <a:r>
              <a:rPr lang="cs-CZ" dirty="0" smtClean="0"/>
              <a:t> Krušné hory(</a:t>
            </a:r>
            <a:r>
              <a:rPr lang="cs-CZ" dirty="0" err="1" smtClean="0"/>
              <a:t>Ore</a:t>
            </a:r>
            <a:r>
              <a:rPr lang="cs-CZ" dirty="0" smtClean="0"/>
              <a:t> </a:t>
            </a:r>
            <a:r>
              <a:rPr lang="cs-CZ" dirty="0" err="1" smtClean="0"/>
              <a:t>Mountaines</a:t>
            </a:r>
            <a:r>
              <a:rPr lang="cs-CZ" dirty="0" smtClean="0"/>
              <a:t>)</a:t>
            </a:r>
          </a:p>
          <a:p>
            <a:pPr>
              <a:buNone/>
            </a:pPr>
            <a:endParaRPr lang="cs-CZ" dirty="0" smtClean="0"/>
          </a:p>
          <a:p>
            <a:r>
              <a:rPr lang="cs-CZ" dirty="0" err="1" smtClean="0"/>
              <a:t>is</a:t>
            </a:r>
            <a:r>
              <a:rPr lang="cs-CZ" dirty="0" smtClean="0"/>
              <a:t> </a:t>
            </a:r>
            <a:r>
              <a:rPr lang="cs-CZ" dirty="0" err="1" smtClean="0"/>
              <a:t>located</a:t>
            </a:r>
            <a:r>
              <a:rPr lang="cs-CZ" dirty="0" smtClean="0"/>
              <a:t> </a:t>
            </a:r>
            <a:r>
              <a:rPr lang="cs-CZ" dirty="0" err="1" smtClean="0"/>
              <a:t>at</a:t>
            </a:r>
            <a:r>
              <a:rPr lang="cs-CZ" dirty="0" smtClean="0"/>
              <a:t> a </a:t>
            </a:r>
            <a:r>
              <a:rPr lang="cs-CZ" dirty="0" err="1" smtClean="0"/>
              <a:t>boundary</a:t>
            </a:r>
            <a:r>
              <a:rPr lang="cs-CZ" dirty="0" smtClean="0"/>
              <a:t> </a:t>
            </a:r>
            <a:r>
              <a:rPr lang="cs-CZ" dirty="0" err="1" smtClean="0"/>
              <a:t>of</a:t>
            </a:r>
            <a:r>
              <a:rPr lang="cs-CZ" dirty="0" smtClean="0"/>
              <a:t>  </a:t>
            </a:r>
            <a:r>
              <a:rPr lang="cs-CZ" dirty="0" err="1" smtClean="0"/>
              <a:t>Doupov</a:t>
            </a:r>
            <a:r>
              <a:rPr lang="cs-CZ" dirty="0" smtClean="0"/>
              <a:t> </a:t>
            </a:r>
            <a:r>
              <a:rPr lang="cs-CZ" dirty="0" err="1" smtClean="0"/>
              <a:t>Mountaines</a:t>
            </a:r>
            <a:r>
              <a:rPr lang="cs-CZ" dirty="0" smtClean="0"/>
              <a:t>, Slavkov </a:t>
            </a:r>
            <a:r>
              <a:rPr lang="cs-CZ" dirty="0" err="1" smtClean="0"/>
              <a:t>Forest</a:t>
            </a:r>
            <a:r>
              <a:rPr lang="cs-CZ" dirty="0" smtClean="0"/>
              <a:t> </a:t>
            </a:r>
            <a:r>
              <a:rPr lang="cs-CZ" dirty="0" err="1" smtClean="0"/>
              <a:t>and</a:t>
            </a:r>
            <a:r>
              <a:rPr lang="cs-CZ" dirty="0" smtClean="0"/>
              <a:t> Sokolov </a:t>
            </a:r>
            <a:r>
              <a:rPr lang="cs-CZ" dirty="0" err="1" smtClean="0"/>
              <a:t>Basin</a:t>
            </a:r>
            <a:endParaRPr lang="cs-CZ" dirty="0" smtClean="0"/>
          </a:p>
          <a:p>
            <a:endParaRPr lang="cs-CZ" dirty="0" smtClean="0"/>
          </a:p>
          <a:p>
            <a:r>
              <a:rPr lang="cs-CZ" dirty="0" err="1" smtClean="0"/>
              <a:t>the</a:t>
            </a:r>
            <a:r>
              <a:rPr lang="cs-CZ" dirty="0" smtClean="0"/>
              <a:t> Teplá </a:t>
            </a:r>
            <a:r>
              <a:rPr lang="cs-CZ" dirty="0" err="1" smtClean="0"/>
              <a:t>river</a:t>
            </a:r>
            <a:r>
              <a:rPr lang="cs-CZ" dirty="0" smtClean="0"/>
              <a:t> </a:t>
            </a:r>
            <a:r>
              <a:rPr lang="cs-CZ" dirty="0" err="1" smtClean="0"/>
              <a:t>with</a:t>
            </a:r>
            <a:r>
              <a:rPr lang="cs-CZ" dirty="0" smtClean="0"/>
              <a:t> many </a:t>
            </a:r>
            <a:r>
              <a:rPr lang="cs-CZ" dirty="0" err="1" smtClean="0"/>
              <a:t>bridges</a:t>
            </a:r>
            <a:r>
              <a:rPr lang="cs-CZ" dirty="0" smtClean="0"/>
              <a:t> </a:t>
            </a:r>
            <a:r>
              <a:rPr lang="cs-CZ" dirty="0" err="1" smtClean="0"/>
              <a:t>flows</a:t>
            </a:r>
            <a:r>
              <a:rPr lang="cs-CZ" dirty="0" smtClean="0"/>
              <a:t> in </a:t>
            </a:r>
            <a:r>
              <a:rPr lang="cs-CZ" dirty="0" err="1" smtClean="0"/>
              <a:t>the</a:t>
            </a:r>
            <a:r>
              <a:rPr lang="cs-CZ" dirty="0" smtClean="0"/>
              <a:t> </a:t>
            </a:r>
            <a:r>
              <a:rPr lang="cs-CZ" dirty="0" err="1" smtClean="0"/>
              <a:t>spa</a:t>
            </a:r>
            <a:r>
              <a:rPr lang="cs-CZ" dirty="0" smtClean="0"/>
              <a:t> </a:t>
            </a:r>
            <a:r>
              <a:rPr lang="cs-CZ" dirty="0" err="1" smtClean="0"/>
              <a:t>valley</a:t>
            </a:r>
            <a:endParaRPr lang="cs-CZ" dirty="0" smtClean="0"/>
          </a:p>
          <a:p>
            <a:endParaRPr lang="cs-CZ" dirty="0" smtClean="0"/>
          </a:p>
          <a:p>
            <a:endParaRPr lang="cs-CZ"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History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err="1" smtClean="0"/>
              <a:t>The</a:t>
            </a:r>
            <a:r>
              <a:rPr lang="cs-CZ" dirty="0" smtClean="0"/>
              <a:t> </a:t>
            </a:r>
            <a:r>
              <a:rPr lang="cs-CZ" dirty="0" err="1" smtClean="0"/>
              <a:t>spa</a:t>
            </a:r>
            <a:r>
              <a:rPr lang="cs-CZ" dirty="0" smtClean="0"/>
              <a:t> </a:t>
            </a:r>
            <a:r>
              <a:rPr lang="cs-CZ" dirty="0" err="1" smtClean="0"/>
              <a:t>started</a:t>
            </a:r>
            <a:r>
              <a:rPr lang="cs-CZ" dirty="0" smtClean="0"/>
              <a:t> to </a:t>
            </a:r>
            <a:r>
              <a:rPr lang="cs-CZ" dirty="0" err="1" smtClean="0"/>
              <a:t>exist</a:t>
            </a:r>
            <a:r>
              <a:rPr lang="cs-CZ" dirty="0" smtClean="0"/>
              <a:t> in </a:t>
            </a:r>
            <a:r>
              <a:rPr lang="cs-CZ" dirty="0" err="1" smtClean="0"/>
              <a:t>the</a:t>
            </a:r>
            <a:r>
              <a:rPr lang="cs-CZ" dirty="0" smtClean="0"/>
              <a:t> </a:t>
            </a:r>
            <a:r>
              <a:rPr lang="cs-CZ" dirty="0" err="1" smtClean="0"/>
              <a:t>year</a:t>
            </a:r>
            <a:r>
              <a:rPr lang="cs-CZ" dirty="0" smtClean="0"/>
              <a:t> 1358.</a:t>
            </a:r>
          </a:p>
          <a:p>
            <a:r>
              <a:rPr lang="cs-CZ" dirty="0" err="1" smtClean="0"/>
              <a:t>According</a:t>
            </a:r>
            <a:r>
              <a:rPr lang="cs-CZ" dirty="0" smtClean="0"/>
              <a:t> legend </a:t>
            </a:r>
            <a:r>
              <a:rPr lang="cs-CZ" dirty="0" err="1" smtClean="0"/>
              <a:t>the</a:t>
            </a:r>
            <a:r>
              <a:rPr lang="cs-CZ" dirty="0" smtClean="0"/>
              <a:t> Vřídlo (</a:t>
            </a:r>
            <a:r>
              <a:rPr lang="cs-CZ" dirty="0" err="1" smtClean="0"/>
              <a:t>great</a:t>
            </a:r>
            <a:r>
              <a:rPr lang="cs-CZ" dirty="0" smtClean="0"/>
              <a:t> </a:t>
            </a:r>
            <a:r>
              <a:rPr lang="cs-CZ" dirty="0" err="1" smtClean="0"/>
              <a:t>geyser</a:t>
            </a:r>
            <a:r>
              <a:rPr lang="cs-CZ" dirty="0" smtClean="0"/>
              <a:t>) </a:t>
            </a:r>
            <a:r>
              <a:rPr lang="cs-CZ" dirty="0" err="1" smtClean="0"/>
              <a:t>was</a:t>
            </a:r>
            <a:r>
              <a:rPr lang="cs-CZ" dirty="0" smtClean="0"/>
              <a:t> </a:t>
            </a:r>
            <a:r>
              <a:rPr lang="cs-CZ" dirty="0" err="1" smtClean="0"/>
              <a:t>discovered</a:t>
            </a:r>
            <a:r>
              <a:rPr lang="cs-CZ" dirty="0" smtClean="0"/>
              <a:t> by Charles´ IV </a:t>
            </a:r>
            <a:r>
              <a:rPr lang="cs-CZ" dirty="0" err="1" smtClean="0"/>
              <a:t>hunters</a:t>
            </a:r>
            <a:r>
              <a:rPr lang="cs-CZ" dirty="0" smtClean="0"/>
              <a:t> </a:t>
            </a:r>
            <a:r>
              <a:rPr lang="cs-CZ" dirty="0" err="1" smtClean="0"/>
              <a:t>while</a:t>
            </a:r>
            <a:r>
              <a:rPr lang="cs-CZ" dirty="0" smtClean="0"/>
              <a:t> </a:t>
            </a:r>
            <a:r>
              <a:rPr lang="cs-CZ" dirty="0" err="1" smtClean="0"/>
              <a:t>chasing</a:t>
            </a:r>
            <a:r>
              <a:rPr lang="cs-CZ" dirty="0" smtClean="0"/>
              <a:t> a </a:t>
            </a:r>
            <a:r>
              <a:rPr lang="cs-CZ" dirty="0" err="1" smtClean="0"/>
              <a:t>stag</a:t>
            </a:r>
            <a:r>
              <a:rPr lang="cs-CZ" dirty="0" smtClean="0"/>
              <a:t>.</a:t>
            </a:r>
          </a:p>
          <a:p>
            <a:r>
              <a:rPr lang="cs-CZ" dirty="0" smtClean="0"/>
              <a:t>In a settlement </a:t>
            </a:r>
            <a:r>
              <a:rPr lang="cs-CZ" dirty="0" err="1" smtClean="0"/>
              <a:t>the</a:t>
            </a:r>
            <a:r>
              <a:rPr lang="cs-CZ" dirty="0" smtClean="0"/>
              <a:t> </a:t>
            </a:r>
            <a:r>
              <a:rPr lang="cs-CZ" dirty="0" err="1" smtClean="0"/>
              <a:t>Emperor</a:t>
            </a:r>
            <a:r>
              <a:rPr lang="cs-CZ" dirty="0" smtClean="0"/>
              <a:t> </a:t>
            </a:r>
            <a:r>
              <a:rPr lang="cs-CZ" dirty="0" err="1" smtClean="0"/>
              <a:t>founded</a:t>
            </a:r>
            <a:r>
              <a:rPr lang="cs-CZ" dirty="0" smtClean="0"/>
              <a:t> a </a:t>
            </a:r>
            <a:r>
              <a:rPr lang="cs-CZ" dirty="0" err="1" smtClean="0"/>
              <a:t>hunting</a:t>
            </a:r>
            <a:r>
              <a:rPr lang="cs-CZ" dirty="0" smtClean="0"/>
              <a:t> </a:t>
            </a:r>
            <a:r>
              <a:rPr lang="cs-CZ" dirty="0" err="1" smtClean="0"/>
              <a:t>lodge</a:t>
            </a:r>
            <a:r>
              <a:rPr lang="cs-CZ" dirty="0" smtClean="0"/>
              <a:t> </a:t>
            </a:r>
            <a:r>
              <a:rPr lang="cs-CZ" dirty="0" err="1" smtClean="0"/>
              <a:t>and</a:t>
            </a:r>
            <a:r>
              <a:rPr lang="cs-CZ" dirty="0" smtClean="0"/>
              <a:t> </a:t>
            </a:r>
            <a:r>
              <a:rPr lang="cs-CZ" dirty="0" err="1" smtClean="0"/>
              <a:t>granted</a:t>
            </a:r>
            <a:r>
              <a:rPr lang="cs-CZ" dirty="0" smtClean="0"/>
              <a:t> </a:t>
            </a:r>
            <a:r>
              <a:rPr lang="cs-CZ" dirty="0"/>
              <a:t>K</a:t>
            </a:r>
            <a:r>
              <a:rPr lang="cs-CZ" dirty="0" smtClean="0"/>
              <a:t>arlovy Vary </a:t>
            </a:r>
            <a:r>
              <a:rPr lang="cs-CZ" dirty="0" err="1" smtClean="0"/>
              <a:t>the</a:t>
            </a:r>
            <a:r>
              <a:rPr lang="cs-CZ" dirty="0" smtClean="0"/>
              <a:t> </a:t>
            </a:r>
            <a:r>
              <a:rPr lang="cs-CZ" dirty="0" err="1" smtClean="0"/>
              <a:t>privilege</a:t>
            </a:r>
            <a:r>
              <a:rPr lang="cs-CZ" dirty="0" smtClean="0"/>
              <a:t> </a:t>
            </a:r>
            <a:r>
              <a:rPr lang="cs-CZ" dirty="0" err="1" smtClean="0"/>
              <a:t>of</a:t>
            </a:r>
            <a:r>
              <a:rPr lang="cs-CZ" dirty="0" smtClean="0"/>
              <a:t> a free </a:t>
            </a:r>
            <a:r>
              <a:rPr lang="cs-CZ" dirty="0" err="1" smtClean="0"/>
              <a:t>royal</a:t>
            </a:r>
            <a:r>
              <a:rPr lang="cs-CZ" dirty="0" smtClean="0"/>
              <a:t> </a:t>
            </a:r>
            <a:r>
              <a:rPr lang="cs-CZ" dirty="0" err="1" smtClean="0"/>
              <a:t>town</a:t>
            </a:r>
            <a:r>
              <a:rPr lang="cs-CZ" dirty="0" smtClean="0"/>
              <a:t> in 1370.</a:t>
            </a:r>
          </a:p>
          <a:p>
            <a:r>
              <a:rPr lang="cs-CZ" dirty="0" err="1" smtClean="0"/>
              <a:t>The</a:t>
            </a:r>
            <a:r>
              <a:rPr lang="cs-CZ" dirty="0" smtClean="0"/>
              <a:t> </a:t>
            </a:r>
            <a:r>
              <a:rPr lang="cs-CZ" dirty="0" err="1" smtClean="0"/>
              <a:t>spa</a:t>
            </a:r>
            <a:r>
              <a:rPr lang="cs-CZ" dirty="0" smtClean="0"/>
              <a:t> </a:t>
            </a:r>
            <a:r>
              <a:rPr lang="cs-CZ" dirty="0" err="1" smtClean="0"/>
              <a:t>is</a:t>
            </a:r>
            <a:r>
              <a:rPr lang="cs-CZ" dirty="0" smtClean="0"/>
              <a:t> </a:t>
            </a:r>
            <a:r>
              <a:rPr lang="cs-CZ" dirty="0" err="1" smtClean="0"/>
              <a:t>named</a:t>
            </a:r>
            <a:r>
              <a:rPr lang="cs-CZ" dirty="0" smtClean="0"/>
              <a:t> </a:t>
            </a:r>
            <a:r>
              <a:rPr lang="cs-CZ" dirty="0" err="1" smtClean="0"/>
              <a:t>after</a:t>
            </a:r>
            <a:r>
              <a:rPr lang="cs-CZ" dirty="0" smtClean="0"/>
              <a:t> Charles IV.</a:t>
            </a:r>
          </a:p>
          <a:p>
            <a:r>
              <a:rPr lang="cs-CZ" dirty="0" err="1" smtClean="0"/>
              <a:t>The</a:t>
            </a:r>
            <a:r>
              <a:rPr lang="cs-CZ" dirty="0" smtClean="0"/>
              <a:t> most </a:t>
            </a:r>
            <a:r>
              <a:rPr lang="cs-CZ" dirty="0" err="1" smtClean="0"/>
              <a:t>development</a:t>
            </a:r>
            <a:r>
              <a:rPr lang="cs-CZ" dirty="0" smtClean="0"/>
              <a:t> </a:t>
            </a:r>
            <a:r>
              <a:rPr lang="cs-CZ" dirty="0" err="1" smtClean="0"/>
              <a:t>was</a:t>
            </a:r>
            <a:r>
              <a:rPr lang="cs-CZ" dirty="0" smtClean="0"/>
              <a:t> </a:t>
            </a:r>
            <a:r>
              <a:rPr lang="cs-CZ" dirty="0" err="1" smtClean="0"/>
              <a:t>close</a:t>
            </a:r>
            <a:r>
              <a:rPr lang="cs-CZ" dirty="0" smtClean="0"/>
              <a:t> </a:t>
            </a:r>
            <a:r>
              <a:rPr lang="cs-CZ" dirty="0" err="1" smtClean="0"/>
              <a:t>of</a:t>
            </a:r>
            <a:r>
              <a:rPr lang="cs-CZ" dirty="0" smtClean="0"/>
              <a:t> </a:t>
            </a:r>
            <a:r>
              <a:rPr lang="cs-CZ" dirty="0" err="1" smtClean="0"/>
              <a:t>the</a:t>
            </a:r>
            <a:r>
              <a:rPr lang="cs-CZ" dirty="0" smtClean="0"/>
              <a:t> 17th </a:t>
            </a:r>
            <a:r>
              <a:rPr lang="cs-CZ" dirty="0" err="1" smtClean="0"/>
              <a:t>century</a:t>
            </a:r>
            <a:r>
              <a:rPr lang="cs-CZ" dirty="0" smtClean="0"/>
              <a:t>-</a:t>
            </a:r>
            <a:r>
              <a:rPr lang="cs-CZ" dirty="0" err="1" smtClean="0"/>
              <a:t>trade</a:t>
            </a:r>
            <a:r>
              <a:rPr lang="cs-CZ" dirty="0" smtClean="0"/>
              <a:t> </a:t>
            </a:r>
            <a:r>
              <a:rPr lang="cs-CZ" dirty="0" err="1" smtClean="0"/>
              <a:t>and</a:t>
            </a:r>
            <a:r>
              <a:rPr lang="cs-CZ" dirty="0" smtClean="0"/>
              <a:t> </a:t>
            </a:r>
            <a:r>
              <a:rPr lang="cs-CZ" dirty="0" err="1" smtClean="0"/>
              <a:t>craft</a:t>
            </a:r>
            <a:r>
              <a:rPr lang="cs-CZ" dirty="0" smtClean="0"/>
              <a:t>.</a:t>
            </a:r>
          </a:p>
          <a:p>
            <a:r>
              <a:rPr lang="cs-CZ" dirty="0" smtClean="0"/>
              <a:t>19the </a:t>
            </a:r>
            <a:r>
              <a:rPr lang="cs-CZ" dirty="0" err="1" smtClean="0"/>
              <a:t>century</a:t>
            </a:r>
            <a:r>
              <a:rPr lang="cs-CZ" dirty="0" smtClean="0"/>
              <a:t>-</a:t>
            </a:r>
            <a:r>
              <a:rPr lang="cs-CZ" dirty="0" err="1" smtClean="0"/>
              <a:t>was</a:t>
            </a:r>
            <a:r>
              <a:rPr lang="cs-CZ" dirty="0" smtClean="0"/>
              <a:t> </a:t>
            </a:r>
            <a:r>
              <a:rPr lang="cs-CZ" dirty="0" err="1" smtClean="0"/>
              <a:t>known</a:t>
            </a:r>
            <a:r>
              <a:rPr lang="cs-CZ" dirty="0" smtClean="0"/>
              <a:t> in </a:t>
            </a:r>
            <a:r>
              <a:rPr lang="cs-CZ" dirty="0" err="1" smtClean="0"/>
              <a:t>the</a:t>
            </a:r>
            <a:r>
              <a:rPr lang="cs-CZ" dirty="0" smtClean="0"/>
              <a:t> </a:t>
            </a:r>
            <a:r>
              <a:rPr lang="cs-CZ" dirty="0" err="1" smtClean="0"/>
              <a:t>world</a:t>
            </a:r>
            <a:r>
              <a:rPr lang="cs-CZ" dirty="0" smtClean="0"/>
              <a:t>, </a:t>
            </a:r>
            <a:r>
              <a:rPr lang="cs-CZ" dirty="0" err="1" smtClean="0"/>
              <a:t>factories</a:t>
            </a:r>
            <a:r>
              <a:rPr lang="cs-CZ" dirty="0" smtClean="0"/>
              <a:t> </a:t>
            </a:r>
            <a:r>
              <a:rPr lang="cs-CZ" dirty="0" err="1" smtClean="0"/>
              <a:t>producing</a:t>
            </a:r>
            <a:r>
              <a:rPr lang="cs-CZ" dirty="0" smtClean="0"/>
              <a:t> </a:t>
            </a:r>
            <a:r>
              <a:rPr lang="cs-CZ" dirty="0" err="1" smtClean="0"/>
              <a:t>porcelain</a:t>
            </a:r>
            <a:r>
              <a:rPr lang="cs-CZ" dirty="0" smtClean="0"/>
              <a:t> </a:t>
            </a:r>
            <a:r>
              <a:rPr lang="cs-CZ" dirty="0" err="1" smtClean="0"/>
              <a:t>were</a:t>
            </a:r>
            <a:r>
              <a:rPr lang="cs-CZ" dirty="0" smtClean="0"/>
              <a:t> </a:t>
            </a:r>
            <a:r>
              <a:rPr lang="cs-CZ" dirty="0" err="1" smtClean="0"/>
              <a:t>built</a:t>
            </a:r>
            <a:r>
              <a:rPr lang="cs-CZ" dirty="0" smtClean="0"/>
              <a:t> </a:t>
            </a:r>
            <a:r>
              <a:rPr lang="cs-CZ" dirty="0" err="1" smtClean="0"/>
              <a:t>close</a:t>
            </a:r>
            <a:r>
              <a:rPr lang="cs-CZ" dirty="0" smtClean="0"/>
              <a:t> to </a:t>
            </a:r>
            <a:r>
              <a:rPr lang="cs-CZ" dirty="0" err="1" smtClean="0"/>
              <a:t>it</a:t>
            </a:r>
            <a:r>
              <a:rPr lang="cs-CZ" dirty="0" smtClean="0"/>
              <a:t> (</a:t>
            </a:r>
            <a:r>
              <a:rPr lang="cs-CZ" dirty="0" err="1" smtClean="0"/>
              <a:t>Moser</a:t>
            </a:r>
            <a:r>
              <a:rPr lang="cs-CZ" dirty="0" smtClean="0"/>
              <a:t>´s </a:t>
            </a:r>
            <a:r>
              <a:rPr lang="cs-CZ" dirty="0" err="1" smtClean="0"/>
              <a:t>glass</a:t>
            </a:r>
            <a:r>
              <a:rPr lang="cs-CZ" dirty="0" smtClean="0"/>
              <a:t>-</a:t>
            </a:r>
            <a:r>
              <a:rPr lang="cs-CZ" dirty="0" err="1" smtClean="0"/>
              <a:t>works</a:t>
            </a:r>
            <a:r>
              <a:rPr lang="cs-CZ" dirty="0" smtClean="0"/>
              <a:t> 1857).</a:t>
            </a:r>
            <a:endParaRPr lang="cs-CZ"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Springs</a:t>
            </a:r>
            <a:endParaRPr lang="cs-CZ" dirty="0"/>
          </a:p>
        </p:txBody>
      </p:sp>
      <p:sp>
        <p:nvSpPr>
          <p:cNvPr id="3" name="Zástupný symbol pro obsah 2"/>
          <p:cNvSpPr>
            <a:spLocks noGrp="1"/>
          </p:cNvSpPr>
          <p:nvPr>
            <p:ph idx="1"/>
          </p:nvPr>
        </p:nvSpPr>
        <p:spPr>
          <a:xfrm>
            <a:off x="457200" y="1484784"/>
            <a:ext cx="8686800" cy="4525963"/>
          </a:xfrm>
        </p:spPr>
        <p:txBody>
          <a:bodyPr>
            <a:noAutofit/>
          </a:bodyPr>
          <a:lstStyle/>
          <a:p>
            <a:r>
              <a:rPr lang="cs-CZ" sz="2400" dirty="0" err="1"/>
              <a:t>T</a:t>
            </a:r>
            <a:r>
              <a:rPr lang="cs-CZ" sz="2400" dirty="0" err="1" smtClean="0"/>
              <a:t>here</a:t>
            </a:r>
            <a:r>
              <a:rPr lang="cs-CZ" sz="2400" dirty="0" smtClean="0"/>
              <a:t> are </a:t>
            </a:r>
            <a:r>
              <a:rPr lang="cs-CZ" sz="2400" b="1" dirty="0" smtClean="0"/>
              <a:t>13 </a:t>
            </a:r>
            <a:r>
              <a:rPr lang="cs-CZ" sz="2400" b="1" dirty="0" err="1" smtClean="0"/>
              <a:t>springs</a:t>
            </a:r>
            <a:r>
              <a:rPr lang="cs-CZ" sz="2400" b="1" dirty="0" smtClean="0"/>
              <a:t> </a:t>
            </a:r>
            <a:r>
              <a:rPr lang="cs-CZ" sz="2400" dirty="0" err="1" smtClean="0"/>
              <a:t>with</a:t>
            </a:r>
            <a:r>
              <a:rPr lang="cs-CZ" sz="2400" dirty="0" smtClean="0"/>
              <a:t> </a:t>
            </a:r>
            <a:r>
              <a:rPr lang="cs-CZ" sz="2400" dirty="0" err="1" smtClean="0"/>
              <a:t>their</a:t>
            </a:r>
            <a:r>
              <a:rPr lang="cs-CZ" sz="2400" dirty="0" smtClean="0"/>
              <a:t> </a:t>
            </a:r>
            <a:r>
              <a:rPr lang="cs-CZ" sz="2400" dirty="0" err="1" smtClean="0"/>
              <a:t>medicinal</a:t>
            </a:r>
            <a:r>
              <a:rPr lang="cs-CZ" sz="2400" dirty="0" smtClean="0"/>
              <a:t> </a:t>
            </a:r>
            <a:r>
              <a:rPr lang="cs-CZ" sz="2400" dirty="0" err="1" smtClean="0"/>
              <a:t>properties</a:t>
            </a:r>
            <a:r>
              <a:rPr lang="cs-CZ" sz="2400" dirty="0" smtClean="0"/>
              <a:t>.</a:t>
            </a:r>
          </a:p>
          <a:p>
            <a:r>
              <a:rPr lang="cs-CZ" sz="2400" dirty="0" err="1" smtClean="0"/>
              <a:t>The</a:t>
            </a:r>
            <a:r>
              <a:rPr lang="cs-CZ" sz="2400" dirty="0" smtClean="0"/>
              <a:t> </a:t>
            </a:r>
            <a:r>
              <a:rPr lang="cs-CZ" sz="2400" dirty="0" err="1" smtClean="0"/>
              <a:t>hottest</a:t>
            </a:r>
            <a:r>
              <a:rPr lang="cs-CZ" sz="2400" dirty="0" smtClean="0"/>
              <a:t>  </a:t>
            </a:r>
            <a:r>
              <a:rPr lang="cs-CZ" sz="2400" dirty="0" err="1" smtClean="0"/>
              <a:t>and</a:t>
            </a:r>
            <a:r>
              <a:rPr lang="cs-CZ" sz="2400" dirty="0" smtClean="0"/>
              <a:t> </a:t>
            </a:r>
            <a:r>
              <a:rPr lang="cs-CZ" sz="2400" dirty="0" err="1" smtClean="0"/>
              <a:t>best</a:t>
            </a:r>
            <a:r>
              <a:rPr lang="cs-CZ" sz="2400" dirty="0" smtClean="0"/>
              <a:t> </a:t>
            </a:r>
            <a:r>
              <a:rPr lang="cs-CZ" sz="2400" dirty="0" err="1" smtClean="0"/>
              <a:t>known</a:t>
            </a:r>
            <a:r>
              <a:rPr lang="cs-CZ" sz="2400" dirty="0" smtClean="0"/>
              <a:t> </a:t>
            </a:r>
            <a:r>
              <a:rPr lang="cs-CZ" sz="2400" dirty="0" err="1" smtClean="0"/>
              <a:t>spring</a:t>
            </a:r>
            <a:r>
              <a:rPr lang="cs-CZ" sz="2400" dirty="0" smtClean="0"/>
              <a:t> </a:t>
            </a:r>
            <a:r>
              <a:rPr lang="cs-CZ" sz="2400" dirty="0" err="1" smtClean="0"/>
              <a:t>is</a:t>
            </a:r>
            <a:r>
              <a:rPr lang="cs-CZ" sz="2400" dirty="0" smtClean="0"/>
              <a:t> </a:t>
            </a:r>
            <a:r>
              <a:rPr lang="cs-CZ" sz="2400" b="1" dirty="0" smtClean="0"/>
              <a:t>Vřídlo</a:t>
            </a:r>
            <a:r>
              <a:rPr lang="cs-CZ" sz="2400" dirty="0" smtClean="0"/>
              <a:t>(72-73°C) in </a:t>
            </a:r>
            <a:r>
              <a:rPr lang="cs-CZ" sz="2400" dirty="0" err="1" smtClean="0"/>
              <a:t>Sprudel</a:t>
            </a:r>
            <a:r>
              <a:rPr lang="cs-CZ" sz="2400" dirty="0" smtClean="0"/>
              <a:t> </a:t>
            </a:r>
            <a:r>
              <a:rPr lang="cs-CZ" sz="2400" dirty="0" err="1" smtClean="0"/>
              <a:t>Colonnade</a:t>
            </a:r>
            <a:r>
              <a:rPr lang="cs-CZ" sz="2400" dirty="0" smtClean="0"/>
              <a:t>(Vřídelní kolonáda).</a:t>
            </a:r>
          </a:p>
          <a:p>
            <a:r>
              <a:rPr lang="cs-CZ" sz="2400" b="1" dirty="0" smtClean="0"/>
              <a:t>Mlýnský </a:t>
            </a:r>
            <a:r>
              <a:rPr lang="cs-CZ" sz="2400" b="1" dirty="0" err="1" smtClean="0"/>
              <a:t>Spring</a:t>
            </a:r>
            <a:r>
              <a:rPr lang="cs-CZ" sz="2400" b="1" dirty="0" smtClean="0"/>
              <a:t>, Rusalčin, knížete Václava,Libušin, Skalní </a:t>
            </a:r>
            <a:r>
              <a:rPr lang="cs-CZ" sz="2400" dirty="0" smtClean="0"/>
              <a:t> are </a:t>
            </a:r>
            <a:r>
              <a:rPr lang="cs-CZ" sz="2400" dirty="0" err="1" smtClean="0"/>
              <a:t>found</a:t>
            </a:r>
            <a:r>
              <a:rPr lang="cs-CZ" sz="2400" dirty="0" smtClean="0"/>
              <a:t> by </a:t>
            </a:r>
            <a:r>
              <a:rPr lang="cs-CZ" sz="2400" dirty="0" err="1" smtClean="0"/>
              <a:t>the</a:t>
            </a:r>
            <a:r>
              <a:rPr lang="cs-CZ" sz="2400" dirty="0" smtClean="0"/>
              <a:t> Mlýnská </a:t>
            </a:r>
            <a:r>
              <a:rPr lang="cs-CZ" sz="2400" dirty="0" err="1" smtClean="0"/>
              <a:t>Colonnade</a:t>
            </a:r>
            <a:endParaRPr lang="cs-CZ" sz="2400" dirty="0" smtClean="0"/>
          </a:p>
          <a:p>
            <a:r>
              <a:rPr lang="cs-CZ" sz="2400" dirty="0" err="1" smtClean="0"/>
              <a:t>the</a:t>
            </a:r>
            <a:r>
              <a:rPr lang="cs-CZ" sz="2400" dirty="0" smtClean="0"/>
              <a:t> </a:t>
            </a:r>
            <a:r>
              <a:rPr lang="cs-CZ" sz="2400" b="1" dirty="0" smtClean="0"/>
              <a:t>Sadový </a:t>
            </a:r>
            <a:r>
              <a:rPr lang="cs-CZ" sz="2400" b="1" dirty="0" err="1" smtClean="0"/>
              <a:t>Spring</a:t>
            </a:r>
            <a:r>
              <a:rPr lang="cs-CZ" sz="2400" b="1" dirty="0" smtClean="0"/>
              <a:t> </a:t>
            </a:r>
            <a:r>
              <a:rPr lang="cs-CZ" sz="2400" dirty="0" err="1" smtClean="0"/>
              <a:t>close</a:t>
            </a:r>
            <a:r>
              <a:rPr lang="cs-CZ" sz="2400" dirty="0" smtClean="0"/>
              <a:t> to </a:t>
            </a:r>
            <a:r>
              <a:rPr lang="cs-CZ" sz="2400" dirty="0" err="1" smtClean="0"/>
              <a:t>the</a:t>
            </a:r>
            <a:r>
              <a:rPr lang="cs-CZ" sz="2400" dirty="0" smtClean="0"/>
              <a:t> Dvořák Park</a:t>
            </a:r>
          </a:p>
          <a:p>
            <a:r>
              <a:rPr lang="cs-CZ" sz="2400" dirty="0" smtClean="0"/>
              <a:t> </a:t>
            </a:r>
            <a:r>
              <a:rPr lang="cs-CZ" sz="2400" dirty="0" err="1" smtClean="0"/>
              <a:t>the</a:t>
            </a:r>
            <a:r>
              <a:rPr lang="cs-CZ" sz="2400" dirty="0" smtClean="0"/>
              <a:t> </a:t>
            </a:r>
            <a:r>
              <a:rPr lang="cs-CZ" sz="2400" b="1" dirty="0" smtClean="0"/>
              <a:t>Svoboda </a:t>
            </a:r>
            <a:r>
              <a:rPr lang="cs-CZ" sz="2400" b="1" dirty="0" err="1" smtClean="0"/>
              <a:t>Spring</a:t>
            </a:r>
            <a:r>
              <a:rPr lang="cs-CZ" sz="2400" b="1" dirty="0" smtClean="0"/>
              <a:t> </a:t>
            </a:r>
            <a:r>
              <a:rPr lang="cs-CZ" sz="2400" dirty="0" smtClean="0"/>
              <a:t>by </a:t>
            </a:r>
            <a:r>
              <a:rPr lang="cs-CZ" sz="2400" dirty="0" err="1" smtClean="0"/>
              <a:t>Spa</a:t>
            </a:r>
            <a:r>
              <a:rPr lang="cs-CZ" sz="2400" dirty="0" smtClean="0"/>
              <a:t> III</a:t>
            </a:r>
          </a:p>
          <a:p>
            <a:r>
              <a:rPr lang="cs-CZ" sz="2400" dirty="0" smtClean="0"/>
              <a:t> </a:t>
            </a:r>
            <a:r>
              <a:rPr lang="cs-CZ" sz="2400" dirty="0" err="1" smtClean="0"/>
              <a:t>the</a:t>
            </a:r>
            <a:r>
              <a:rPr lang="cs-CZ" sz="2400" dirty="0" smtClean="0"/>
              <a:t> </a:t>
            </a:r>
            <a:r>
              <a:rPr lang="cs-CZ" sz="2400" b="1" dirty="0" smtClean="0"/>
              <a:t>Charles IV </a:t>
            </a:r>
            <a:r>
              <a:rPr lang="cs-CZ" sz="2400" b="1" dirty="0" err="1" smtClean="0"/>
              <a:t>Spring</a:t>
            </a:r>
            <a:r>
              <a:rPr lang="cs-CZ" sz="2400" b="1" dirty="0" smtClean="0"/>
              <a:t> </a:t>
            </a:r>
            <a:r>
              <a:rPr lang="cs-CZ" sz="2400" dirty="0" err="1" smtClean="0"/>
              <a:t>and</a:t>
            </a:r>
            <a:r>
              <a:rPr lang="cs-CZ" sz="2400" dirty="0" smtClean="0"/>
              <a:t> </a:t>
            </a:r>
            <a:r>
              <a:rPr lang="cs-CZ" sz="2400" b="1" dirty="0" smtClean="0"/>
              <a:t>Tržní  </a:t>
            </a:r>
            <a:r>
              <a:rPr lang="cs-CZ" sz="2400" b="1" dirty="0" err="1" smtClean="0"/>
              <a:t>Spring</a:t>
            </a:r>
            <a:r>
              <a:rPr lang="cs-CZ" sz="2400" b="1" dirty="0" smtClean="0"/>
              <a:t> </a:t>
            </a:r>
            <a:r>
              <a:rPr lang="cs-CZ" sz="2400" dirty="0" smtClean="0"/>
              <a:t>by Tržní </a:t>
            </a:r>
            <a:r>
              <a:rPr lang="cs-CZ" sz="2400" dirty="0" err="1" smtClean="0"/>
              <a:t>Colonnade</a:t>
            </a:r>
            <a:endParaRPr lang="cs-CZ" sz="2400" dirty="0" smtClean="0"/>
          </a:p>
          <a:p>
            <a:r>
              <a:rPr lang="cs-CZ" sz="2400" dirty="0" smtClean="0"/>
              <a:t> </a:t>
            </a:r>
            <a:r>
              <a:rPr lang="cs-CZ" sz="2400" dirty="0" err="1" smtClean="0"/>
              <a:t>the</a:t>
            </a:r>
            <a:r>
              <a:rPr lang="cs-CZ" sz="2400" dirty="0" smtClean="0"/>
              <a:t> </a:t>
            </a:r>
            <a:r>
              <a:rPr lang="cs-CZ" sz="2400" b="1" dirty="0" smtClean="0"/>
              <a:t>Zámecký </a:t>
            </a:r>
            <a:r>
              <a:rPr lang="cs-CZ" sz="2400" b="1" dirty="0" err="1" smtClean="0"/>
              <a:t>Spring</a:t>
            </a:r>
            <a:r>
              <a:rPr lang="cs-CZ" sz="2400" b="1" dirty="0" smtClean="0"/>
              <a:t> </a:t>
            </a:r>
            <a:r>
              <a:rPr lang="cs-CZ" sz="2400" dirty="0" err="1" smtClean="0"/>
              <a:t>and</a:t>
            </a:r>
            <a:r>
              <a:rPr lang="cs-CZ" sz="2400" dirty="0" smtClean="0"/>
              <a:t> </a:t>
            </a:r>
            <a:r>
              <a:rPr lang="cs-CZ" sz="2400" dirty="0" err="1" smtClean="0"/>
              <a:t>the</a:t>
            </a:r>
            <a:r>
              <a:rPr lang="cs-CZ" sz="2400" dirty="0" smtClean="0"/>
              <a:t> </a:t>
            </a:r>
            <a:r>
              <a:rPr lang="cs-CZ" sz="2400" b="1" dirty="0" smtClean="0"/>
              <a:t>Horní zámecký </a:t>
            </a:r>
            <a:r>
              <a:rPr lang="cs-CZ" sz="2400" b="1" dirty="0" err="1" smtClean="0"/>
              <a:t>Spring</a:t>
            </a:r>
            <a:r>
              <a:rPr lang="cs-CZ" sz="2400" b="1" dirty="0" smtClean="0"/>
              <a:t> </a:t>
            </a:r>
            <a:r>
              <a:rPr lang="cs-CZ" sz="2400" dirty="0" smtClean="0"/>
              <a:t>in </a:t>
            </a:r>
            <a:r>
              <a:rPr lang="cs-CZ" sz="2400" dirty="0" err="1" smtClean="0"/>
              <a:t>the</a:t>
            </a:r>
            <a:r>
              <a:rPr lang="cs-CZ" sz="2400" dirty="0" smtClean="0"/>
              <a:t> Zámecká </a:t>
            </a:r>
            <a:r>
              <a:rPr lang="cs-CZ" sz="2400" dirty="0" err="1" smtClean="0"/>
              <a:t>Colonnade</a:t>
            </a:r>
            <a:endParaRPr lang="cs-CZ" sz="2400" dirty="0" smtClean="0"/>
          </a:p>
          <a:p>
            <a:pPr>
              <a:buNone/>
            </a:pPr>
            <a:r>
              <a:rPr lang="cs-CZ" sz="2400" dirty="0" smtClean="0"/>
              <a:t> </a:t>
            </a:r>
            <a:endParaRPr lang="cs-CZ"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Medical</a:t>
            </a:r>
            <a:r>
              <a:rPr lang="cs-CZ" dirty="0" smtClean="0"/>
              <a:t> </a:t>
            </a:r>
            <a:r>
              <a:rPr lang="cs-CZ" dirty="0" err="1" smtClean="0"/>
              <a:t>treatment</a:t>
            </a:r>
            <a:endParaRPr lang="cs-CZ" dirty="0"/>
          </a:p>
        </p:txBody>
      </p:sp>
      <p:sp>
        <p:nvSpPr>
          <p:cNvPr id="3" name="Zástupný symbol pro obsah 2"/>
          <p:cNvSpPr>
            <a:spLocks noGrp="1"/>
          </p:cNvSpPr>
          <p:nvPr>
            <p:ph idx="1"/>
          </p:nvPr>
        </p:nvSpPr>
        <p:spPr/>
        <p:txBody>
          <a:bodyPr>
            <a:normAutofit/>
          </a:bodyPr>
          <a:lstStyle/>
          <a:p>
            <a:r>
              <a:rPr lang="cs-CZ" dirty="0" err="1"/>
              <a:t>D</a:t>
            </a:r>
            <a:r>
              <a:rPr lang="cs-CZ" dirty="0" err="1" smtClean="0"/>
              <a:t>rinking</a:t>
            </a:r>
            <a:r>
              <a:rPr lang="cs-CZ" dirty="0" smtClean="0"/>
              <a:t>  </a:t>
            </a:r>
            <a:r>
              <a:rPr lang="cs-CZ" dirty="0" err="1" smtClean="0"/>
              <a:t>thermal</a:t>
            </a:r>
            <a:r>
              <a:rPr lang="cs-CZ" dirty="0" smtClean="0"/>
              <a:t> </a:t>
            </a:r>
            <a:r>
              <a:rPr lang="cs-CZ" dirty="0" err="1" smtClean="0"/>
              <a:t>water</a:t>
            </a:r>
            <a:r>
              <a:rPr lang="cs-CZ" dirty="0" smtClean="0"/>
              <a:t> </a:t>
            </a:r>
            <a:r>
              <a:rPr lang="cs-CZ" dirty="0" err="1" smtClean="0"/>
              <a:t>is</a:t>
            </a:r>
            <a:r>
              <a:rPr lang="cs-CZ" dirty="0" smtClean="0"/>
              <a:t> a basis </a:t>
            </a:r>
            <a:r>
              <a:rPr lang="cs-CZ" dirty="0" err="1" smtClean="0"/>
              <a:t>of</a:t>
            </a:r>
            <a:r>
              <a:rPr lang="cs-CZ" dirty="0" smtClean="0"/>
              <a:t> </a:t>
            </a:r>
            <a:r>
              <a:rPr lang="cs-CZ" dirty="0" err="1" smtClean="0"/>
              <a:t>carlsbad</a:t>
            </a:r>
            <a:r>
              <a:rPr lang="cs-CZ" dirty="0" smtClean="0"/>
              <a:t> </a:t>
            </a:r>
            <a:r>
              <a:rPr lang="cs-CZ" dirty="0" err="1" smtClean="0"/>
              <a:t>comprehensive</a:t>
            </a:r>
            <a:r>
              <a:rPr lang="cs-CZ" dirty="0" smtClean="0"/>
              <a:t> </a:t>
            </a:r>
            <a:r>
              <a:rPr lang="cs-CZ" dirty="0" err="1" smtClean="0"/>
              <a:t>treatment</a:t>
            </a:r>
            <a:r>
              <a:rPr lang="cs-CZ" dirty="0" smtClean="0"/>
              <a:t> </a:t>
            </a:r>
            <a:r>
              <a:rPr lang="cs-CZ" dirty="0" err="1" smtClean="0"/>
              <a:t>of</a:t>
            </a:r>
            <a:r>
              <a:rPr lang="cs-CZ" dirty="0" smtClean="0"/>
              <a:t> </a:t>
            </a:r>
            <a:r>
              <a:rPr lang="cs-CZ" dirty="0" err="1" smtClean="0"/>
              <a:t>various</a:t>
            </a:r>
            <a:r>
              <a:rPr lang="cs-CZ" dirty="0" smtClean="0"/>
              <a:t> </a:t>
            </a:r>
            <a:r>
              <a:rPr lang="cs-CZ" dirty="0" err="1" smtClean="0"/>
              <a:t>disorders</a:t>
            </a:r>
            <a:endParaRPr lang="cs-CZ" dirty="0" smtClean="0"/>
          </a:p>
          <a:p>
            <a:pPr>
              <a:buNone/>
            </a:pPr>
            <a:r>
              <a:rPr lang="cs-CZ" dirty="0"/>
              <a:t> </a:t>
            </a:r>
            <a:r>
              <a:rPr lang="cs-CZ" dirty="0" smtClean="0"/>
              <a:t>  ( </a:t>
            </a:r>
            <a:r>
              <a:rPr lang="cs-CZ" dirty="0" err="1" smtClean="0"/>
              <a:t>gall</a:t>
            </a:r>
            <a:r>
              <a:rPr lang="cs-CZ" dirty="0" smtClean="0"/>
              <a:t> </a:t>
            </a:r>
            <a:r>
              <a:rPr lang="cs-CZ" dirty="0" err="1" smtClean="0"/>
              <a:t>bladder</a:t>
            </a:r>
            <a:r>
              <a:rPr lang="cs-CZ" dirty="0" smtClean="0"/>
              <a:t>, liver, </a:t>
            </a:r>
            <a:r>
              <a:rPr lang="cs-CZ" dirty="0" err="1" smtClean="0"/>
              <a:t>pancreas</a:t>
            </a:r>
            <a:r>
              <a:rPr lang="cs-CZ" dirty="0" smtClean="0"/>
              <a:t>, </a:t>
            </a:r>
            <a:r>
              <a:rPr lang="cs-CZ" dirty="0" err="1" smtClean="0"/>
              <a:t>inflammation</a:t>
            </a:r>
            <a:r>
              <a:rPr lang="cs-CZ" dirty="0" smtClean="0"/>
              <a:t> </a:t>
            </a:r>
            <a:r>
              <a:rPr lang="cs-CZ" dirty="0" err="1" smtClean="0"/>
              <a:t>of</a:t>
            </a:r>
            <a:r>
              <a:rPr lang="cs-CZ" dirty="0" smtClean="0"/>
              <a:t> </a:t>
            </a:r>
            <a:r>
              <a:rPr lang="cs-CZ" dirty="0" err="1" smtClean="0"/>
              <a:t>the</a:t>
            </a:r>
            <a:r>
              <a:rPr lang="cs-CZ" dirty="0" smtClean="0"/>
              <a:t> </a:t>
            </a:r>
            <a:r>
              <a:rPr lang="cs-CZ" dirty="0" err="1" smtClean="0"/>
              <a:t>intestines</a:t>
            </a:r>
            <a:r>
              <a:rPr lang="cs-CZ" dirty="0" smtClean="0"/>
              <a:t>, </a:t>
            </a:r>
            <a:r>
              <a:rPr lang="cs-CZ" dirty="0" err="1" smtClean="0"/>
              <a:t>stomach</a:t>
            </a:r>
            <a:r>
              <a:rPr lang="cs-CZ" dirty="0" smtClean="0"/>
              <a:t> </a:t>
            </a:r>
            <a:r>
              <a:rPr lang="cs-CZ" dirty="0" err="1" smtClean="0"/>
              <a:t>and</a:t>
            </a:r>
            <a:r>
              <a:rPr lang="cs-CZ" dirty="0" smtClean="0"/>
              <a:t> diabetes)</a:t>
            </a:r>
          </a:p>
          <a:p>
            <a:r>
              <a:rPr lang="cs-CZ" dirty="0" err="1" smtClean="0"/>
              <a:t>There</a:t>
            </a:r>
            <a:r>
              <a:rPr lang="cs-CZ" dirty="0" smtClean="0"/>
              <a:t> are </a:t>
            </a:r>
            <a:r>
              <a:rPr lang="cs-CZ" dirty="0" err="1" smtClean="0"/>
              <a:t>used</a:t>
            </a:r>
            <a:r>
              <a:rPr lang="cs-CZ" dirty="0" smtClean="0"/>
              <a:t> </a:t>
            </a:r>
            <a:r>
              <a:rPr lang="cs-CZ" dirty="0" err="1" smtClean="0"/>
              <a:t>next</a:t>
            </a:r>
            <a:r>
              <a:rPr lang="cs-CZ" dirty="0" smtClean="0"/>
              <a:t> </a:t>
            </a:r>
            <a:r>
              <a:rPr lang="cs-CZ" dirty="0" err="1" smtClean="0"/>
              <a:t>therapies</a:t>
            </a:r>
            <a:r>
              <a:rPr lang="cs-CZ" dirty="0" smtClean="0"/>
              <a:t>: </a:t>
            </a:r>
            <a:r>
              <a:rPr lang="cs-CZ" dirty="0" err="1" smtClean="0"/>
              <a:t>carbon</a:t>
            </a:r>
            <a:r>
              <a:rPr lang="cs-CZ" dirty="0" smtClean="0"/>
              <a:t>-oxygen </a:t>
            </a:r>
            <a:r>
              <a:rPr lang="cs-CZ" dirty="0" err="1" smtClean="0"/>
              <a:t>therapies</a:t>
            </a:r>
            <a:r>
              <a:rPr lang="cs-CZ" dirty="0" smtClean="0"/>
              <a:t>, </a:t>
            </a:r>
            <a:r>
              <a:rPr lang="cs-CZ" dirty="0" err="1" smtClean="0"/>
              <a:t>paet</a:t>
            </a:r>
            <a:r>
              <a:rPr lang="cs-CZ" dirty="0" smtClean="0"/>
              <a:t> </a:t>
            </a:r>
            <a:r>
              <a:rPr lang="cs-CZ" dirty="0" err="1" smtClean="0"/>
              <a:t>baths</a:t>
            </a:r>
            <a:r>
              <a:rPr lang="cs-CZ" dirty="0" smtClean="0"/>
              <a:t>, </a:t>
            </a:r>
            <a:r>
              <a:rPr lang="cs-CZ" dirty="0" err="1" smtClean="0"/>
              <a:t>hydropathy</a:t>
            </a:r>
            <a:r>
              <a:rPr lang="cs-CZ" dirty="0" smtClean="0"/>
              <a:t>, </a:t>
            </a:r>
            <a:r>
              <a:rPr lang="cs-CZ" dirty="0" err="1" smtClean="0"/>
              <a:t>electric</a:t>
            </a:r>
            <a:r>
              <a:rPr lang="cs-CZ" dirty="0" smtClean="0"/>
              <a:t> </a:t>
            </a:r>
            <a:r>
              <a:rPr lang="cs-CZ" dirty="0" err="1" smtClean="0"/>
              <a:t>therapy</a:t>
            </a:r>
            <a:r>
              <a:rPr lang="cs-CZ" dirty="0" smtClean="0"/>
              <a:t>, </a:t>
            </a:r>
            <a:r>
              <a:rPr lang="cs-CZ" dirty="0" err="1" smtClean="0"/>
              <a:t>physical</a:t>
            </a:r>
            <a:r>
              <a:rPr lang="cs-CZ" dirty="0" smtClean="0"/>
              <a:t> </a:t>
            </a:r>
            <a:r>
              <a:rPr lang="cs-CZ" dirty="0" err="1" smtClean="0"/>
              <a:t>training</a:t>
            </a:r>
            <a:r>
              <a:rPr lang="cs-CZ" dirty="0" smtClean="0"/>
              <a:t>, </a:t>
            </a:r>
            <a:r>
              <a:rPr lang="cs-CZ" dirty="0" err="1" smtClean="0"/>
              <a:t>walking</a:t>
            </a:r>
            <a:r>
              <a:rPr lang="cs-CZ" dirty="0" smtClean="0"/>
              <a:t>( a lot </a:t>
            </a:r>
            <a:r>
              <a:rPr lang="cs-CZ" dirty="0" err="1" smtClean="0"/>
              <a:t>of</a:t>
            </a:r>
            <a:r>
              <a:rPr lang="cs-CZ" dirty="0" smtClean="0"/>
              <a:t> </a:t>
            </a:r>
            <a:r>
              <a:rPr lang="cs-CZ" dirty="0" err="1" smtClean="0"/>
              <a:t>wooded</a:t>
            </a:r>
            <a:r>
              <a:rPr lang="cs-CZ" dirty="0" smtClean="0"/>
              <a:t> </a:t>
            </a:r>
            <a:r>
              <a:rPr lang="cs-CZ" dirty="0" err="1" smtClean="0"/>
              <a:t>slopes</a:t>
            </a:r>
            <a:r>
              <a:rPr lang="cs-CZ" dirty="0" smtClean="0"/>
              <a:t> </a:t>
            </a:r>
            <a:r>
              <a:rPr lang="cs-CZ" dirty="0" err="1" smtClean="0"/>
              <a:t>surrounding</a:t>
            </a:r>
            <a:r>
              <a:rPr lang="cs-CZ" dirty="0" smtClean="0"/>
              <a:t> Karlovy Vary)</a:t>
            </a:r>
          </a:p>
          <a:p>
            <a:pPr>
              <a:buNone/>
            </a:pPr>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Thermal</a:t>
            </a:r>
            <a:endParaRPr lang="cs-CZ" dirty="0"/>
          </a:p>
        </p:txBody>
      </p:sp>
      <p:sp>
        <p:nvSpPr>
          <p:cNvPr id="3" name="Zástupný symbol pro obsah 2"/>
          <p:cNvSpPr>
            <a:spLocks noGrp="1"/>
          </p:cNvSpPr>
          <p:nvPr>
            <p:ph idx="1"/>
          </p:nvPr>
        </p:nvSpPr>
        <p:spPr/>
        <p:txBody>
          <a:bodyPr/>
          <a:lstStyle/>
          <a:p>
            <a:r>
              <a:rPr lang="cs-CZ" dirty="0" err="1" smtClean="0"/>
              <a:t>Spa</a:t>
            </a:r>
            <a:r>
              <a:rPr lang="cs-CZ" dirty="0" smtClean="0"/>
              <a:t> Sanatorium </a:t>
            </a:r>
            <a:r>
              <a:rPr lang="cs-CZ" dirty="0" err="1" smtClean="0"/>
              <a:t>Thermal</a:t>
            </a:r>
            <a:r>
              <a:rPr lang="cs-CZ" dirty="0" smtClean="0"/>
              <a:t> </a:t>
            </a:r>
            <a:r>
              <a:rPr lang="cs-CZ" dirty="0" err="1" smtClean="0"/>
              <a:t>with</a:t>
            </a:r>
            <a:r>
              <a:rPr lang="cs-CZ" dirty="0" smtClean="0"/>
              <a:t> </a:t>
            </a:r>
            <a:r>
              <a:rPr lang="cs-CZ" dirty="0" err="1" smtClean="0"/>
              <a:t>an</a:t>
            </a:r>
            <a:r>
              <a:rPr lang="cs-CZ" dirty="0" smtClean="0"/>
              <a:t> open-</a:t>
            </a:r>
            <a:r>
              <a:rPr lang="cs-CZ" dirty="0" err="1" smtClean="0"/>
              <a:t>air</a:t>
            </a:r>
            <a:r>
              <a:rPr lang="cs-CZ" dirty="0" smtClean="0"/>
              <a:t> </a:t>
            </a:r>
            <a:r>
              <a:rPr lang="cs-CZ" dirty="0" err="1" smtClean="0"/>
              <a:t>thermal</a:t>
            </a:r>
            <a:r>
              <a:rPr lang="cs-CZ" dirty="0" smtClean="0"/>
              <a:t> </a:t>
            </a:r>
            <a:r>
              <a:rPr lang="cs-CZ" dirty="0" err="1" smtClean="0"/>
              <a:t>swimming</a:t>
            </a:r>
            <a:r>
              <a:rPr lang="cs-CZ" dirty="0" smtClean="0"/>
              <a:t> pool</a:t>
            </a:r>
          </a:p>
          <a:p>
            <a:r>
              <a:rPr lang="cs-CZ" dirty="0" err="1" smtClean="0"/>
              <a:t>here</a:t>
            </a:r>
            <a:r>
              <a:rPr lang="cs-CZ" dirty="0" smtClean="0"/>
              <a:t> </a:t>
            </a:r>
            <a:r>
              <a:rPr lang="cs-CZ" dirty="0" err="1" smtClean="0"/>
              <a:t>take</a:t>
            </a:r>
            <a:r>
              <a:rPr lang="cs-CZ" dirty="0" smtClean="0"/>
              <a:t> </a:t>
            </a:r>
            <a:r>
              <a:rPr lang="cs-CZ" dirty="0" err="1" smtClean="0"/>
              <a:t>place</a:t>
            </a:r>
            <a:r>
              <a:rPr lang="cs-CZ" dirty="0" smtClean="0"/>
              <a:t> </a:t>
            </a:r>
            <a:r>
              <a:rPr lang="cs-CZ" dirty="0" err="1" smtClean="0"/>
              <a:t>important</a:t>
            </a:r>
            <a:r>
              <a:rPr lang="cs-CZ" dirty="0" smtClean="0"/>
              <a:t> </a:t>
            </a:r>
            <a:r>
              <a:rPr lang="cs-CZ" dirty="0" err="1" smtClean="0"/>
              <a:t>culture</a:t>
            </a:r>
            <a:r>
              <a:rPr lang="cs-CZ" dirty="0" smtClean="0"/>
              <a:t> </a:t>
            </a:r>
            <a:r>
              <a:rPr lang="cs-CZ" dirty="0" err="1" smtClean="0"/>
              <a:t>and</a:t>
            </a:r>
            <a:r>
              <a:rPr lang="cs-CZ" dirty="0" smtClean="0"/>
              <a:t> </a:t>
            </a:r>
            <a:r>
              <a:rPr lang="cs-CZ" dirty="0" err="1" smtClean="0"/>
              <a:t>social</a:t>
            </a:r>
            <a:r>
              <a:rPr lang="cs-CZ" dirty="0" smtClean="0"/>
              <a:t> </a:t>
            </a:r>
            <a:r>
              <a:rPr lang="cs-CZ" dirty="0" err="1" smtClean="0"/>
              <a:t>events</a:t>
            </a:r>
            <a:r>
              <a:rPr lang="cs-CZ" dirty="0" smtClean="0"/>
              <a:t>(</a:t>
            </a:r>
            <a:r>
              <a:rPr lang="cs-CZ" dirty="0" err="1" smtClean="0"/>
              <a:t>international</a:t>
            </a:r>
            <a:r>
              <a:rPr lang="cs-CZ" dirty="0" smtClean="0"/>
              <a:t> film </a:t>
            </a:r>
            <a:r>
              <a:rPr lang="cs-CZ" dirty="0" err="1" smtClean="0"/>
              <a:t>festivals</a:t>
            </a:r>
            <a:r>
              <a:rPr lang="cs-CZ" dirty="0" smtClean="0"/>
              <a:t>, </a:t>
            </a:r>
            <a:r>
              <a:rPr lang="cs-CZ" dirty="0" err="1" smtClean="0"/>
              <a:t>Tour</a:t>
            </a:r>
            <a:r>
              <a:rPr lang="cs-CZ" dirty="0" smtClean="0"/>
              <a:t>-</a:t>
            </a:r>
            <a:r>
              <a:rPr lang="cs-CZ" dirty="0" err="1" smtClean="0"/>
              <a:t>films</a:t>
            </a:r>
            <a:r>
              <a:rPr lang="cs-CZ" dirty="0" smtClean="0"/>
              <a:t>, </a:t>
            </a:r>
            <a:r>
              <a:rPr lang="cs-CZ" dirty="0" err="1" smtClean="0"/>
              <a:t>congresses</a:t>
            </a:r>
            <a:r>
              <a:rPr lang="cs-CZ" dirty="0" smtClean="0"/>
              <a:t>, </a:t>
            </a:r>
            <a:r>
              <a:rPr lang="cs-CZ" dirty="0" err="1" smtClean="0"/>
              <a:t>symposiums</a:t>
            </a:r>
            <a:r>
              <a:rPr lang="cs-CZ" dirty="0" smtClean="0"/>
              <a:t>,</a:t>
            </a:r>
            <a:r>
              <a:rPr lang="cs-CZ" dirty="0" err="1" smtClean="0"/>
              <a:t>etc</a:t>
            </a:r>
            <a:r>
              <a:rPr lang="cs-CZ" dirty="0" smtClean="0"/>
              <a:t>.</a:t>
            </a:r>
            <a:endParaRPr lang="cs-CZ"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IMPERIAL</a:t>
            </a:r>
            <a:endParaRPr lang="cs-CZ" dirty="0"/>
          </a:p>
        </p:txBody>
      </p:sp>
      <p:sp>
        <p:nvSpPr>
          <p:cNvPr id="3" name="Zástupný symbol pro obsah 2"/>
          <p:cNvSpPr>
            <a:spLocks noGrp="1"/>
          </p:cNvSpPr>
          <p:nvPr>
            <p:ph idx="1"/>
          </p:nvPr>
        </p:nvSpPr>
        <p:spPr/>
        <p:txBody>
          <a:bodyPr/>
          <a:lstStyle/>
          <a:p>
            <a:r>
              <a:rPr lang="cs-CZ" dirty="0" err="1" smtClean="0"/>
              <a:t>The</a:t>
            </a:r>
            <a:r>
              <a:rPr lang="cs-CZ" dirty="0" smtClean="0"/>
              <a:t> sanatorium </a:t>
            </a:r>
            <a:r>
              <a:rPr lang="cs-CZ" dirty="0" err="1" smtClean="0"/>
              <a:t>Imperial</a:t>
            </a:r>
            <a:r>
              <a:rPr lang="cs-CZ" dirty="0" smtClean="0"/>
              <a:t>, </a:t>
            </a:r>
            <a:r>
              <a:rPr lang="cs-CZ" dirty="0" err="1" smtClean="0"/>
              <a:t>built</a:t>
            </a:r>
            <a:r>
              <a:rPr lang="cs-CZ" dirty="0" smtClean="0"/>
              <a:t> in 1910-1912,</a:t>
            </a:r>
          </a:p>
          <a:p>
            <a:pPr>
              <a:buNone/>
            </a:pPr>
            <a:r>
              <a:rPr lang="cs-CZ" dirty="0" smtClean="0"/>
              <a:t>    </a:t>
            </a:r>
            <a:r>
              <a:rPr lang="cs-CZ" dirty="0" err="1" smtClean="0"/>
              <a:t>is</a:t>
            </a:r>
            <a:r>
              <a:rPr lang="cs-CZ" dirty="0" smtClean="0"/>
              <a:t> </a:t>
            </a:r>
            <a:r>
              <a:rPr lang="cs-CZ" dirty="0" err="1" smtClean="0"/>
              <a:t>connected</a:t>
            </a:r>
            <a:r>
              <a:rPr lang="cs-CZ" dirty="0" smtClean="0"/>
              <a:t> </a:t>
            </a:r>
            <a:r>
              <a:rPr lang="cs-CZ" dirty="0" err="1" smtClean="0"/>
              <a:t>with</a:t>
            </a:r>
            <a:r>
              <a:rPr lang="cs-CZ" dirty="0" smtClean="0"/>
              <a:t> </a:t>
            </a:r>
            <a:r>
              <a:rPr lang="cs-CZ" dirty="0" err="1" smtClean="0"/>
              <a:t>the</a:t>
            </a:r>
            <a:r>
              <a:rPr lang="cs-CZ" dirty="0" smtClean="0"/>
              <a:t> </a:t>
            </a:r>
            <a:r>
              <a:rPr lang="cs-CZ" dirty="0" err="1" smtClean="0"/>
              <a:t>spa</a:t>
            </a:r>
            <a:r>
              <a:rPr lang="cs-CZ" dirty="0" smtClean="0"/>
              <a:t> by underground </a:t>
            </a:r>
            <a:r>
              <a:rPr lang="cs-CZ" dirty="0" err="1" smtClean="0"/>
              <a:t>furnicular</a:t>
            </a:r>
            <a:r>
              <a:rPr lang="cs-CZ" dirty="0" smtClean="0"/>
              <a:t>.</a:t>
            </a:r>
            <a:endParaRPr lang="cs-CZ"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LÁZNĚ  V</a:t>
            </a:r>
            <a:endParaRPr lang="cs-CZ" dirty="0"/>
          </a:p>
        </p:txBody>
      </p:sp>
      <p:sp>
        <p:nvSpPr>
          <p:cNvPr id="3" name="Zástupný symbol pro obsah 2"/>
          <p:cNvSpPr>
            <a:spLocks noGrp="1"/>
          </p:cNvSpPr>
          <p:nvPr>
            <p:ph idx="1"/>
          </p:nvPr>
        </p:nvSpPr>
        <p:spPr/>
        <p:txBody>
          <a:bodyPr/>
          <a:lstStyle/>
          <a:p>
            <a:r>
              <a:rPr lang="cs-CZ" dirty="0" err="1" smtClean="0"/>
              <a:t>The</a:t>
            </a:r>
            <a:r>
              <a:rPr lang="cs-CZ" dirty="0" smtClean="0"/>
              <a:t> Alžbětiny </a:t>
            </a:r>
            <a:r>
              <a:rPr lang="cs-CZ" dirty="0" err="1" smtClean="0"/>
              <a:t>Spa</a:t>
            </a:r>
            <a:r>
              <a:rPr lang="cs-CZ" dirty="0" smtClean="0"/>
              <a:t> V </a:t>
            </a:r>
            <a:r>
              <a:rPr lang="cs-CZ" dirty="0" err="1" smtClean="0"/>
              <a:t>with</a:t>
            </a:r>
            <a:r>
              <a:rPr lang="cs-CZ" dirty="0" smtClean="0"/>
              <a:t> </a:t>
            </a:r>
            <a:r>
              <a:rPr lang="cs-CZ" dirty="0" err="1" smtClean="0"/>
              <a:t>an</a:t>
            </a:r>
            <a:r>
              <a:rPr lang="cs-CZ" dirty="0" smtClean="0"/>
              <a:t> </a:t>
            </a:r>
            <a:r>
              <a:rPr lang="cs-CZ" dirty="0" err="1" smtClean="0"/>
              <a:t>early</a:t>
            </a:r>
            <a:r>
              <a:rPr lang="cs-CZ" dirty="0" smtClean="0"/>
              <a:t> </a:t>
            </a:r>
            <a:r>
              <a:rPr lang="cs-CZ" dirty="0" err="1" smtClean="0"/>
              <a:t>Baroque</a:t>
            </a:r>
            <a:r>
              <a:rPr lang="cs-CZ" dirty="0" smtClean="0"/>
              <a:t> </a:t>
            </a:r>
            <a:r>
              <a:rPr lang="cs-CZ" dirty="0" err="1" smtClean="0"/>
              <a:t>facade</a:t>
            </a:r>
            <a:r>
              <a:rPr lang="cs-CZ" dirty="0" smtClean="0"/>
              <a:t> </a:t>
            </a:r>
            <a:r>
              <a:rPr lang="cs-CZ" dirty="0" err="1" smtClean="0"/>
              <a:t>was</a:t>
            </a:r>
            <a:r>
              <a:rPr lang="cs-CZ" dirty="0" smtClean="0"/>
              <a:t> </a:t>
            </a:r>
            <a:r>
              <a:rPr lang="cs-CZ" dirty="0" err="1" smtClean="0"/>
              <a:t>built</a:t>
            </a:r>
            <a:r>
              <a:rPr lang="cs-CZ" dirty="0" smtClean="0"/>
              <a:t> in 1904-1906</a:t>
            </a:r>
            <a:endParaRPr lang="cs-CZ"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a">
  <a:themeElements>
    <a:clrScheme name="Cest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st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Cest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DC6CDD897236648814918DF821AA7F8" ma:contentTypeVersion="2" ma:contentTypeDescription="Vytvoří nový dokument" ma:contentTypeScope="" ma:versionID="af9887c040457a1a4961457537b6539b">
  <xsd:schema xmlns:xsd="http://www.w3.org/2001/XMLSchema" xmlns:xs="http://www.w3.org/2001/XMLSchema" xmlns:p="http://schemas.microsoft.com/office/2006/metadata/properties" xmlns:ns2="ffe072d7-0479-4921-b039-430ac4313379" targetNamespace="http://schemas.microsoft.com/office/2006/metadata/properties" ma:root="true" ma:fieldsID="1f7e674bb10f8a69f799aed2807a0a63" ns2:_="">
    <xsd:import namespace="ffe072d7-0479-4921-b039-430ac4313379"/>
    <xsd:element name="properties">
      <xsd:complexType>
        <xsd:sequence>
          <xsd:element name="documentManagement">
            <xsd:complexType>
              <xsd:all>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e072d7-0479-4921-b039-430ac4313379" elementFormDefault="qualified">
    <xsd:import namespace="http://schemas.microsoft.com/office/2006/documentManagement/types"/>
    <xsd:import namespace="http://schemas.microsoft.com/office/infopath/2007/PartnerControls"/>
    <xsd:element name="TaxCatchAll" ma:index="9" nillable="true" ma:displayName="TaxCatchAll" ma:description="" ma:hidden="true" ma:list="{efe6d685-f78c-45eb-badd-b7e1a9ba9804}" ma:internalName="TaxCatchAll" ma:showField="CatchAllData" ma:web="5197a47c-fdca-4f3e-a8ed-ca0d9f74c59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fe072d7-0479-4921-b039-430ac4313379"/>
  </documentManagement>
</p:properties>
</file>

<file path=customXml/itemProps1.xml><?xml version="1.0" encoding="utf-8"?>
<ds:datastoreItem xmlns:ds="http://schemas.openxmlformats.org/officeDocument/2006/customXml" ds:itemID="{385AF16C-ADA2-424C-BFB4-1D2E7FB07314}"/>
</file>

<file path=customXml/itemProps2.xml><?xml version="1.0" encoding="utf-8"?>
<ds:datastoreItem xmlns:ds="http://schemas.openxmlformats.org/officeDocument/2006/customXml" ds:itemID="{840CDCBE-7431-43EC-B0AA-EECFE6E00FAA}"/>
</file>

<file path=customXml/itemProps3.xml><?xml version="1.0" encoding="utf-8"?>
<ds:datastoreItem xmlns:ds="http://schemas.openxmlformats.org/officeDocument/2006/customXml" ds:itemID="{2F08F9D9-35F4-44F4-A54D-8C40FECB0E4F}"/>
</file>

<file path=docProps/app.xml><?xml version="1.0" encoding="utf-8"?>
<Properties xmlns="http://schemas.openxmlformats.org/officeDocument/2006/extended-properties" xmlns:vt="http://schemas.openxmlformats.org/officeDocument/2006/docPropsVTypes">
  <Template/>
  <TotalTime>388</TotalTime>
  <Words>1002</Words>
  <Application>Microsoft Office PowerPoint</Application>
  <PresentationFormat>Předvádění na obrazovce (4:3)</PresentationFormat>
  <Paragraphs>93</Paragraphs>
  <Slides>18</Slides>
  <Notes>1</Notes>
  <HiddenSlides>0</HiddenSlides>
  <MMClips>0</MMClips>
  <ScaleCrop>false</ScaleCrop>
  <HeadingPairs>
    <vt:vector size="4" baseType="variant">
      <vt:variant>
        <vt:lpstr>Motiv</vt:lpstr>
      </vt:variant>
      <vt:variant>
        <vt:i4>1</vt:i4>
      </vt:variant>
      <vt:variant>
        <vt:lpstr>Nadpisy snímků</vt:lpstr>
      </vt:variant>
      <vt:variant>
        <vt:i4>18</vt:i4>
      </vt:variant>
    </vt:vector>
  </HeadingPairs>
  <TitlesOfParts>
    <vt:vector size="19" baseType="lpstr">
      <vt:lpstr>Cesta</vt:lpstr>
      <vt:lpstr>Prezentace aplikace PowerPoint</vt:lpstr>
      <vt:lpstr>Karlovy Vary</vt:lpstr>
      <vt:lpstr>Geography</vt:lpstr>
      <vt:lpstr>History</vt:lpstr>
      <vt:lpstr>Springs</vt:lpstr>
      <vt:lpstr>Medical treatment</vt:lpstr>
      <vt:lpstr>Thermal</vt:lpstr>
      <vt:lpstr>IMPERIAL</vt:lpstr>
      <vt:lpstr>LÁZNĚ  V</vt:lpstr>
      <vt:lpstr>ST. MARY MAGDALENE CHURCH</vt:lpstr>
      <vt:lpstr>SADOVÁ COLONNADE</vt:lpstr>
      <vt:lpstr>SPA I- Císařské</vt:lpstr>
      <vt:lpstr>VÍTĚZSLAV  NEZVAL THEATre</vt:lpstr>
      <vt:lpstr>WATCHTOWER  DIANA</vt:lpstr>
      <vt:lpstr>JELENÍ  SKOK</vt:lpstr>
      <vt:lpstr>SVATOŠSKÉ  SKÁLY</vt:lpstr>
      <vt:lpstr>QUIZ</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Martina</dc:creator>
  <cp:lastModifiedBy>Fukárková Martina</cp:lastModifiedBy>
  <cp:revision>45</cp:revision>
  <dcterms:created xsi:type="dcterms:W3CDTF">2013-04-27T07:55:45Z</dcterms:created>
  <dcterms:modified xsi:type="dcterms:W3CDTF">2013-05-27T07:43:14Z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0x0101006DC6CDD897236648814918DF821AA7F8</vt:lpwstr>
  </property>
  <property fmtid="{D5CDD505-2E9C-101B-9397-08002B2CF9AE}" pid="3" name="TaxKeywordTaxHTField">
    <vt:lpwstr/>
  </property>
  <property fmtid="{D5CDD505-2E9C-101B-9397-08002B2CF9AE}" pid="4" name="TaxKeyword">
    <vt:lpwstr/>
  </property>
</Properties>
</file>