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9.xml" ContentType="application/vnd.openxmlformats-officedocument.presentationml.slide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3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4" r:id="rId1"/>
    <p:sldMasterId id="2147483936" r:id="rId2"/>
  </p:sldMasterIdLst>
  <p:notesMasterIdLst>
    <p:notesMasterId r:id="rId12"/>
  </p:notesMasterIdLst>
  <p:sldIdLst>
    <p:sldId id="264" r:id="rId3"/>
    <p:sldId id="256" r:id="rId4"/>
    <p:sldId id="257" r:id="rId5"/>
    <p:sldId id="258" r:id="rId6"/>
    <p:sldId id="259" r:id="rId7"/>
    <p:sldId id="260" r:id="rId8"/>
    <p:sldId id="261" r:id="rId9"/>
    <p:sldId id="262" r:id="rId10"/>
    <p:sldId id="265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17" autoAdjust="0"/>
    <p:restoredTop sz="94660"/>
  </p:normalViewPr>
  <p:slideViewPr>
    <p:cSldViewPr>
      <p:cViewPr>
        <p:scale>
          <a:sx n="100" d="100"/>
          <a:sy n="100" d="100"/>
        </p:scale>
        <p:origin x="642" y="3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18" Type="http://schemas.openxmlformats.org/officeDocument/2006/relationships/customXml" Target="../customXml/item2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customXml" Target="../customXml/item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customXml" Target="../customXml/item3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F12A13-1892-45EB-B272-CE66D28131A6}" type="datetimeFigureOut">
              <a:rPr lang="cs-CZ" smtClean="0"/>
              <a:pPr/>
              <a:t>14.10.2013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32CCF4-3015-4F35-BAB0-B75C2492C03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1211786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CC7755-4984-4C94-8403-7846898ED176}" type="slidenum">
              <a:rPr lang="cs-CZ" smtClean="0"/>
              <a:pPr/>
              <a:t>1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6A7C2-EC08-4AFC-9F26-3D825322B708}" type="datetimeFigureOut">
              <a:rPr lang="cs-CZ" smtClean="0"/>
              <a:pPr/>
              <a:t>14.10.2013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A225E-4886-4601-9D77-7D84D628B9F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6A7C2-EC08-4AFC-9F26-3D825322B708}" type="datetimeFigureOut">
              <a:rPr lang="cs-CZ" smtClean="0"/>
              <a:pPr/>
              <a:t>14.10.2013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A225E-4886-4601-9D77-7D84D628B9F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6A7C2-EC08-4AFC-9F26-3D825322B708}" type="datetimeFigureOut">
              <a:rPr lang="cs-CZ" smtClean="0"/>
              <a:pPr/>
              <a:t>14.10.2013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A225E-4886-4601-9D77-7D84D628B9F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6A7C2-EC08-4AFC-9F26-3D825322B708}" type="datetimeFigureOut">
              <a:rPr lang="cs-CZ" smtClean="0"/>
              <a:pPr/>
              <a:t>14.10.2013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A225E-4886-4601-9D77-7D84D628B9F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0890295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6A7C2-EC08-4AFC-9F26-3D825322B708}" type="datetimeFigureOut">
              <a:rPr lang="cs-CZ" smtClean="0"/>
              <a:pPr/>
              <a:t>14.10.2013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A225E-4886-4601-9D77-7D84D628B9F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0148888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6A7C2-EC08-4AFC-9F26-3D825322B708}" type="datetimeFigureOut">
              <a:rPr lang="cs-CZ" smtClean="0"/>
              <a:pPr/>
              <a:t>14.10.2013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A225E-4886-4601-9D77-7D84D628B9F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3211370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6A7C2-EC08-4AFC-9F26-3D825322B708}" type="datetimeFigureOut">
              <a:rPr lang="cs-CZ" smtClean="0"/>
              <a:pPr/>
              <a:t>14.10.2013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A225E-4886-4601-9D77-7D84D628B9F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6828730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6A7C2-EC08-4AFC-9F26-3D825322B708}" type="datetimeFigureOut">
              <a:rPr lang="cs-CZ" smtClean="0"/>
              <a:pPr/>
              <a:t>14.10.2013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A225E-4886-4601-9D77-7D84D628B9F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11447009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6A7C2-EC08-4AFC-9F26-3D825322B708}" type="datetimeFigureOut">
              <a:rPr lang="cs-CZ" smtClean="0"/>
              <a:pPr/>
              <a:t>14.10.2013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A225E-4886-4601-9D77-7D84D628B9F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44336934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6A7C2-EC08-4AFC-9F26-3D825322B708}" type="datetimeFigureOut">
              <a:rPr lang="cs-CZ" smtClean="0"/>
              <a:pPr/>
              <a:t>14.10.2013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A225E-4886-4601-9D77-7D84D628B9F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151450682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6A7C2-EC08-4AFC-9F26-3D825322B708}" type="datetimeFigureOut">
              <a:rPr lang="cs-CZ" smtClean="0"/>
              <a:pPr/>
              <a:t>14.10.2013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A225E-4886-4601-9D77-7D84D628B9F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924625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6A7C2-EC08-4AFC-9F26-3D825322B708}" type="datetimeFigureOut">
              <a:rPr lang="cs-CZ" smtClean="0"/>
              <a:pPr/>
              <a:t>14.10.2013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A225E-4886-4601-9D77-7D84D628B9F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6A7C2-EC08-4AFC-9F26-3D825322B708}" type="datetimeFigureOut">
              <a:rPr lang="cs-CZ" smtClean="0"/>
              <a:pPr/>
              <a:t>14.10.2013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A225E-4886-4601-9D77-7D84D628B9F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48248935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6A7C2-EC08-4AFC-9F26-3D825322B708}" type="datetimeFigureOut">
              <a:rPr lang="cs-CZ" smtClean="0"/>
              <a:pPr/>
              <a:t>14.10.2013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A225E-4886-4601-9D77-7D84D628B9F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165273135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6A7C2-EC08-4AFC-9F26-3D825322B708}" type="datetimeFigureOut">
              <a:rPr lang="cs-CZ" smtClean="0"/>
              <a:pPr/>
              <a:t>14.10.2013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A225E-4886-4601-9D77-7D84D628B9F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1926740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6A7C2-EC08-4AFC-9F26-3D825322B708}" type="datetimeFigureOut">
              <a:rPr lang="cs-CZ" smtClean="0"/>
              <a:pPr/>
              <a:t>14.10.2013</a:t>
            </a:fld>
            <a:endParaRPr lang="cs-CZ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A225E-4886-4601-9D77-7D84D628B9F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6A7C2-EC08-4AFC-9F26-3D825322B708}" type="datetimeFigureOut">
              <a:rPr lang="cs-CZ" smtClean="0"/>
              <a:pPr/>
              <a:t>14.10.2013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A225E-4886-4601-9D77-7D84D628B9F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6A7C2-EC08-4AFC-9F26-3D825322B708}" type="datetimeFigureOut">
              <a:rPr lang="cs-CZ" smtClean="0"/>
              <a:pPr/>
              <a:t>14.10.2013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A225E-4886-4601-9D77-7D84D628B9F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6A7C2-EC08-4AFC-9F26-3D825322B708}" type="datetimeFigureOut">
              <a:rPr lang="cs-CZ" smtClean="0"/>
              <a:pPr/>
              <a:t>14.10.2013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A225E-4886-4601-9D77-7D84D628B9F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6A7C2-EC08-4AFC-9F26-3D825322B708}" type="datetimeFigureOut">
              <a:rPr lang="cs-CZ" smtClean="0"/>
              <a:pPr/>
              <a:t>14.10.2013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A225E-4886-4601-9D77-7D84D628B9F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6A7C2-EC08-4AFC-9F26-3D825322B708}" type="datetimeFigureOut">
              <a:rPr lang="cs-CZ" smtClean="0"/>
              <a:pPr/>
              <a:t>14.10.2013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A225E-4886-4601-9D77-7D84D628B9F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6A7C2-EC08-4AFC-9F26-3D825322B708}" type="datetimeFigureOut">
              <a:rPr lang="cs-CZ" smtClean="0"/>
              <a:pPr/>
              <a:t>14.10.2013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A225E-4886-4601-9D77-7D84D628B9F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4416A7C2-EC08-4AFC-9F26-3D825322B708}" type="datetimeFigureOut">
              <a:rPr lang="cs-CZ" smtClean="0"/>
              <a:pPr/>
              <a:t>14.10.2013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2BEA225E-4886-4601-9D77-7D84D628B9F4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16A7C2-EC08-4AFC-9F26-3D825322B708}" type="datetimeFigureOut">
              <a:rPr lang="cs-CZ" smtClean="0"/>
              <a:pPr/>
              <a:t>14.10.2013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EA225E-4886-4601-9D77-7D84D628B9F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423326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7" r:id="rId1"/>
    <p:sldLayoutId id="2147483938" r:id="rId2"/>
    <p:sldLayoutId id="2147483939" r:id="rId3"/>
    <p:sldLayoutId id="2147483940" r:id="rId4"/>
    <p:sldLayoutId id="2147483941" r:id="rId5"/>
    <p:sldLayoutId id="2147483942" r:id="rId6"/>
    <p:sldLayoutId id="2147483943" r:id="rId7"/>
    <p:sldLayoutId id="2147483944" r:id="rId8"/>
    <p:sldLayoutId id="2147483945" r:id="rId9"/>
    <p:sldLayoutId id="2147483946" r:id="rId10"/>
    <p:sldLayoutId id="214748394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ovéPole 1"/>
          <p:cNvSpPr txBox="1">
            <a:spLocks noChangeArrowheads="1"/>
          </p:cNvSpPr>
          <p:nvPr/>
        </p:nvSpPr>
        <p:spPr bwMode="auto">
          <a:xfrm>
            <a:off x="1590869" y="188641"/>
            <a:ext cx="5962262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Projekt </a:t>
            </a:r>
            <a:r>
              <a:rPr lang="cs-CZ" sz="1100" b="1" dirty="0" err="1">
                <a:latin typeface="Times New Roman" pitchFamily="18" charset="0"/>
                <a:cs typeface="Times New Roman" pitchFamily="18" charset="0"/>
              </a:rPr>
              <a:t>Smart</a:t>
            </a:r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 logistik - moderní výuka logistiky, registrační číslo projektu CZ.1.07/1.5.00/34.0110</a:t>
            </a:r>
          </a:p>
        </p:txBody>
      </p:sp>
      <p:sp>
        <p:nvSpPr>
          <p:cNvPr id="2051" name="TextovéPole 2"/>
          <p:cNvSpPr txBox="1">
            <a:spLocks noChangeArrowheads="1"/>
          </p:cNvSpPr>
          <p:nvPr/>
        </p:nvSpPr>
        <p:spPr bwMode="auto">
          <a:xfrm>
            <a:off x="1331640" y="447869"/>
            <a:ext cx="658524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Příjemce: Střední odborná škola logistická a střední odborné učiliště Dalovice, Hlavní 114, 362 63 Dalovice</a:t>
            </a:r>
          </a:p>
        </p:txBody>
      </p:sp>
      <p:pic>
        <p:nvPicPr>
          <p:cNvPr id="2052" name="Obrázek 3" descr="Logolink OPVK - oříznutý.jpg"/>
          <p:cNvPicPr>
            <a:picLocks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35894" y="5292090"/>
            <a:ext cx="6272213" cy="1208723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noFill/>
            <a:miter lim="800000"/>
            <a:headEnd/>
            <a:tailEnd/>
          </a:ln>
        </p:spPr>
      </p:pic>
      <p:sp>
        <p:nvSpPr>
          <p:cNvPr id="2053" name="TextovéPole 4"/>
          <p:cNvSpPr txBox="1">
            <a:spLocks noChangeArrowheads="1"/>
          </p:cNvSpPr>
          <p:nvPr/>
        </p:nvSpPr>
        <p:spPr bwMode="auto">
          <a:xfrm>
            <a:off x="788670" y="4869180"/>
            <a:ext cx="7566660" cy="221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 algn="ctr"/>
            <a:r>
              <a:rPr lang="cs-CZ" sz="9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Tento výukový materiál vznikl v rámci Operačního programu Vzdělání pro konkurenceschopnost.</a:t>
            </a:r>
          </a:p>
        </p:txBody>
      </p:sp>
      <p:sp>
        <p:nvSpPr>
          <p:cNvPr id="2054" name="TextovéPole 5"/>
          <p:cNvSpPr txBox="1">
            <a:spLocks noChangeArrowheads="1"/>
          </p:cNvSpPr>
          <p:nvPr/>
        </p:nvSpPr>
        <p:spPr bwMode="auto">
          <a:xfrm>
            <a:off x="0" y="4354830"/>
            <a:ext cx="9304020" cy="36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 algn="ctr"/>
            <a:r>
              <a:rPr lang="cs-CZ" sz="9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Materiál je určen k bezplatnému používání pro potřeby výuky a vzdělávání na všech typech škol a školských zařízení.</a:t>
            </a:r>
          </a:p>
          <a:p>
            <a:pPr algn="ctr"/>
            <a:r>
              <a:rPr lang="cs-CZ" sz="9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Jakékoliv další používání podléhá autorskému zákonu.</a:t>
            </a:r>
          </a:p>
        </p:txBody>
      </p:sp>
      <p:sp>
        <p:nvSpPr>
          <p:cNvPr id="2055" name="TextovéPole 6"/>
          <p:cNvSpPr txBox="1">
            <a:spLocks noChangeArrowheads="1"/>
          </p:cNvSpPr>
          <p:nvPr/>
        </p:nvSpPr>
        <p:spPr bwMode="auto">
          <a:xfrm>
            <a:off x="359532" y="1160748"/>
            <a:ext cx="171450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Název </a:t>
            </a: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materiálu:</a:t>
            </a:r>
          </a:p>
        </p:txBody>
      </p:sp>
      <p:sp>
        <p:nvSpPr>
          <p:cNvPr id="2056" name="TextovéPole 7"/>
          <p:cNvSpPr txBox="1">
            <a:spLocks noChangeArrowheads="1"/>
          </p:cNvSpPr>
          <p:nvPr/>
        </p:nvSpPr>
        <p:spPr bwMode="auto">
          <a:xfrm>
            <a:off x="359532" y="901519"/>
            <a:ext cx="1943100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Autor </a:t>
            </a: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materiálu:	</a:t>
            </a:r>
          </a:p>
        </p:txBody>
      </p:sp>
      <p:sp>
        <p:nvSpPr>
          <p:cNvPr id="2059" name="TextovéPole 10"/>
          <p:cNvSpPr txBox="1">
            <a:spLocks noChangeArrowheads="1"/>
          </p:cNvSpPr>
          <p:nvPr/>
        </p:nvSpPr>
        <p:spPr bwMode="auto">
          <a:xfrm>
            <a:off x="359532" y="1419977"/>
            <a:ext cx="64807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Ročník:</a:t>
            </a:r>
            <a:endParaRPr lang="cs-CZ" sz="11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2" name="TextovéPole 13"/>
          <p:cNvSpPr txBox="1">
            <a:spLocks noChangeArrowheads="1"/>
          </p:cNvSpPr>
          <p:nvPr/>
        </p:nvSpPr>
        <p:spPr bwMode="auto">
          <a:xfrm>
            <a:off x="359532" y="1679206"/>
            <a:ext cx="1684987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Vzdělávací oblast / téma:</a:t>
            </a:r>
            <a:endParaRPr lang="cs-CZ" sz="11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3" name="TextovéPole 14"/>
          <p:cNvSpPr txBox="1">
            <a:spLocks noChangeArrowheads="1"/>
          </p:cNvSpPr>
          <p:nvPr/>
        </p:nvSpPr>
        <p:spPr bwMode="auto">
          <a:xfrm>
            <a:off x="359532" y="1938435"/>
            <a:ext cx="162018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Datum </a:t>
            </a:r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(období) tvorby:</a:t>
            </a:r>
            <a:endParaRPr lang="cs-CZ" sz="11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5" name="TextovéPole 16"/>
          <p:cNvSpPr txBox="1">
            <a:spLocks noChangeArrowheads="1"/>
          </p:cNvSpPr>
          <p:nvPr/>
        </p:nvSpPr>
        <p:spPr bwMode="auto">
          <a:xfrm>
            <a:off x="359532" y="2197664"/>
            <a:ext cx="842494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Anotace: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6" name="TextovéPole 17"/>
          <p:cNvSpPr txBox="1">
            <a:spLocks noChangeArrowheads="1"/>
          </p:cNvSpPr>
          <p:nvPr/>
        </p:nvSpPr>
        <p:spPr bwMode="auto">
          <a:xfrm>
            <a:off x="2123728" y="1196752"/>
            <a:ext cx="5832648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VY_32_INOVACE_10.16_AJ_Czech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education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7" name="TextovéPole 18"/>
          <p:cNvSpPr txBox="1">
            <a:spLocks noChangeArrowheads="1"/>
          </p:cNvSpPr>
          <p:nvPr/>
        </p:nvSpPr>
        <p:spPr bwMode="auto">
          <a:xfrm>
            <a:off x="2174134" y="901519"/>
            <a:ext cx="160020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Mgr. Martina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Fukárková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74" name="TextovéPole 25"/>
          <p:cNvSpPr txBox="1">
            <a:spLocks noChangeArrowheads="1"/>
          </p:cNvSpPr>
          <p:nvPr/>
        </p:nvSpPr>
        <p:spPr bwMode="auto">
          <a:xfrm>
            <a:off x="2195736" y="2204864"/>
            <a:ext cx="5573419" cy="9294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 je  určen pro studenty druhého ročníku mírně pokročilí a slouží k získání nové slovní zásoby v oblasti  vzdělání  v rámci </a:t>
            </a:r>
            <a:r>
              <a:rPr lang="cs-CZ" sz="11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výuky  reálií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anglického jazyka. .</a:t>
            </a:r>
            <a:r>
              <a:rPr lang="cs-CZ" sz="1100" dirty="0" smtClean="0">
                <a:latin typeface="Times New Roman" pitchFamily="18" charset="0"/>
                <a:cs typeface="Times New Roman" pitchFamily="18" charset="0"/>
              </a:rPr>
              <a:t>Žáci formou prezentace získávají ucelený přehled o  systému českého školství a možnosti vzdělání a následně si ověří své znalosti v závěrečném opakování formou otázek a odpovědí.</a:t>
            </a:r>
          </a:p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ovéPole 17"/>
          <p:cNvSpPr txBox="1">
            <a:spLocks noChangeArrowheads="1"/>
          </p:cNvSpPr>
          <p:nvPr/>
        </p:nvSpPr>
        <p:spPr bwMode="auto">
          <a:xfrm>
            <a:off x="2174134" y="1419977"/>
            <a:ext cx="82296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ovéPole 17"/>
          <p:cNvSpPr txBox="1">
            <a:spLocks noChangeArrowheads="1"/>
          </p:cNvSpPr>
          <p:nvPr/>
        </p:nvSpPr>
        <p:spPr bwMode="auto">
          <a:xfrm>
            <a:off x="2195736" y="1772816"/>
            <a:ext cx="5897455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Anglický jazyk-reálie/ České vzdělání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ovéPole 17"/>
          <p:cNvSpPr txBox="1">
            <a:spLocks noChangeArrowheads="1"/>
          </p:cNvSpPr>
          <p:nvPr/>
        </p:nvSpPr>
        <p:spPr bwMode="auto">
          <a:xfrm>
            <a:off x="2174134" y="1938435"/>
            <a:ext cx="82296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13.9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..2013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6752503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CZECH  EDUCATION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0000"/>
                </a:solidFill>
              </a:rPr>
              <a:t>COMPULSORY EDUCATION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cs-CZ" sz="3200" dirty="0" smtClean="0"/>
              <a:t>9 </a:t>
            </a:r>
            <a:r>
              <a:rPr lang="cs-CZ" sz="3200" dirty="0" err="1" smtClean="0"/>
              <a:t>years</a:t>
            </a:r>
            <a:r>
              <a:rPr lang="cs-CZ" sz="3200" dirty="0" smtClean="0"/>
              <a:t> </a:t>
            </a:r>
            <a:r>
              <a:rPr lang="cs-CZ" sz="3200" dirty="0" err="1" smtClean="0"/>
              <a:t>of</a:t>
            </a:r>
            <a:r>
              <a:rPr lang="cs-CZ" sz="3200" dirty="0" smtClean="0"/>
              <a:t> </a:t>
            </a:r>
            <a:r>
              <a:rPr lang="cs-CZ" sz="3200" dirty="0" err="1" smtClean="0"/>
              <a:t>compulsory</a:t>
            </a:r>
            <a:r>
              <a:rPr lang="cs-CZ" sz="3200" dirty="0" smtClean="0"/>
              <a:t> </a:t>
            </a:r>
            <a:r>
              <a:rPr lang="cs-CZ" sz="3200" dirty="0" err="1" smtClean="0"/>
              <a:t>education</a:t>
            </a:r>
            <a:r>
              <a:rPr lang="cs-CZ" sz="3200" dirty="0" smtClean="0"/>
              <a:t> ( 6 to 15 </a:t>
            </a:r>
            <a:r>
              <a:rPr lang="cs-CZ" sz="3200" dirty="0" err="1" smtClean="0"/>
              <a:t>years</a:t>
            </a:r>
            <a:r>
              <a:rPr lang="cs-CZ" sz="3200" dirty="0" smtClean="0"/>
              <a:t>)</a:t>
            </a:r>
          </a:p>
          <a:p>
            <a:pPr>
              <a:buNone/>
            </a:pPr>
            <a:endParaRPr lang="cs-CZ" sz="3200" dirty="0" smtClean="0"/>
          </a:p>
          <a:p>
            <a:r>
              <a:rPr lang="cs-CZ" sz="3200" dirty="0" err="1" smtClean="0">
                <a:solidFill>
                  <a:srgbClr val="FFFF00"/>
                </a:solidFill>
              </a:rPr>
              <a:t>playgroup</a:t>
            </a:r>
            <a:r>
              <a:rPr lang="cs-CZ" sz="3200" dirty="0" smtClean="0"/>
              <a:t> (</a:t>
            </a:r>
            <a:r>
              <a:rPr lang="cs-CZ" sz="3200" dirty="0" err="1" smtClean="0"/>
              <a:t>till</a:t>
            </a:r>
            <a:r>
              <a:rPr lang="cs-CZ" sz="3200" dirty="0" smtClean="0"/>
              <a:t> 3years)</a:t>
            </a:r>
          </a:p>
          <a:p>
            <a:endParaRPr lang="cs-CZ" sz="3200" dirty="0" smtClean="0"/>
          </a:p>
          <a:p>
            <a:r>
              <a:rPr lang="cs-CZ" sz="3200" dirty="0" err="1" smtClean="0">
                <a:solidFill>
                  <a:srgbClr val="FFFF00"/>
                </a:solidFill>
              </a:rPr>
              <a:t>kindergarten</a:t>
            </a:r>
            <a:r>
              <a:rPr lang="cs-CZ" sz="3200" dirty="0" smtClean="0"/>
              <a:t> (3-6 </a:t>
            </a:r>
            <a:r>
              <a:rPr lang="cs-CZ" sz="3200" dirty="0" err="1" smtClean="0"/>
              <a:t>years</a:t>
            </a:r>
            <a:r>
              <a:rPr lang="cs-CZ" sz="3200" dirty="0" smtClean="0"/>
              <a:t>)</a:t>
            </a:r>
          </a:p>
          <a:p>
            <a:pPr>
              <a:buNone/>
            </a:pPr>
            <a:endParaRPr lang="cs-CZ" sz="3200" dirty="0" smtClean="0"/>
          </a:p>
          <a:p>
            <a:r>
              <a:rPr lang="cs-CZ" sz="3200" dirty="0" smtClean="0">
                <a:solidFill>
                  <a:srgbClr val="FFFF00"/>
                </a:solidFill>
              </a:rPr>
              <a:t>basic </a:t>
            </a:r>
            <a:r>
              <a:rPr lang="cs-CZ" sz="3200" dirty="0" err="1" smtClean="0">
                <a:solidFill>
                  <a:srgbClr val="FFFF00"/>
                </a:solidFill>
              </a:rPr>
              <a:t>school</a:t>
            </a:r>
            <a:r>
              <a:rPr lang="cs-CZ" sz="3200" dirty="0" smtClean="0"/>
              <a:t>:        1st grade (6-10/11 </a:t>
            </a:r>
            <a:r>
              <a:rPr lang="cs-CZ" sz="3200" dirty="0" err="1" smtClean="0"/>
              <a:t>years</a:t>
            </a:r>
            <a:r>
              <a:rPr lang="cs-CZ" sz="3200" dirty="0" smtClean="0"/>
              <a:t>)</a:t>
            </a:r>
          </a:p>
          <a:p>
            <a:pPr>
              <a:buNone/>
            </a:pPr>
            <a:r>
              <a:rPr lang="cs-CZ" sz="3200" dirty="0" smtClean="0"/>
              <a:t>                            2nd grade (11- 15 </a:t>
            </a:r>
            <a:r>
              <a:rPr lang="cs-CZ" sz="3200" dirty="0" err="1" smtClean="0"/>
              <a:t>years</a:t>
            </a:r>
            <a:r>
              <a:rPr lang="cs-CZ" sz="3200" dirty="0" smtClean="0"/>
              <a:t>)</a:t>
            </a:r>
          </a:p>
          <a:p>
            <a:pPr>
              <a:buNone/>
            </a:pPr>
            <a:endParaRPr lang="cs-CZ" sz="3200" dirty="0" smtClean="0"/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0000"/>
                </a:solidFill>
              </a:rPr>
              <a:t>SECONDARY  SCHOOLS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709160"/>
          </a:xfrm>
        </p:spPr>
        <p:txBody>
          <a:bodyPr>
            <a:noAutofit/>
          </a:bodyPr>
          <a:lstStyle/>
          <a:p>
            <a:r>
              <a:rPr lang="cs-CZ" sz="2800" b="1" dirty="0" err="1" smtClean="0">
                <a:solidFill>
                  <a:srgbClr val="FFFF00"/>
                </a:solidFill>
              </a:rPr>
              <a:t>grammar</a:t>
            </a:r>
            <a:r>
              <a:rPr lang="cs-CZ" sz="2800" b="1" dirty="0" smtClean="0">
                <a:solidFill>
                  <a:srgbClr val="FFFF00"/>
                </a:solidFill>
              </a:rPr>
              <a:t> </a:t>
            </a:r>
            <a:r>
              <a:rPr lang="cs-CZ" sz="2800" b="1" dirty="0" err="1" smtClean="0">
                <a:solidFill>
                  <a:srgbClr val="FFFF00"/>
                </a:solidFill>
              </a:rPr>
              <a:t>school</a:t>
            </a:r>
            <a:r>
              <a:rPr lang="cs-CZ" sz="2800" b="1" dirty="0" smtClean="0">
                <a:solidFill>
                  <a:srgbClr val="FFFF00"/>
                </a:solidFill>
              </a:rPr>
              <a:t> </a:t>
            </a:r>
            <a:r>
              <a:rPr lang="cs-CZ" sz="2800" dirty="0" smtClean="0"/>
              <a:t>(</a:t>
            </a:r>
            <a:r>
              <a:rPr lang="cs-CZ" sz="2800" dirty="0" err="1" smtClean="0"/>
              <a:t>preparing</a:t>
            </a:r>
            <a:r>
              <a:rPr lang="cs-CZ" sz="2800" dirty="0" smtClean="0"/>
              <a:t> </a:t>
            </a:r>
            <a:r>
              <a:rPr lang="cs-CZ" sz="2800" dirty="0" err="1" smtClean="0"/>
              <a:t>for</a:t>
            </a:r>
            <a:r>
              <a:rPr lang="cs-CZ" sz="2800" dirty="0" smtClean="0"/>
              <a:t> university </a:t>
            </a:r>
            <a:r>
              <a:rPr lang="cs-CZ" sz="2800" dirty="0" err="1" smtClean="0"/>
              <a:t>education</a:t>
            </a:r>
            <a:r>
              <a:rPr lang="cs-CZ" sz="2800" dirty="0" smtClean="0"/>
              <a:t>) </a:t>
            </a:r>
          </a:p>
          <a:p>
            <a:r>
              <a:rPr lang="cs-CZ" sz="2800" b="1" dirty="0" err="1" smtClean="0">
                <a:solidFill>
                  <a:srgbClr val="FFFF00"/>
                </a:solidFill>
              </a:rPr>
              <a:t>vocational</a:t>
            </a:r>
            <a:r>
              <a:rPr lang="cs-CZ" sz="2800" b="1" dirty="0" smtClean="0">
                <a:solidFill>
                  <a:srgbClr val="FFFF00"/>
                </a:solidFill>
              </a:rPr>
              <a:t> </a:t>
            </a:r>
            <a:r>
              <a:rPr lang="cs-CZ" sz="2800" dirty="0" smtClean="0"/>
              <a:t> </a:t>
            </a:r>
            <a:r>
              <a:rPr lang="cs-CZ" sz="2800" dirty="0" err="1" smtClean="0"/>
              <a:t>or</a:t>
            </a:r>
            <a:r>
              <a:rPr lang="cs-CZ" sz="2800" dirty="0" smtClean="0"/>
              <a:t> </a:t>
            </a:r>
            <a:r>
              <a:rPr lang="cs-CZ" sz="2800" b="1" dirty="0" err="1" smtClean="0">
                <a:solidFill>
                  <a:srgbClr val="FFFF00"/>
                </a:solidFill>
              </a:rPr>
              <a:t>professional</a:t>
            </a:r>
            <a:r>
              <a:rPr lang="cs-CZ" sz="2800" b="1" dirty="0" smtClean="0">
                <a:solidFill>
                  <a:srgbClr val="FFFF00"/>
                </a:solidFill>
              </a:rPr>
              <a:t> </a:t>
            </a:r>
            <a:r>
              <a:rPr lang="cs-CZ" sz="2800" b="1" dirty="0" err="1" smtClean="0">
                <a:solidFill>
                  <a:srgbClr val="FFFF00"/>
                </a:solidFill>
              </a:rPr>
              <a:t>school</a:t>
            </a:r>
            <a:r>
              <a:rPr lang="cs-CZ" sz="2800" b="1" dirty="0" smtClean="0">
                <a:solidFill>
                  <a:srgbClr val="FFFF00"/>
                </a:solidFill>
              </a:rPr>
              <a:t> </a:t>
            </a:r>
            <a:r>
              <a:rPr lang="cs-CZ" sz="2800" dirty="0" smtClean="0"/>
              <a:t>(</a:t>
            </a:r>
            <a:r>
              <a:rPr lang="cs-CZ" sz="2800" dirty="0" err="1" smtClean="0"/>
              <a:t>mechanical</a:t>
            </a:r>
            <a:r>
              <a:rPr lang="cs-CZ" sz="2800" dirty="0" smtClean="0"/>
              <a:t> </a:t>
            </a:r>
            <a:r>
              <a:rPr lang="cs-CZ" sz="2800" dirty="0" err="1" smtClean="0"/>
              <a:t>engineering</a:t>
            </a:r>
            <a:r>
              <a:rPr lang="cs-CZ" sz="2800" dirty="0" smtClean="0"/>
              <a:t> </a:t>
            </a:r>
            <a:r>
              <a:rPr lang="cs-CZ" sz="2800" dirty="0" err="1" smtClean="0"/>
              <a:t>school</a:t>
            </a:r>
            <a:r>
              <a:rPr lang="cs-CZ" sz="2800" dirty="0" smtClean="0"/>
              <a:t>, </a:t>
            </a:r>
            <a:r>
              <a:rPr lang="cs-CZ" sz="2800" dirty="0" err="1" smtClean="0"/>
              <a:t>electro</a:t>
            </a:r>
            <a:r>
              <a:rPr lang="cs-CZ" sz="2800" dirty="0" smtClean="0"/>
              <a:t>-</a:t>
            </a:r>
            <a:r>
              <a:rPr lang="cs-CZ" sz="2800" dirty="0" err="1" smtClean="0"/>
              <a:t>technical</a:t>
            </a:r>
            <a:r>
              <a:rPr lang="cs-CZ" sz="2800" dirty="0" smtClean="0"/>
              <a:t> </a:t>
            </a:r>
            <a:r>
              <a:rPr lang="cs-CZ" sz="2800" dirty="0" err="1" smtClean="0"/>
              <a:t>school</a:t>
            </a:r>
            <a:r>
              <a:rPr lang="cs-CZ" sz="2800" dirty="0" smtClean="0"/>
              <a:t>, </a:t>
            </a:r>
            <a:r>
              <a:rPr lang="cs-CZ" sz="2800" dirty="0" err="1" smtClean="0"/>
              <a:t>building</a:t>
            </a:r>
            <a:r>
              <a:rPr lang="cs-CZ" sz="2800" dirty="0" smtClean="0"/>
              <a:t>, </a:t>
            </a:r>
            <a:r>
              <a:rPr lang="cs-CZ" sz="2800" dirty="0" err="1" smtClean="0"/>
              <a:t>agricultural</a:t>
            </a:r>
            <a:r>
              <a:rPr lang="cs-CZ" sz="2800" dirty="0" smtClean="0"/>
              <a:t>, </a:t>
            </a:r>
            <a:r>
              <a:rPr lang="cs-CZ" sz="2800" dirty="0" err="1" smtClean="0"/>
              <a:t>economic</a:t>
            </a:r>
            <a:r>
              <a:rPr lang="cs-CZ" sz="2800" dirty="0" smtClean="0"/>
              <a:t>, </a:t>
            </a:r>
            <a:r>
              <a:rPr lang="cs-CZ" sz="2800" dirty="0" err="1" smtClean="0"/>
              <a:t>medical</a:t>
            </a:r>
            <a:r>
              <a:rPr lang="cs-CZ" sz="2800" dirty="0" smtClean="0"/>
              <a:t> </a:t>
            </a:r>
            <a:r>
              <a:rPr lang="cs-CZ" sz="2800" dirty="0" err="1" smtClean="0"/>
              <a:t>school</a:t>
            </a:r>
            <a:r>
              <a:rPr lang="cs-CZ" sz="2800" dirty="0" smtClean="0"/>
              <a:t>,..)</a:t>
            </a:r>
          </a:p>
          <a:p>
            <a:r>
              <a:rPr lang="cs-CZ" sz="2800" b="1" dirty="0" err="1" smtClean="0">
                <a:solidFill>
                  <a:srgbClr val="FFFF00"/>
                </a:solidFill>
              </a:rPr>
              <a:t>art</a:t>
            </a:r>
            <a:r>
              <a:rPr lang="cs-CZ" sz="2800" b="1" dirty="0" smtClean="0">
                <a:solidFill>
                  <a:srgbClr val="FFFF00"/>
                </a:solidFill>
              </a:rPr>
              <a:t> </a:t>
            </a:r>
            <a:r>
              <a:rPr lang="cs-CZ" sz="2800" b="1" dirty="0" err="1" smtClean="0">
                <a:solidFill>
                  <a:srgbClr val="FFFF00"/>
                </a:solidFill>
              </a:rPr>
              <a:t>school</a:t>
            </a:r>
            <a:endParaRPr lang="cs-CZ" sz="2800" b="1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cs-CZ" sz="2800" dirty="0" smtClean="0"/>
              <a:t>   </a:t>
            </a:r>
            <a:r>
              <a:rPr lang="cs-CZ" sz="2800" dirty="0" err="1" smtClean="0"/>
              <a:t>Secondary</a:t>
            </a:r>
            <a:r>
              <a:rPr lang="cs-CZ" sz="2800" dirty="0" smtClean="0"/>
              <a:t> </a:t>
            </a:r>
            <a:r>
              <a:rPr lang="cs-CZ" sz="2800" dirty="0" err="1" smtClean="0"/>
              <a:t>education</a:t>
            </a:r>
            <a:r>
              <a:rPr lang="cs-CZ" sz="2800" dirty="0" smtClean="0"/>
              <a:t>( 4 </a:t>
            </a:r>
            <a:r>
              <a:rPr lang="cs-CZ" sz="2800" dirty="0" err="1" smtClean="0"/>
              <a:t>years</a:t>
            </a:r>
            <a:r>
              <a:rPr lang="cs-CZ" sz="2800" dirty="0" smtClean="0"/>
              <a:t>) </a:t>
            </a:r>
            <a:r>
              <a:rPr lang="cs-CZ" sz="2800" dirty="0" err="1" smtClean="0"/>
              <a:t>is</a:t>
            </a:r>
            <a:r>
              <a:rPr lang="cs-CZ" sz="2800" dirty="0" smtClean="0"/>
              <a:t> </a:t>
            </a:r>
            <a:r>
              <a:rPr lang="cs-CZ" sz="2800" dirty="0" err="1" smtClean="0"/>
              <a:t>rounded</a:t>
            </a:r>
            <a:r>
              <a:rPr lang="cs-CZ" sz="2800" dirty="0" smtClean="0"/>
              <a:t> </a:t>
            </a:r>
            <a:r>
              <a:rPr lang="cs-CZ" sz="2800" dirty="0" err="1" smtClean="0"/>
              <a:t>off</a:t>
            </a:r>
            <a:r>
              <a:rPr lang="cs-CZ" sz="2800" dirty="0" smtClean="0"/>
              <a:t> </a:t>
            </a:r>
            <a:r>
              <a:rPr lang="cs-CZ" sz="2800" dirty="0" err="1" smtClean="0"/>
              <a:t>with</a:t>
            </a:r>
            <a:r>
              <a:rPr lang="cs-CZ" sz="2800" dirty="0" smtClean="0"/>
              <a:t>  </a:t>
            </a:r>
          </a:p>
          <a:p>
            <a:pPr>
              <a:buNone/>
            </a:pPr>
            <a:r>
              <a:rPr lang="cs-CZ" sz="2800" dirty="0" smtClean="0">
                <a:solidFill>
                  <a:srgbClr val="FFFF00"/>
                </a:solidFill>
              </a:rPr>
              <a:t>   a</a:t>
            </a:r>
            <a:r>
              <a:rPr lang="cs-CZ" sz="2800" dirty="0" smtClean="0"/>
              <a:t> </a:t>
            </a:r>
            <a:r>
              <a:rPr lang="cs-CZ" sz="2800" b="1" dirty="0" err="1" smtClean="0">
                <a:solidFill>
                  <a:srgbClr val="FFFF00"/>
                </a:solidFill>
              </a:rPr>
              <a:t>school</a:t>
            </a:r>
            <a:r>
              <a:rPr lang="cs-CZ" sz="2800" b="1" dirty="0" smtClean="0">
                <a:solidFill>
                  <a:srgbClr val="FFFF00"/>
                </a:solidFill>
              </a:rPr>
              <a:t> </a:t>
            </a:r>
            <a:r>
              <a:rPr lang="cs-CZ" sz="2800" b="1" dirty="0" err="1" smtClean="0">
                <a:solidFill>
                  <a:srgbClr val="FFFF00"/>
                </a:solidFill>
              </a:rPr>
              <a:t>leaving</a:t>
            </a:r>
            <a:r>
              <a:rPr lang="cs-CZ" sz="2800" b="1" dirty="0" smtClean="0">
                <a:solidFill>
                  <a:srgbClr val="FFFF00"/>
                </a:solidFill>
              </a:rPr>
              <a:t> </a:t>
            </a:r>
            <a:r>
              <a:rPr lang="cs-CZ" sz="2800" b="1" dirty="0" err="1" smtClean="0">
                <a:solidFill>
                  <a:srgbClr val="FFFF00"/>
                </a:solidFill>
              </a:rPr>
              <a:t>exam</a:t>
            </a:r>
            <a:r>
              <a:rPr lang="cs-CZ" sz="2800" dirty="0" smtClean="0"/>
              <a:t> ( Czech </a:t>
            </a:r>
            <a:r>
              <a:rPr lang="cs-CZ" sz="2800" dirty="0" err="1" smtClean="0"/>
              <a:t>language</a:t>
            </a:r>
            <a:r>
              <a:rPr lang="cs-CZ" sz="2800" dirty="0" smtClean="0"/>
              <a:t>, </a:t>
            </a:r>
            <a:r>
              <a:rPr lang="cs-CZ" sz="2800" dirty="0" err="1" smtClean="0"/>
              <a:t>foreign</a:t>
            </a:r>
            <a:r>
              <a:rPr lang="cs-CZ" sz="2800" dirty="0" smtClean="0"/>
              <a:t> </a:t>
            </a:r>
            <a:r>
              <a:rPr lang="cs-CZ" sz="2800" dirty="0" err="1" smtClean="0"/>
              <a:t>language</a:t>
            </a:r>
            <a:r>
              <a:rPr lang="cs-CZ" sz="2800" dirty="0" smtClean="0"/>
              <a:t> </a:t>
            </a:r>
          </a:p>
          <a:p>
            <a:pPr>
              <a:buNone/>
            </a:pPr>
            <a:r>
              <a:rPr lang="cs-CZ" sz="2800" dirty="0" smtClean="0"/>
              <a:t>   </a:t>
            </a:r>
            <a:r>
              <a:rPr lang="cs-CZ" sz="2800" dirty="0" err="1" smtClean="0"/>
              <a:t>or</a:t>
            </a:r>
            <a:r>
              <a:rPr lang="cs-CZ" sz="2800" dirty="0" smtClean="0"/>
              <a:t> </a:t>
            </a:r>
            <a:r>
              <a:rPr lang="cs-CZ" sz="2800" dirty="0" err="1" smtClean="0"/>
              <a:t>mathematics</a:t>
            </a:r>
            <a:r>
              <a:rPr lang="cs-CZ" sz="2800" dirty="0" smtClean="0"/>
              <a:t> plus </a:t>
            </a:r>
            <a:r>
              <a:rPr lang="cs-CZ" sz="2800" dirty="0" err="1" smtClean="0"/>
              <a:t>one</a:t>
            </a:r>
            <a:r>
              <a:rPr lang="cs-CZ" sz="2800" dirty="0" smtClean="0"/>
              <a:t> more </a:t>
            </a:r>
            <a:r>
              <a:rPr lang="cs-CZ" sz="2800" dirty="0" err="1" smtClean="0"/>
              <a:t>optional</a:t>
            </a:r>
            <a:r>
              <a:rPr lang="cs-CZ" sz="2800" dirty="0" smtClean="0"/>
              <a:t> </a:t>
            </a:r>
            <a:r>
              <a:rPr lang="cs-CZ" sz="2800" dirty="0" err="1" smtClean="0"/>
              <a:t>examination</a:t>
            </a:r>
            <a:r>
              <a:rPr lang="cs-CZ" sz="2800" dirty="0" smtClean="0"/>
              <a:t> - </a:t>
            </a:r>
            <a:r>
              <a:rPr lang="cs-CZ" sz="2800" dirty="0" err="1" smtClean="0"/>
              <a:t>at</a:t>
            </a:r>
            <a:endParaRPr lang="cs-CZ" sz="2800" dirty="0" smtClean="0"/>
          </a:p>
          <a:p>
            <a:pPr>
              <a:buNone/>
            </a:pPr>
            <a:r>
              <a:rPr lang="cs-CZ" sz="2800" dirty="0" smtClean="0"/>
              <a:t>   </a:t>
            </a:r>
            <a:r>
              <a:rPr lang="cs-CZ" sz="2800" dirty="0" err="1" smtClean="0"/>
              <a:t>grammar</a:t>
            </a:r>
            <a:r>
              <a:rPr lang="cs-CZ" sz="2800" dirty="0" smtClean="0"/>
              <a:t> </a:t>
            </a:r>
            <a:r>
              <a:rPr lang="cs-CZ" sz="2800" dirty="0" err="1" smtClean="0"/>
              <a:t>schools</a:t>
            </a:r>
            <a:r>
              <a:rPr lang="cs-CZ" sz="2800" dirty="0" smtClean="0"/>
              <a:t> </a:t>
            </a:r>
            <a:r>
              <a:rPr lang="cs-CZ" sz="2800" dirty="0" err="1" smtClean="0"/>
              <a:t>or</a:t>
            </a:r>
            <a:r>
              <a:rPr lang="cs-CZ" sz="2800" dirty="0" smtClean="0"/>
              <a:t> </a:t>
            </a:r>
            <a:r>
              <a:rPr lang="cs-CZ" sz="2800" dirty="0" err="1" smtClean="0"/>
              <a:t>vocational</a:t>
            </a:r>
            <a:r>
              <a:rPr lang="cs-CZ" sz="2800" dirty="0" smtClean="0"/>
              <a:t> </a:t>
            </a:r>
            <a:r>
              <a:rPr lang="cs-CZ" sz="2800" dirty="0" err="1" smtClean="0"/>
              <a:t>examination</a:t>
            </a:r>
            <a:r>
              <a:rPr lang="cs-CZ" sz="2800" dirty="0" smtClean="0"/>
              <a:t> </a:t>
            </a:r>
            <a:r>
              <a:rPr lang="cs-CZ" sz="2800" dirty="0" err="1" smtClean="0"/>
              <a:t>at</a:t>
            </a:r>
            <a:r>
              <a:rPr lang="cs-CZ" sz="2800" dirty="0" smtClean="0"/>
              <a:t> </a:t>
            </a:r>
            <a:r>
              <a:rPr lang="cs-CZ" sz="2800" dirty="0" err="1" smtClean="0"/>
              <a:t>vocational</a:t>
            </a:r>
            <a:r>
              <a:rPr lang="cs-CZ" sz="2800" dirty="0" smtClean="0"/>
              <a:t> </a:t>
            </a:r>
          </a:p>
          <a:p>
            <a:pPr>
              <a:buNone/>
            </a:pPr>
            <a:r>
              <a:rPr lang="cs-CZ" sz="2800" dirty="0" smtClean="0"/>
              <a:t>   </a:t>
            </a:r>
            <a:r>
              <a:rPr lang="cs-CZ" sz="2800" dirty="0" err="1" smtClean="0"/>
              <a:t>schools</a:t>
            </a:r>
            <a:r>
              <a:rPr lang="cs-CZ" sz="2800" dirty="0" smtClean="0"/>
              <a:t>.</a:t>
            </a:r>
          </a:p>
          <a:p>
            <a:pPr>
              <a:buFontTx/>
              <a:buChar char="-"/>
            </a:pPr>
            <a:endParaRPr lang="cs-CZ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0000"/>
                </a:solidFill>
              </a:rPr>
              <a:t>APPRENTICESHIP CENTRE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cs-CZ" sz="2800" dirty="0" err="1" smtClean="0"/>
              <a:t>The</a:t>
            </a:r>
            <a:r>
              <a:rPr lang="cs-CZ" sz="2800" dirty="0" smtClean="0"/>
              <a:t> </a:t>
            </a:r>
            <a:r>
              <a:rPr lang="cs-CZ" sz="2800" dirty="0" err="1" smtClean="0"/>
              <a:t>training</a:t>
            </a:r>
            <a:r>
              <a:rPr lang="cs-CZ" sz="2800" dirty="0" smtClean="0"/>
              <a:t> </a:t>
            </a:r>
            <a:r>
              <a:rPr lang="cs-CZ" sz="2800" dirty="0" err="1" smtClean="0"/>
              <a:t>takes</a:t>
            </a:r>
            <a:r>
              <a:rPr lang="cs-CZ" sz="2800" dirty="0" smtClean="0"/>
              <a:t>:</a:t>
            </a:r>
          </a:p>
          <a:p>
            <a:r>
              <a:rPr lang="cs-CZ" sz="2800" dirty="0" smtClean="0"/>
              <a:t>3 </a:t>
            </a:r>
            <a:r>
              <a:rPr lang="cs-CZ" sz="2800" dirty="0" err="1" smtClean="0"/>
              <a:t>years</a:t>
            </a:r>
            <a:r>
              <a:rPr lang="cs-CZ" sz="2800" dirty="0" smtClean="0"/>
              <a:t> ( </a:t>
            </a:r>
            <a:r>
              <a:rPr lang="cs-CZ" sz="2800" dirty="0" err="1" smtClean="0"/>
              <a:t>certificate</a:t>
            </a:r>
            <a:r>
              <a:rPr lang="cs-CZ" sz="2800" dirty="0" smtClean="0"/>
              <a:t> </a:t>
            </a:r>
            <a:r>
              <a:rPr lang="cs-CZ" sz="2800" dirty="0" err="1" smtClean="0"/>
              <a:t>for</a:t>
            </a:r>
            <a:r>
              <a:rPr lang="cs-CZ" sz="2800" dirty="0" smtClean="0"/>
              <a:t> </a:t>
            </a:r>
            <a:r>
              <a:rPr lang="cs-CZ" sz="2800" dirty="0" err="1" smtClean="0"/>
              <a:t>qualified</a:t>
            </a:r>
            <a:r>
              <a:rPr lang="cs-CZ" sz="2800" dirty="0" smtClean="0"/>
              <a:t> </a:t>
            </a:r>
            <a:r>
              <a:rPr lang="cs-CZ" sz="2800" dirty="0" err="1" smtClean="0"/>
              <a:t>work</a:t>
            </a:r>
            <a:r>
              <a:rPr lang="cs-CZ" sz="2800" dirty="0" smtClean="0"/>
              <a:t> </a:t>
            </a:r>
            <a:r>
              <a:rPr lang="cs-CZ" sz="2800" dirty="0" err="1" smtClean="0"/>
              <a:t>or</a:t>
            </a:r>
            <a:r>
              <a:rPr lang="cs-CZ" sz="2800" dirty="0" smtClean="0"/>
              <a:t> </a:t>
            </a:r>
            <a:r>
              <a:rPr lang="cs-CZ" sz="2800" dirty="0" err="1" smtClean="0"/>
              <a:t>craft</a:t>
            </a:r>
            <a:r>
              <a:rPr lang="cs-CZ" sz="2800" dirty="0" smtClean="0"/>
              <a:t>)</a:t>
            </a:r>
          </a:p>
          <a:p>
            <a:pPr>
              <a:buNone/>
            </a:pPr>
            <a:endParaRPr lang="cs-CZ" sz="2800" dirty="0" smtClean="0"/>
          </a:p>
          <a:p>
            <a:r>
              <a:rPr lang="cs-CZ" sz="2800" dirty="0" err="1" smtClean="0"/>
              <a:t>days</a:t>
            </a:r>
            <a:r>
              <a:rPr lang="cs-CZ" sz="2800" dirty="0" smtClean="0"/>
              <a:t> </a:t>
            </a:r>
            <a:r>
              <a:rPr lang="cs-CZ" sz="2800" dirty="0" err="1" smtClean="0"/>
              <a:t>spent</a:t>
            </a:r>
            <a:r>
              <a:rPr lang="cs-CZ" sz="2800" dirty="0" smtClean="0"/>
              <a:t> in </a:t>
            </a:r>
            <a:r>
              <a:rPr lang="cs-CZ" sz="2800" dirty="0" err="1" smtClean="0"/>
              <a:t>school</a:t>
            </a:r>
            <a:r>
              <a:rPr lang="cs-CZ" sz="2800" dirty="0" smtClean="0"/>
              <a:t> </a:t>
            </a:r>
            <a:r>
              <a:rPr lang="cs-CZ" sz="2800" dirty="0" err="1" smtClean="0"/>
              <a:t>alternate</a:t>
            </a:r>
            <a:r>
              <a:rPr lang="cs-CZ" sz="2800" dirty="0" smtClean="0"/>
              <a:t> </a:t>
            </a:r>
            <a:r>
              <a:rPr lang="cs-CZ" sz="2800" dirty="0" err="1" smtClean="0"/>
              <a:t>with</a:t>
            </a:r>
            <a:r>
              <a:rPr lang="cs-CZ" sz="2800" dirty="0" smtClean="0"/>
              <a:t> </a:t>
            </a:r>
            <a:r>
              <a:rPr lang="cs-CZ" sz="2800" dirty="0" err="1" smtClean="0"/>
              <a:t>doing</a:t>
            </a:r>
            <a:r>
              <a:rPr lang="cs-CZ" sz="2800" dirty="0" smtClean="0"/>
              <a:t> </a:t>
            </a:r>
            <a:r>
              <a:rPr lang="cs-CZ" sz="2800" dirty="0" err="1" smtClean="0"/>
              <a:t>practical</a:t>
            </a:r>
            <a:r>
              <a:rPr lang="cs-CZ" sz="2800" dirty="0" smtClean="0"/>
              <a:t> </a:t>
            </a:r>
            <a:r>
              <a:rPr lang="cs-CZ" sz="2800" dirty="0" err="1" smtClean="0"/>
              <a:t>work</a:t>
            </a:r>
            <a:r>
              <a:rPr lang="cs-CZ" sz="2800" dirty="0" smtClean="0"/>
              <a:t> in </a:t>
            </a:r>
            <a:r>
              <a:rPr lang="cs-CZ" sz="2800" dirty="0" err="1" smtClean="0"/>
              <a:t>their</a:t>
            </a:r>
            <a:r>
              <a:rPr lang="cs-CZ" sz="2800" dirty="0" smtClean="0"/>
              <a:t> </a:t>
            </a:r>
            <a:r>
              <a:rPr lang="cs-CZ" sz="2800" dirty="0" err="1" smtClean="0"/>
              <a:t>specialisation</a:t>
            </a:r>
            <a:r>
              <a:rPr lang="cs-CZ" sz="2800" dirty="0" smtClean="0"/>
              <a:t> </a:t>
            </a:r>
            <a:r>
              <a:rPr lang="cs-CZ" sz="2800" dirty="0" err="1" smtClean="0"/>
              <a:t>under</a:t>
            </a:r>
            <a:r>
              <a:rPr lang="cs-CZ" sz="2800" dirty="0" smtClean="0"/>
              <a:t> </a:t>
            </a:r>
            <a:r>
              <a:rPr lang="cs-CZ" sz="2800" dirty="0" err="1" smtClean="0"/>
              <a:t>supervision</a:t>
            </a:r>
            <a:r>
              <a:rPr lang="cs-CZ" sz="2800" dirty="0" smtClean="0"/>
              <a:t> </a:t>
            </a:r>
            <a:r>
              <a:rPr lang="cs-CZ" sz="2800" dirty="0" err="1" smtClean="0"/>
              <a:t>of</a:t>
            </a:r>
            <a:r>
              <a:rPr lang="cs-CZ" sz="2800" dirty="0" smtClean="0"/>
              <a:t> a master</a:t>
            </a:r>
          </a:p>
          <a:p>
            <a:endParaRPr lang="cs-CZ" sz="2800" dirty="0" smtClean="0"/>
          </a:p>
          <a:p>
            <a:pPr>
              <a:buNone/>
            </a:pPr>
            <a:r>
              <a:rPr lang="cs-CZ" sz="2800" dirty="0" smtClean="0"/>
              <a:t> </a:t>
            </a:r>
            <a:r>
              <a:rPr lang="cs-CZ" sz="2800" dirty="0" err="1" smtClean="0"/>
              <a:t>Secondary</a:t>
            </a:r>
            <a:r>
              <a:rPr lang="cs-CZ" sz="2800" dirty="0" smtClean="0"/>
              <a:t> </a:t>
            </a:r>
            <a:r>
              <a:rPr lang="cs-CZ" sz="2800" dirty="0" err="1" smtClean="0"/>
              <a:t>vocational</a:t>
            </a:r>
            <a:r>
              <a:rPr lang="cs-CZ" sz="2800" dirty="0" smtClean="0"/>
              <a:t> </a:t>
            </a:r>
            <a:r>
              <a:rPr lang="cs-CZ" sz="2800" dirty="0" err="1" smtClean="0"/>
              <a:t>schools</a:t>
            </a:r>
            <a:r>
              <a:rPr lang="cs-CZ" sz="2800" dirty="0" smtClean="0"/>
              <a:t> </a:t>
            </a:r>
            <a:r>
              <a:rPr lang="cs-CZ" sz="2800" dirty="0" err="1" smtClean="0"/>
              <a:t>allow</a:t>
            </a:r>
            <a:r>
              <a:rPr lang="cs-CZ" sz="2800" dirty="0" smtClean="0"/>
              <a:t> to </a:t>
            </a:r>
            <a:r>
              <a:rPr lang="cs-CZ" sz="2800" dirty="0" err="1" smtClean="0"/>
              <a:t>get</a:t>
            </a:r>
            <a:r>
              <a:rPr lang="cs-CZ" sz="2800" dirty="0" smtClean="0"/>
              <a:t> </a:t>
            </a:r>
            <a:r>
              <a:rPr lang="cs-CZ" sz="2800" dirty="0" err="1" smtClean="0"/>
              <a:t>the</a:t>
            </a:r>
            <a:endParaRPr lang="cs-CZ" sz="2800" dirty="0" smtClean="0"/>
          </a:p>
          <a:p>
            <a:pPr>
              <a:buNone/>
            </a:pPr>
            <a:r>
              <a:rPr lang="cs-CZ" sz="2800" dirty="0" smtClean="0"/>
              <a:t> </a:t>
            </a:r>
            <a:r>
              <a:rPr lang="cs-CZ" sz="2800" dirty="0" err="1" smtClean="0"/>
              <a:t>qualifications</a:t>
            </a:r>
            <a:r>
              <a:rPr lang="cs-CZ" sz="2800" dirty="0" smtClean="0"/>
              <a:t> </a:t>
            </a:r>
            <a:r>
              <a:rPr lang="cs-CZ" sz="2800" dirty="0" err="1" smtClean="0"/>
              <a:t>for</a:t>
            </a:r>
            <a:r>
              <a:rPr lang="cs-CZ" sz="2800" dirty="0" smtClean="0"/>
              <a:t> </a:t>
            </a:r>
            <a:r>
              <a:rPr lang="cs-CZ" sz="2800" dirty="0" err="1" smtClean="0"/>
              <a:t>future</a:t>
            </a:r>
            <a:r>
              <a:rPr lang="cs-CZ" sz="2800" dirty="0" smtClean="0"/>
              <a:t> </a:t>
            </a:r>
            <a:r>
              <a:rPr lang="cs-CZ" sz="2800" dirty="0" err="1" smtClean="0"/>
              <a:t>work</a:t>
            </a:r>
            <a:r>
              <a:rPr lang="cs-CZ" sz="2800" dirty="0" smtClean="0"/>
              <a:t> </a:t>
            </a:r>
            <a:r>
              <a:rPr lang="cs-CZ" sz="2800" dirty="0" err="1" smtClean="0"/>
              <a:t>and</a:t>
            </a:r>
            <a:r>
              <a:rPr lang="cs-CZ" sz="2800" dirty="0" smtClean="0"/>
              <a:t> </a:t>
            </a:r>
            <a:r>
              <a:rPr lang="cs-CZ" sz="2800" dirty="0" err="1" smtClean="0"/>
              <a:t>obtain</a:t>
            </a:r>
            <a:r>
              <a:rPr lang="cs-CZ" sz="2800" dirty="0" smtClean="0"/>
              <a:t> a </a:t>
            </a:r>
            <a:r>
              <a:rPr lang="cs-CZ" sz="2800" dirty="0" err="1" smtClean="0"/>
              <a:t>school</a:t>
            </a:r>
            <a:endParaRPr lang="cs-CZ" sz="2800" dirty="0" smtClean="0"/>
          </a:p>
          <a:p>
            <a:pPr>
              <a:buNone/>
            </a:pPr>
            <a:r>
              <a:rPr lang="cs-CZ" sz="2800" dirty="0" smtClean="0"/>
              <a:t> </a:t>
            </a:r>
            <a:r>
              <a:rPr lang="cs-CZ" sz="2800" dirty="0" err="1" smtClean="0"/>
              <a:t>leaving</a:t>
            </a:r>
            <a:r>
              <a:rPr lang="cs-CZ" sz="2800" dirty="0" smtClean="0"/>
              <a:t> </a:t>
            </a:r>
            <a:r>
              <a:rPr lang="cs-CZ" sz="2800" dirty="0" err="1" smtClean="0"/>
              <a:t>certificate</a:t>
            </a:r>
            <a:r>
              <a:rPr lang="cs-CZ" sz="2800" dirty="0" smtClean="0"/>
              <a:t>.</a:t>
            </a:r>
          </a:p>
          <a:p>
            <a:pPr>
              <a:buNone/>
            </a:pPr>
            <a:endParaRPr lang="cs-CZ" sz="2800" dirty="0" smtClean="0"/>
          </a:p>
          <a:p>
            <a:pPr>
              <a:buNone/>
            </a:pPr>
            <a:endParaRPr lang="cs-CZ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HIGHER  EDUCATION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cs-CZ" sz="2800" dirty="0" err="1" smtClean="0"/>
              <a:t>Students</a:t>
            </a:r>
            <a:r>
              <a:rPr lang="cs-CZ" sz="2800" dirty="0" smtClean="0"/>
              <a:t> </a:t>
            </a:r>
            <a:r>
              <a:rPr lang="cs-CZ" sz="2800" dirty="0" err="1" smtClean="0"/>
              <a:t>from</a:t>
            </a:r>
            <a:r>
              <a:rPr lang="cs-CZ" sz="2800" dirty="0" smtClean="0"/>
              <a:t> </a:t>
            </a:r>
            <a:r>
              <a:rPr lang="cs-CZ" sz="2800" dirty="0" err="1" smtClean="0"/>
              <a:t>secondary</a:t>
            </a:r>
            <a:r>
              <a:rPr lang="cs-CZ" sz="2800" dirty="0" smtClean="0"/>
              <a:t> </a:t>
            </a:r>
            <a:r>
              <a:rPr lang="cs-CZ" sz="2800" dirty="0" err="1" smtClean="0"/>
              <a:t>schools</a:t>
            </a:r>
            <a:r>
              <a:rPr lang="cs-CZ" sz="2800" dirty="0" smtClean="0"/>
              <a:t> </a:t>
            </a:r>
            <a:r>
              <a:rPr lang="cs-CZ" sz="2800" dirty="0" err="1" smtClean="0"/>
              <a:t>can</a:t>
            </a:r>
            <a:r>
              <a:rPr lang="cs-CZ" sz="2800" dirty="0" smtClean="0"/>
              <a:t> </a:t>
            </a:r>
            <a:r>
              <a:rPr lang="cs-CZ" sz="2800" dirty="0" err="1" smtClean="0"/>
              <a:t>enroll</a:t>
            </a:r>
            <a:r>
              <a:rPr lang="cs-CZ" sz="2800" dirty="0" smtClean="0"/>
              <a:t> </a:t>
            </a:r>
            <a:r>
              <a:rPr lang="cs-CZ" sz="2800" dirty="0" err="1" smtClean="0"/>
              <a:t>at</a:t>
            </a:r>
            <a:endParaRPr lang="cs-CZ" sz="2800" dirty="0" smtClean="0"/>
          </a:p>
          <a:p>
            <a:pPr>
              <a:buNone/>
            </a:pPr>
            <a:r>
              <a:rPr lang="cs-CZ" sz="2800" dirty="0" smtClean="0"/>
              <a:t> </a:t>
            </a:r>
            <a:r>
              <a:rPr lang="cs-CZ" sz="2800" dirty="0" err="1" smtClean="0"/>
              <a:t>colleges</a:t>
            </a:r>
            <a:r>
              <a:rPr lang="cs-CZ" sz="2800" dirty="0" smtClean="0"/>
              <a:t>, </a:t>
            </a:r>
            <a:r>
              <a:rPr lang="cs-CZ" sz="2800" dirty="0" err="1" smtClean="0"/>
              <a:t>faculties</a:t>
            </a:r>
            <a:r>
              <a:rPr lang="cs-CZ" sz="2800" dirty="0" smtClean="0"/>
              <a:t>( part </a:t>
            </a:r>
            <a:r>
              <a:rPr lang="cs-CZ" sz="2800" dirty="0" err="1" smtClean="0"/>
              <a:t>of</a:t>
            </a:r>
            <a:r>
              <a:rPr lang="cs-CZ" sz="2800" dirty="0" smtClean="0"/>
              <a:t> </a:t>
            </a:r>
            <a:r>
              <a:rPr lang="cs-CZ" sz="2800" dirty="0" err="1" smtClean="0"/>
              <a:t>universities</a:t>
            </a:r>
            <a:r>
              <a:rPr lang="cs-CZ" sz="2800" dirty="0" smtClean="0"/>
              <a:t>) </a:t>
            </a:r>
            <a:r>
              <a:rPr lang="cs-CZ" sz="2800" dirty="0" err="1" smtClean="0"/>
              <a:t>or</a:t>
            </a:r>
            <a:r>
              <a:rPr lang="cs-CZ" sz="2800" dirty="0" smtClean="0"/>
              <a:t> </a:t>
            </a:r>
          </a:p>
          <a:p>
            <a:pPr>
              <a:buNone/>
            </a:pPr>
            <a:r>
              <a:rPr lang="cs-CZ" sz="2800" dirty="0" err="1" smtClean="0"/>
              <a:t>universities</a:t>
            </a:r>
            <a:endParaRPr lang="cs-CZ" sz="2800" dirty="0" smtClean="0"/>
          </a:p>
          <a:p>
            <a:r>
              <a:rPr lang="cs-CZ" sz="2800" b="1" dirty="0" smtClean="0">
                <a:solidFill>
                  <a:srgbClr val="FFFF00"/>
                </a:solidFill>
              </a:rPr>
              <a:t>College </a:t>
            </a:r>
            <a:r>
              <a:rPr lang="cs-CZ" sz="2800" b="1" dirty="0" err="1" smtClean="0">
                <a:solidFill>
                  <a:srgbClr val="FFFF00"/>
                </a:solidFill>
              </a:rPr>
              <a:t>of</a:t>
            </a:r>
            <a:r>
              <a:rPr lang="cs-CZ" sz="2800" b="1" dirty="0" smtClean="0">
                <a:solidFill>
                  <a:srgbClr val="FFFF00"/>
                </a:solidFill>
              </a:rPr>
              <a:t> </a:t>
            </a:r>
            <a:r>
              <a:rPr lang="cs-CZ" sz="2800" b="1" dirty="0" err="1" smtClean="0">
                <a:solidFill>
                  <a:srgbClr val="FFFF00"/>
                </a:solidFill>
              </a:rPr>
              <a:t>art</a:t>
            </a:r>
            <a:r>
              <a:rPr lang="cs-CZ" sz="2800" b="1" dirty="0" smtClean="0">
                <a:solidFill>
                  <a:srgbClr val="FFFF00"/>
                </a:solidFill>
              </a:rPr>
              <a:t> </a:t>
            </a:r>
            <a:r>
              <a:rPr lang="cs-CZ" sz="2800" dirty="0" smtClean="0"/>
              <a:t>( </a:t>
            </a:r>
            <a:r>
              <a:rPr lang="cs-CZ" sz="2800" dirty="0" err="1" smtClean="0"/>
              <a:t>for</a:t>
            </a:r>
            <a:r>
              <a:rPr lang="cs-CZ" sz="2800" dirty="0" smtClean="0"/>
              <a:t> </a:t>
            </a:r>
            <a:r>
              <a:rPr lang="cs-CZ" sz="2800" dirty="0" err="1" smtClean="0"/>
              <a:t>actores</a:t>
            </a:r>
            <a:r>
              <a:rPr lang="cs-CZ" sz="2800" dirty="0" smtClean="0"/>
              <a:t>, </a:t>
            </a:r>
            <a:r>
              <a:rPr lang="cs-CZ" sz="2800" dirty="0" err="1" smtClean="0"/>
              <a:t>singers</a:t>
            </a:r>
            <a:r>
              <a:rPr lang="cs-CZ" sz="2800" dirty="0" smtClean="0"/>
              <a:t>, </a:t>
            </a:r>
            <a:r>
              <a:rPr lang="cs-CZ" sz="2800" dirty="0" err="1" smtClean="0"/>
              <a:t>painters</a:t>
            </a:r>
            <a:r>
              <a:rPr lang="cs-CZ" sz="2800" dirty="0" smtClean="0"/>
              <a:t>,..)</a:t>
            </a:r>
          </a:p>
          <a:p>
            <a:r>
              <a:rPr lang="cs-CZ" sz="2800" b="1" dirty="0" err="1" smtClean="0">
                <a:solidFill>
                  <a:srgbClr val="FFFF00"/>
                </a:solidFill>
              </a:rPr>
              <a:t>Colleges</a:t>
            </a:r>
            <a:r>
              <a:rPr lang="cs-CZ" sz="2800" b="1" dirty="0" smtClean="0">
                <a:solidFill>
                  <a:srgbClr val="FFFF00"/>
                </a:solidFill>
              </a:rPr>
              <a:t> </a:t>
            </a:r>
            <a:r>
              <a:rPr lang="cs-CZ" sz="2800" b="1" dirty="0" err="1" smtClean="0">
                <a:solidFill>
                  <a:srgbClr val="FFFF00"/>
                </a:solidFill>
              </a:rPr>
              <a:t>of</a:t>
            </a:r>
            <a:r>
              <a:rPr lang="cs-CZ" sz="2800" b="1" dirty="0" smtClean="0">
                <a:solidFill>
                  <a:srgbClr val="FFFF00"/>
                </a:solidFill>
              </a:rPr>
              <a:t> </a:t>
            </a:r>
            <a:r>
              <a:rPr lang="cs-CZ" sz="2800" b="1" dirty="0" err="1" smtClean="0">
                <a:solidFill>
                  <a:srgbClr val="FFFF00"/>
                </a:solidFill>
              </a:rPr>
              <a:t>further</a:t>
            </a:r>
            <a:r>
              <a:rPr lang="cs-CZ" sz="2800" b="1" dirty="0" smtClean="0">
                <a:solidFill>
                  <a:srgbClr val="FFFF00"/>
                </a:solidFill>
              </a:rPr>
              <a:t> </a:t>
            </a:r>
            <a:r>
              <a:rPr lang="cs-CZ" sz="2800" b="1" dirty="0" err="1" smtClean="0">
                <a:solidFill>
                  <a:srgbClr val="FFFF00"/>
                </a:solidFill>
              </a:rPr>
              <a:t>education</a:t>
            </a:r>
            <a:r>
              <a:rPr lang="cs-CZ" sz="2800" b="1" dirty="0" smtClean="0">
                <a:solidFill>
                  <a:srgbClr val="FFFF00"/>
                </a:solidFill>
              </a:rPr>
              <a:t> </a:t>
            </a:r>
            <a:r>
              <a:rPr lang="cs-CZ" sz="2800" dirty="0" smtClean="0"/>
              <a:t>(</a:t>
            </a:r>
            <a:r>
              <a:rPr lang="cs-CZ" sz="2800" dirty="0" err="1" smtClean="0"/>
              <a:t>with</a:t>
            </a:r>
            <a:r>
              <a:rPr lang="cs-CZ" sz="2800" dirty="0" smtClean="0"/>
              <a:t> </a:t>
            </a:r>
            <a:r>
              <a:rPr lang="cs-CZ" sz="2800" dirty="0" err="1" smtClean="0"/>
              <a:t>final</a:t>
            </a:r>
            <a:r>
              <a:rPr lang="cs-CZ" sz="2800" dirty="0" smtClean="0"/>
              <a:t> </a:t>
            </a:r>
            <a:r>
              <a:rPr lang="cs-CZ" sz="2800" dirty="0" err="1" smtClean="0"/>
              <a:t>exam</a:t>
            </a:r>
            <a:r>
              <a:rPr lang="cs-CZ" sz="2800" dirty="0" smtClean="0"/>
              <a:t>)</a:t>
            </a:r>
          </a:p>
          <a:p>
            <a:r>
              <a:rPr lang="cs-CZ" sz="2800" b="1" dirty="0" err="1" smtClean="0">
                <a:solidFill>
                  <a:srgbClr val="FFFF00"/>
                </a:solidFill>
              </a:rPr>
              <a:t>Faculty</a:t>
            </a:r>
            <a:r>
              <a:rPr lang="cs-CZ" sz="2800" dirty="0" smtClean="0"/>
              <a:t> </a:t>
            </a:r>
            <a:r>
              <a:rPr lang="cs-CZ" sz="2800" dirty="0" err="1" smtClean="0"/>
              <a:t>of</a:t>
            </a:r>
            <a:r>
              <a:rPr lang="cs-CZ" sz="2800" dirty="0" smtClean="0"/>
              <a:t> </a:t>
            </a:r>
            <a:r>
              <a:rPr lang="cs-CZ" sz="2800" dirty="0" err="1" smtClean="0"/>
              <a:t>medical</a:t>
            </a:r>
            <a:r>
              <a:rPr lang="cs-CZ" sz="2800" dirty="0" smtClean="0"/>
              <a:t> ,</a:t>
            </a:r>
            <a:r>
              <a:rPr lang="cs-CZ" sz="2800" dirty="0" err="1" smtClean="0"/>
              <a:t>law</a:t>
            </a:r>
            <a:r>
              <a:rPr lang="cs-CZ" sz="2800" dirty="0" smtClean="0"/>
              <a:t>,  </a:t>
            </a:r>
            <a:r>
              <a:rPr lang="cs-CZ" sz="2800" dirty="0" err="1" smtClean="0"/>
              <a:t>natural</a:t>
            </a:r>
            <a:r>
              <a:rPr lang="cs-CZ" sz="2800" dirty="0" smtClean="0"/>
              <a:t> science, </a:t>
            </a:r>
            <a:r>
              <a:rPr lang="cs-CZ" sz="2800" dirty="0" err="1" smtClean="0"/>
              <a:t>teaching</a:t>
            </a:r>
            <a:r>
              <a:rPr lang="cs-CZ" sz="2800" dirty="0" smtClean="0"/>
              <a:t>, </a:t>
            </a:r>
            <a:r>
              <a:rPr lang="cs-CZ" sz="2800" dirty="0" err="1" smtClean="0"/>
              <a:t>theology</a:t>
            </a:r>
            <a:r>
              <a:rPr lang="cs-CZ" sz="2800" dirty="0" smtClean="0"/>
              <a:t>,</a:t>
            </a:r>
            <a:r>
              <a:rPr lang="cs-CZ" sz="2800" dirty="0" err="1" smtClean="0"/>
              <a:t>philosophy</a:t>
            </a:r>
            <a:r>
              <a:rPr lang="cs-CZ" sz="2800" dirty="0" smtClean="0"/>
              <a:t>,…</a:t>
            </a:r>
          </a:p>
          <a:p>
            <a:r>
              <a:rPr lang="cs-CZ" sz="2800" b="1" dirty="0" err="1" smtClean="0">
                <a:solidFill>
                  <a:srgbClr val="FFFF00"/>
                </a:solidFill>
              </a:rPr>
              <a:t>Technical</a:t>
            </a:r>
            <a:r>
              <a:rPr lang="cs-CZ" sz="2800" b="1" dirty="0" smtClean="0">
                <a:solidFill>
                  <a:srgbClr val="FFFF00"/>
                </a:solidFill>
              </a:rPr>
              <a:t> </a:t>
            </a:r>
            <a:r>
              <a:rPr lang="cs-CZ" sz="2800" b="1" dirty="0" err="1" smtClean="0">
                <a:solidFill>
                  <a:srgbClr val="FFFF00"/>
                </a:solidFill>
              </a:rPr>
              <a:t>universities</a:t>
            </a:r>
            <a:r>
              <a:rPr lang="cs-CZ" sz="2800" b="1" dirty="0" smtClean="0">
                <a:solidFill>
                  <a:srgbClr val="FFFF00"/>
                </a:solidFill>
              </a:rPr>
              <a:t> </a:t>
            </a:r>
            <a:r>
              <a:rPr lang="cs-CZ" sz="2800" dirty="0" smtClean="0"/>
              <a:t>(ČVUT)</a:t>
            </a:r>
          </a:p>
          <a:p>
            <a:r>
              <a:rPr lang="cs-CZ" sz="2800" dirty="0" err="1" smtClean="0"/>
              <a:t>The</a:t>
            </a:r>
            <a:r>
              <a:rPr lang="cs-CZ" sz="2800" dirty="0" smtClean="0"/>
              <a:t> </a:t>
            </a:r>
            <a:r>
              <a:rPr lang="cs-CZ" sz="2800" dirty="0" err="1" smtClean="0"/>
              <a:t>oldest</a:t>
            </a:r>
            <a:r>
              <a:rPr lang="cs-CZ" sz="2800" dirty="0" smtClean="0"/>
              <a:t> </a:t>
            </a:r>
            <a:r>
              <a:rPr lang="cs-CZ" sz="2800" dirty="0" err="1" smtClean="0"/>
              <a:t>and</a:t>
            </a:r>
            <a:r>
              <a:rPr lang="cs-CZ" sz="2800" dirty="0" smtClean="0"/>
              <a:t> most </a:t>
            </a:r>
            <a:r>
              <a:rPr lang="cs-CZ" sz="2800" dirty="0" err="1" smtClean="0"/>
              <a:t>famous</a:t>
            </a:r>
            <a:r>
              <a:rPr lang="cs-CZ" sz="2800" dirty="0" smtClean="0"/>
              <a:t> </a:t>
            </a:r>
            <a:r>
              <a:rPr lang="cs-CZ" sz="2800" dirty="0" err="1" smtClean="0"/>
              <a:t>is</a:t>
            </a:r>
            <a:r>
              <a:rPr lang="cs-CZ" sz="2800" dirty="0" smtClean="0"/>
              <a:t> </a:t>
            </a:r>
            <a:r>
              <a:rPr lang="cs-CZ" sz="2800" b="1" dirty="0" smtClean="0">
                <a:solidFill>
                  <a:srgbClr val="FFFF00"/>
                </a:solidFill>
              </a:rPr>
              <a:t>Charles University</a:t>
            </a:r>
          </a:p>
          <a:p>
            <a:pPr>
              <a:buNone/>
            </a:pPr>
            <a:endParaRPr lang="cs-CZ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0000"/>
                </a:solidFill>
              </a:rPr>
              <a:t>GRADUATION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sz="2800" dirty="0" err="1" smtClean="0"/>
              <a:t>undergraduate</a:t>
            </a:r>
            <a:r>
              <a:rPr lang="cs-CZ" sz="2800" dirty="0" smtClean="0"/>
              <a:t> study (3 </a:t>
            </a:r>
            <a:r>
              <a:rPr lang="cs-CZ" sz="2800" dirty="0" err="1" smtClean="0"/>
              <a:t>years</a:t>
            </a:r>
            <a:r>
              <a:rPr lang="cs-CZ" sz="2800" dirty="0" smtClean="0"/>
              <a:t>) - </a:t>
            </a:r>
            <a:r>
              <a:rPr lang="cs-CZ" sz="2800" dirty="0" err="1" smtClean="0">
                <a:solidFill>
                  <a:srgbClr val="FFFF00"/>
                </a:solidFill>
              </a:rPr>
              <a:t>bachelor</a:t>
            </a:r>
            <a:r>
              <a:rPr lang="cs-CZ" sz="2800" dirty="0" smtClean="0">
                <a:solidFill>
                  <a:srgbClr val="FFFF00"/>
                </a:solidFill>
              </a:rPr>
              <a:t>´</a:t>
            </a:r>
            <a:r>
              <a:rPr lang="cs-CZ" sz="2800" dirty="0" err="1" smtClean="0">
                <a:solidFill>
                  <a:srgbClr val="FFFF00"/>
                </a:solidFill>
              </a:rPr>
              <a:t>s</a:t>
            </a:r>
            <a:r>
              <a:rPr lang="cs-CZ" sz="2800" b="1" dirty="0" err="1" smtClean="0">
                <a:solidFill>
                  <a:srgbClr val="FFFF00"/>
                </a:solidFill>
              </a:rPr>
              <a:t>degree</a:t>
            </a:r>
            <a:endParaRPr lang="cs-CZ" sz="2800" b="1" dirty="0" smtClean="0">
              <a:solidFill>
                <a:srgbClr val="FFFF00"/>
              </a:solidFill>
            </a:endParaRPr>
          </a:p>
          <a:p>
            <a:r>
              <a:rPr lang="cs-CZ" sz="2800" dirty="0" err="1" smtClean="0"/>
              <a:t>undergraduate</a:t>
            </a:r>
            <a:r>
              <a:rPr lang="cs-CZ" sz="2800" dirty="0" smtClean="0"/>
              <a:t> </a:t>
            </a:r>
            <a:r>
              <a:rPr lang="cs-CZ" sz="2800" dirty="0" err="1" smtClean="0"/>
              <a:t>and</a:t>
            </a:r>
            <a:r>
              <a:rPr lang="cs-CZ" sz="2800" dirty="0" smtClean="0"/>
              <a:t> </a:t>
            </a:r>
            <a:r>
              <a:rPr lang="cs-CZ" sz="2800" dirty="0" err="1" smtClean="0"/>
              <a:t>graduate</a:t>
            </a:r>
            <a:r>
              <a:rPr lang="cs-CZ" sz="2800" dirty="0" smtClean="0"/>
              <a:t>  study (5 </a:t>
            </a:r>
            <a:r>
              <a:rPr lang="cs-CZ" sz="2800" dirty="0" err="1" smtClean="0"/>
              <a:t>years</a:t>
            </a:r>
            <a:r>
              <a:rPr lang="cs-CZ" sz="2800" dirty="0" smtClean="0"/>
              <a:t>) – </a:t>
            </a:r>
          </a:p>
          <a:p>
            <a:pPr>
              <a:buNone/>
            </a:pPr>
            <a:r>
              <a:rPr lang="cs-CZ" sz="2800" b="1" dirty="0" smtClean="0">
                <a:solidFill>
                  <a:srgbClr val="FFFF00"/>
                </a:solidFill>
              </a:rPr>
              <a:t>   master´s </a:t>
            </a:r>
            <a:r>
              <a:rPr lang="cs-CZ" sz="2800" b="1" dirty="0" err="1" smtClean="0">
                <a:solidFill>
                  <a:srgbClr val="FFFF00"/>
                </a:solidFill>
              </a:rPr>
              <a:t>degree</a:t>
            </a:r>
            <a:endParaRPr lang="cs-CZ" sz="2800" b="1" dirty="0" smtClean="0">
              <a:solidFill>
                <a:srgbClr val="FFFF00"/>
              </a:solidFill>
            </a:endParaRPr>
          </a:p>
          <a:p>
            <a:r>
              <a:rPr lang="cs-CZ" sz="2800" dirty="0" err="1" smtClean="0"/>
              <a:t>after</a:t>
            </a:r>
            <a:r>
              <a:rPr lang="cs-CZ" sz="2800" dirty="0" smtClean="0"/>
              <a:t> </a:t>
            </a:r>
            <a:r>
              <a:rPr lang="cs-CZ" sz="2800" dirty="0" err="1" smtClean="0"/>
              <a:t>graduation</a:t>
            </a:r>
            <a:r>
              <a:rPr lang="cs-CZ" sz="2800" dirty="0" smtClean="0"/>
              <a:t> – </a:t>
            </a:r>
            <a:r>
              <a:rPr lang="cs-CZ" sz="2800" b="1" dirty="0" err="1" smtClean="0">
                <a:solidFill>
                  <a:srgbClr val="FFFF00"/>
                </a:solidFill>
              </a:rPr>
              <a:t>doctor</a:t>
            </a:r>
            <a:r>
              <a:rPr lang="cs-CZ" sz="2800" b="1" dirty="0" smtClean="0">
                <a:solidFill>
                  <a:srgbClr val="FFFF00"/>
                </a:solidFill>
              </a:rPr>
              <a:t>´s </a:t>
            </a:r>
            <a:r>
              <a:rPr lang="cs-CZ" sz="2800" b="1" dirty="0" err="1" smtClean="0">
                <a:solidFill>
                  <a:srgbClr val="FFFF00"/>
                </a:solidFill>
              </a:rPr>
              <a:t>degree</a:t>
            </a:r>
            <a:endParaRPr lang="cs-CZ" sz="2800" b="1" dirty="0" smtClean="0">
              <a:solidFill>
                <a:srgbClr val="FFFF00"/>
              </a:solidFill>
            </a:endParaRPr>
          </a:p>
          <a:p>
            <a:r>
              <a:rPr lang="cs-CZ" sz="2800" b="1" dirty="0" err="1" smtClean="0">
                <a:solidFill>
                  <a:srgbClr val="FFFF00"/>
                </a:solidFill>
              </a:rPr>
              <a:t>medical</a:t>
            </a:r>
            <a:r>
              <a:rPr lang="cs-CZ" sz="2800" b="1" dirty="0" smtClean="0">
                <a:solidFill>
                  <a:srgbClr val="FFFF00"/>
                </a:solidFill>
              </a:rPr>
              <a:t> </a:t>
            </a:r>
            <a:r>
              <a:rPr lang="cs-CZ" sz="2800" b="1" dirty="0" err="1" smtClean="0">
                <a:solidFill>
                  <a:srgbClr val="FFFF00"/>
                </a:solidFill>
              </a:rPr>
              <a:t>degree</a:t>
            </a:r>
            <a:r>
              <a:rPr lang="cs-CZ" sz="2800" b="1" dirty="0" smtClean="0">
                <a:solidFill>
                  <a:srgbClr val="FFFF00"/>
                </a:solidFill>
              </a:rPr>
              <a:t> </a:t>
            </a:r>
            <a:r>
              <a:rPr lang="cs-CZ" sz="2800" dirty="0" err="1" smtClean="0"/>
              <a:t>takes</a:t>
            </a:r>
            <a:r>
              <a:rPr lang="cs-CZ" sz="2800" dirty="0" smtClean="0"/>
              <a:t> 6 </a:t>
            </a:r>
            <a:r>
              <a:rPr lang="cs-CZ" sz="2800" dirty="0" err="1" smtClean="0"/>
              <a:t>years</a:t>
            </a:r>
            <a:endParaRPr lang="cs-CZ" sz="2800" dirty="0" smtClean="0"/>
          </a:p>
          <a:p>
            <a:r>
              <a:rPr lang="cs-CZ" sz="2800" dirty="0" err="1" smtClean="0"/>
              <a:t>all</a:t>
            </a:r>
            <a:r>
              <a:rPr lang="cs-CZ" sz="2800" dirty="0" smtClean="0"/>
              <a:t> </a:t>
            </a:r>
            <a:r>
              <a:rPr lang="cs-CZ" sz="2800" dirty="0" err="1" smtClean="0"/>
              <a:t>undergraduates</a:t>
            </a:r>
            <a:r>
              <a:rPr lang="cs-CZ" sz="2800" dirty="0" smtClean="0"/>
              <a:t>  </a:t>
            </a:r>
            <a:r>
              <a:rPr lang="cs-CZ" sz="2800" dirty="0" err="1" smtClean="0"/>
              <a:t>take</a:t>
            </a:r>
            <a:r>
              <a:rPr lang="cs-CZ" sz="2800" dirty="0" smtClean="0"/>
              <a:t> a </a:t>
            </a:r>
            <a:r>
              <a:rPr lang="cs-CZ" sz="2800" b="1" dirty="0" err="1" smtClean="0">
                <a:solidFill>
                  <a:srgbClr val="FFFF00"/>
                </a:solidFill>
              </a:rPr>
              <a:t>state</a:t>
            </a:r>
            <a:r>
              <a:rPr lang="cs-CZ" sz="2800" b="1" dirty="0" smtClean="0">
                <a:solidFill>
                  <a:srgbClr val="FFFF00"/>
                </a:solidFill>
              </a:rPr>
              <a:t> </a:t>
            </a:r>
            <a:r>
              <a:rPr lang="cs-CZ" sz="2800" b="1" dirty="0" err="1" smtClean="0">
                <a:solidFill>
                  <a:srgbClr val="FFFF00"/>
                </a:solidFill>
              </a:rPr>
              <a:t>exam</a:t>
            </a:r>
            <a:r>
              <a:rPr lang="cs-CZ" sz="2800" b="1" dirty="0" smtClean="0">
                <a:solidFill>
                  <a:srgbClr val="FFFF00"/>
                </a:solidFill>
              </a:rPr>
              <a:t> </a:t>
            </a:r>
            <a:r>
              <a:rPr lang="cs-CZ" sz="2800" dirty="0" err="1" smtClean="0"/>
              <a:t>and</a:t>
            </a:r>
            <a:r>
              <a:rPr lang="cs-CZ" sz="2800" dirty="0" smtClean="0"/>
              <a:t> </a:t>
            </a:r>
            <a:r>
              <a:rPr lang="cs-CZ" sz="2800" b="1" dirty="0" smtClean="0">
                <a:solidFill>
                  <a:srgbClr val="FFFF00"/>
                </a:solidFill>
              </a:rPr>
              <a:t>interview </a:t>
            </a:r>
            <a:r>
              <a:rPr lang="cs-CZ" sz="2800" b="1" dirty="0" err="1" smtClean="0">
                <a:solidFill>
                  <a:srgbClr val="FFFF00"/>
                </a:solidFill>
              </a:rPr>
              <a:t>over</a:t>
            </a:r>
            <a:r>
              <a:rPr lang="cs-CZ" sz="2800" b="1" dirty="0" smtClean="0">
                <a:solidFill>
                  <a:srgbClr val="FFFF00"/>
                </a:solidFill>
              </a:rPr>
              <a:t> </a:t>
            </a:r>
            <a:r>
              <a:rPr lang="cs-CZ" sz="2800" b="1" dirty="0" err="1" smtClean="0">
                <a:solidFill>
                  <a:srgbClr val="FFFF00"/>
                </a:solidFill>
              </a:rPr>
              <a:t>the</a:t>
            </a:r>
            <a:r>
              <a:rPr lang="cs-CZ" sz="2800" b="1" dirty="0" smtClean="0">
                <a:solidFill>
                  <a:srgbClr val="FFFF00"/>
                </a:solidFill>
              </a:rPr>
              <a:t> </a:t>
            </a:r>
            <a:r>
              <a:rPr lang="cs-CZ" sz="2800" b="1" dirty="0" err="1" smtClean="0">
                <a:solidFill>
                  <a:srgbClr val="FFFF00"/>
                </a:solidFill>
              </a:rPr>
              <a:t>graduate</a:t>
            </a:r>
            <a:r>
              <a:rPr lang="cs-CZ" sz="2800" b="1" dirty="0" smtClean="0">
                <a:solidFill>
                  <a:srgbClr val="FFFF00"/>
                </a:solidFill>
              </a:rPr>
              <a:t>´s thesis</a:t>
            </a:r>
          </a:p>
          <a:p>
            <a:r>
              <a:rPr lang="cs-CZ" sz="2800" dirty="0" err="1" smtClean="0"/>
              <a:t>they</a:t>
            </a:r>
            <a:r>
              <a:rPr lang="cs-CZ" sz="2800" dirty="0" smtClean="0"/>
              <a:t> </a:t>
            </a:r>
            <a:r>
              <a:rPr lang="cs-CZ" sz="2800" dirty="0" err="1" smtClean="0"/>
              <a:t>obtain</a:t>
            </a:r>
            <a:r>
              <a:rPr lang="cs-CZ" sz="2800" dirty="0" smtClean="0"/>
              <a:t> </a:t>
            </a:r>
            <a:r>
              <a:rPr lang="cs-CZ" sz="2800" b="1" dirty="0" smtClean="0">
                <a:solidFill>
                  <a:srgbClr val="FFFF00"/>
                </a:solidFill>
              </a:rPr>
              <a:t>a </a:t>
            </a:r>
            <a:r>
              <a:rPr lang="cs-CZ" sz="2800" b="1" dirty="0" err="1" smtClean="0">
                <a:solidFill>
                  <a:srgbClr val="FFFF00"/>
                </a:solidFill>
              </a:rPr>
              <a:t>diploma</a:t>
            </a:r>
            <a:r>
              <a:rPr lang="cs-CZ" sz="2800" b="1" dirty="0" smtClean="0">
                <a:solidFill>
                  <a:srgbClr val="FFFF00"/>
                </a:solidFill>
              </a:rPr>
              <a:t> </a:t>
            </a:r>
            <a:r>
              <a:rPr lang="cs-CZ" sz="2800" b="1" dirty="0" err="1" smtClean="0"/>
              <a:t>and</a:t>
            </a:r>
            <a:r>
              <a:rPr lang="cs-CZ" sz="2800" b="1" dirty="0" smtClean="0">
                <a:solidFill>
                  <a:srgbClr val="FFFF00"/>
                </a:solidFill>
              </a:rPr>
              <a:t> </a:t>
            </a:r>
            <a:r>
              <a:rPr lang="cs-CZ" sz="2800" b="1" dirty="0" err="1" smtClean="0">
                <a:solidFill>
                  <a:srgbClr val="FFFF00"/>
                </a:solidFill>
              </a:rPr>
              <a:t>title</a:t>
            </a:r>
            <a:r>
              <a:rPr lang="cs-CZ" sz="2800" b="1" dirty="0" smtClean="0">
                <a:solidFill>
                  <a:srgbClr val="FFFF00"/>
                </a:solidFill>
              </a:rPr>
              <a:t>( Bc.,Mgr., Ing.)</a:t>
            </a:r>
            <a:endParaRPr lang="cs-CZ" sz="28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QUESTIONS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/>
          </a:bodyPr>
          <a:lstStyle/>
          <a:p>
            <a:r>
              <a:rPr lang="cs-CZ" sz="3600" dirty="0" err="1" smtClean="0"/>
              <a:t>What</a:t>
            </a:r>
            <a:r>
              <a:rPr lang="cs-CZ" sz="3600" dirty="0" smtClean="0"/>
              <a:t> </a:t>
            </a:r>
            <a:r>
              <a:rPr lang="cs-CZ" sz="3600" dirty="0" err="1" smtClean="0"/>
              <a:t>is</a:t>
            </a:r>
            <a:r>
              <a:rPr lang="cs-CZ" sz="3600" dirty="0" smtClean="0"/>
              <a:t> </a:t>
            </a:r>
            <a:r>
              <a:rPr lang="cs-CZ" sz="3600" dirty="0" err="1" smtClean="0"/>
              <a:t>the</a:t>
            </a:r>
            <a:r>
              <a:rPr lang="cs-CZ" sz="3600" dirty="0" smtClean="0"/>
              <a:t>  </a:t>
            </a:r>
            <a:r>
              <a:rPr lang="cs-CZ" sz="3600" dirty="0" err="1" smtClean="0"/>
              <a:t>compulsory</a:t>
            </a:r>
            <a:r>
              <a:rPr lang="cs-CZ" sz="3600" dirty="0" smtClean="0"/>
              <a:t> part </a:t>
            </a:r>
            <a:r>
              <a:rPr lang="cs-CZ" sz="3600" dirty="0" err="1" smtClean="0"/>
              <a:t>of</a:t>
            </a:r>
            <a:r>
              <a:rPr lang="cs-CZ" sz="3600" dirty="0" smtClean="0"/>
              <a:t> </a:t>
            </a:r>
            <a:r>
              <a:rPr lang="cs-CZ" sz="3600" dirty="0" err="1" smtClean="0"/>
              <a:t>Czech</a:t>
            </a:r>
            <a:r>
              <a:rPr lang="cs-CZ" sz="3600" dirty="0" smtClean="0"/>
              <a:t> </a:t>
            </a:r>
            <a:r>
              <a:rPr lang="cs-CZ" sz="3600" dirty="0" err="1" smtClean="0"/>
              <a:t>education</a:t>
            </a:r>
            <a:r>
              <a:rPr lang="cs-CZ" sz="3600" dirty="0" smtClean="0"/>
              <a:t>?</a:t>
            </a:r>
          </a:p>
          <a:p>
            <a:r>
              <a:rPr lang="cs-CZ" sz="3600" dirty="0" err="1" smtClean="0"/>
              <a:t>What</a:t>
            </a:r>
            <a:r>
              <a:rPr lang="cs-CZ" sz="3600" dirty="0" smtClean="0"/>
              <a:t> type </a:t>
            </a:r>
            <a:r>
              <a:rPr lang="cs-CZ" sz="3600" dirty="0" err="1" smtClean="0"/>
              <a:t>of</a:t>
            </a:r>
            <a:r>
              <a:rPr lang="cs-CZ" sz="3600" dirty="0" smtClean="0"/>
              <a:t> </a:t>
            </a:r>
            <a:r>
              <a:rPr lang="cs-CZ" sz="3600" dirty="0" err="1" smtClean="0"/>
              <a:t>secondary</a:t>
            </a:r>
            <a:r>
              <a:rPr lang="cs-CZ" sz="3600" dirty="0" smtClean="0"/>
              <a:t> </a:t>
            </a:r>
            <a:r>
              <a:rPr lang="cs-CZ" sz="3600" dirty="0" err="1" smtClean="0"/>
              <a:t>schools</a:t>
            </a:r>
            <a:r>
              <a:rPr lang="cs-CZ" sz="3600" dirty="0" smtClean="0"/>
              <a:t> are </a:t>
            </a:r>
            <a:r>
              <a:rPr lang="cs-CZ" sz="3600" dirty="0" err="1" smtClean="0"/>
              <a:t>there</a:t>
            </a:r>
            <a:r>
              <a:rPr lang="cs-CZ" sz="3600" dirty="0" smtClean="0"/>
              <a:t>?</a:t>
            </a:r>
          </a:p>
          <a:p>
            <a:r>
              <a:rPr lang="cs-CZ" sz="3600" dirty="0" err="1" smtClean="0"/>
              <a:t>What</a:t>
            </a:r>
            <a:r>
              <a:rPr lang="cs-CZ" sz="3600" dirty="0" smtClean="0"/>
              <a:t> are </a:t>
            </a:r>
            <a:r>
              <a:rPr lang="cs-CZ" sz="3600" dirty="0" err="1" smtClean="0"/>
              <a:t>apprenticeship</a:t>
            </a:r>
            <a:r>
              <a:rPr lang="cs-CZ" sz="3600" dirty="0" smtClean="0"/>
              <a:t> </a:t>
            </a:r>
            <a:r>
              <a:rPr lang="cs-CZ" sz="3600" dirty="0" err="1" smtClean="0"/>
              <a:t>centres</a:t>
            </a:r>
            <a:r>
              <a:rPr lang="cs-CZ" sz="3600" dirty="0" smtClean="0"/>
              <a:t> </a:t>
            </a:r>
            <a:r>
              <a:rPr lang="cs-CZ" sz="3600" dirty="0" err="1" smtClean="0"/>
              <a:t>for</a:t>
            </a:r>
            <a:r>
              <a:rPr lang="cs-CZ" sz="3600" dirty="0" smtClean="0"/>
              <a:t>?</a:t>
            </a:r>
          </a:p>
          <a:p>
            <a:r>
              <a:rPr lang="cs-CZ" sz="3600" dirty="0" err="1" smtClean="0"/>
              <a:t>What</a:t>
            </a:r>
            <a:r>
              <a:rPr lang="cs-CZ" sz="3600" dirty="0" smtClean="0"/>
              <a:t> </a:t>
            </a:r>
            <a:r>
              <a:rPr lang="cs-CZ" sz="3600" dirty="0" err="1" smtClean="0"/>
              <a:t>is</a:t>
            </a:r>
            <a:r>
              <a:rPr lang="cs-CZ" sz="3600" dirty="0" smtClean="0"/>
              <a:t> a </a:t>
            </a:r>
            <a:r>
              <a:rPr lang="cs-CZ" sz="3600" dirty="0" err="1" smtClean="0"/>
              <a:t>school</a:t>
            </a:r>
            <a:r>
              <a:rPr lang="cs-CZ" sz="3600" dirty="0" smtClean="0"/>
              <a:t> </a:t>
            </a:r>
            <a:r>
              <a:rPr lang="cs-CZ" sz="3600" dirty="0" err="1" smtClean="0"/>
              <a:t>leaving</a:t>
            </a:r>
            <a:r>
              <a:rPr lang="cs-CZ" sz="3600" dirty="0" smtClean="0"/>
              <a:t> </a:t>
            </a:r>
            <a:r>
              <a:rPr lang="cs-CZ" sz="3600" dirty="0" err="1" smtClean="0"/>
              <a:t>exam</a:t>
            </a:r>
            <a:r>
              <a:rPr lang="cs-CZ" sz="3600" dirty="0" smtClean="0"/>
              <a:t>?</a:t>
            </a:r>
          </a:p>
          <a:p>
            <a:r>
              <a:rPr lang="cs-CZ" sz="3600" dirty="0" err="1" smtClean="0"/>
              <a:t>What</a:t>
            </a:r>
            <a:r>
              <a:rPr lang="cs-CZ" sz="3600" dirty="0" smtClean="0"/>
              <a:t> type </a:t>
            </a:r>
            <a:r>
              <a:rPr lang="cs-CZ" sz="3600" dirty="0" err="1" smtClean="0"/>
              <a:t>of</a:t>
            </a:r>
            <a:r>
              <a:rPr lang="cs-CZ" sz="3600" dirty="0" smtClean="0"/>
              <a:t> </a:t>
            </a:r>
            <a:r>
              <a:rPr lang="cs-CZ" sz="3600" dirty="0" err="1" smtClean="0"/>
              <a:t>higher</a:t>
            </a:r>
            <a:r>
              <a:rPr lang="cs-CZ" sz="3600" dirty="0" smtClean="0"/>
              <a:t> </a:t>
            </a:r>
            <a:r>
              <a:rPr lang="cs-CZ" sz="3600" dirty="0" err="1" smtClean="0"/>
              <a:t>education</a:t>
            </a:r>
            <a:r>
              <a:rPr lang="cs-CZ" sz="3600" dirty="0" smtClean="0"/>
              <a:t> </a:t>
            </a:r>
            <a:r>
              <a:rPr lang="cs-CZ" sz="3600" dirty="0" err="1" smtClean="0"/>
              <a:t>is</a:t>
            </a:r>
            <a:r>
              <a:rPr lang="cs-CZ" sz="3600" dirty="0" smtClean="0"/>
              <a:t>  in </a:t>
            </a:r>
            <a:r>
              <a:rPr lang="cs-CZ" sz="3600" dirty="0" err="1" smtClean="0"/>
              <a:t>the</a:t>
            </a:r>
            <a:r>
              <a:rPr lang="cs-CZ" sz="3600" dirty="0" smtClean="0"/>
              <a:t> </a:t>
            </a:r>
            <a:r>
              <a:rPr lang="cs-CZ" sz="3600" dirty="0" err="1" smtClean="0"/>
              <a:t>Czech</a:t>
            </a:r>
            <a:r>
              <a:rPr lang="cs-CZ" sz="3600" dirty="0" smtClean="0"/>
              <a:t> </a:t>
            </a:r>
            <a:r>
              <a:rPr lang="cs-CZ" sz="3600" dirty="0" err="1" smtClean="0"/>
              <a:t>Rrepublic</a:t>
            </a:r>
            <a:r>
              <a:rPr lang="cs-CZ" sz="3600" dirty="0" smtClean="0"/>
              <a:t>?</a:t>
            </a:r>
            <a:endParaRPr lang="cs-CZ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ovéPole 2"/>
          <p:cNvSpPr txBox="1">
            <a:spLocks noChangeArrowheads="1"/>
          </p:cNvSpPr>
          <p:nvPr/>
        </p:nvSpPr>
        <p:spPr bwMode="auto">
          <a:xfrm>
            <a:off x="3016627" y="5567638"/>
            <a:ext cx="3566160" cy="7755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 algn="ctr"/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Martina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Fukárková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SOŠ logistická a SOU Dalovice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cs-CZ" sz="11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fukarkova</a:t>
            </a: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@</a:t>
            </a:r>
            <a:r>
              <a:rPr lang="cs-CZ" sz="11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logistickaskola.cz</a:t>
            </a:r>
            <a:endParaRPr lang="cs-CZ" sz="1100" i="1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cs-CZ" sz="1100" i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Září  2013</a:t>
            </a:r>
            <a:endParaRPr lang="cs-CZ" sz="11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6" name="TextovéPole 3"/>
          <p:cNvSpPr txBox="1">
            <a:spLocks noChangeArrowheads="1"/>
          </p:cNvSpPr>
          <p:nvPr/>
        </p:nvSpPr>
        <p:spPr bwMode="auto">
          <a:xfrm>
            <a:off x="359532" y="4595530"/>
            <a:ext cx="8424936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Objekty, použité k vytvoření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materiálu jsou vlastní originální tvorbou autora. pocházejí 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z veřejných knihoven obrázků (public </a:t>
            </a:r>
            <a:r>
              <a:rPr lang="cs-CZ" sz="11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domain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 nebo z databáze SW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Smart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Notebook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077" name="TextovéPole 4"/>
          <p:cNvSpPr txBox="1">
            <a:spLocks noChangeArrowheads="1"/>
          </p:cNvSpPr>
          <p:nvPr/>
        </p:nvSpPr>
        <p:spPr bwMode="auto">
          <a:xfrm>
            <a:off x="323528" y="548680"/>
            <a:ext cx="4434840" cy="29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pl-PL" sz="1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Seznam použité literatury a pramenů:</a:t>
            </a:r>
            <a:endParaRPr lang="cs-CZ" sz="14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8" name="TextovéPole 5"/>
          <p:cNvSpPr txBox="1">
            <a:spLocks noChangeArrowheads="1"/>
          </p:cNvSpPr>
          <p:nvPr/>
        </p:nvSpPr>
        <p:spPr bwMode="auto">
          <a:xfrm>
            <a:off x="251520" y="980728"/>
            <a:ext cx="7661651" cy="5909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endParaRPr lang="cs-CZ" sz="11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cs-CZ" sz="11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ovéPole 5"/>
          <p:cNvSpPr txBox="1">
            <a:spLocks noChangeArrowheads="1"/>
          </p:cNvSpPr>
          <p:nvPr/>
        </p:nvSpPr>
        <p:spPr bwMode="auto">
          <a:xfrm>
            <a:off x="323528" y="1124744"/>
            <a:ext cx="8165707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/>
              <a:t>SMITH, G. </a:t>
            </a:r>
            <a:r>
              <a:rPr lang="cs-CZ" sz="1100" i="1" dirty="0"/>
              <a:t>Angličtina, otázky a odpovědi. 1. </a:t>
            </a:r>
            <a:r>
              <a:rPr lang="cs-CZ" sz="1100" i="1" dirty="0" err="1"/>
              <a:t>vyd</a:t>
            </a:r>
            <a:r>
              <a:rPr lang="cs-CZ" sz="1100" i="1" dirty="0"/>
              <a:t>. </a:t>
            </a:r>
            <a:r>
              <a:rPr lang="cs-CZ" sz="1100" i="1" dirty="0" err="1"/>
              <a:t>Infoa</a:t>
            </a:r>
            <a:r>
              <a:rPr lang="cs-CZ" sz="1100" i="1" dirty="0"/>
              <a:t>, Olomouc 2007. ISBN 978-80-7240-489-6</a:t>
            </a:r>
          </a:p>
        </p:txBody>
      </p:sp>
    </p:spTree>
    <p:extLst>
      <p:ext uri="{BB962C8B-B14F-4D97-AF65-F5344CB8AC3E}">
        <p14:creationId xmlns="" xmlns:p14="http://schemas.microsoft.com/office/powerpoint/2010/main" val="301935615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ošky">
  <a:themeElements>
    <a:clrScheme name="Došky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Medián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ošky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45325FA8-BB3C-441A-A495-C4B7A2CE8883}"/>
</file>

<file path=customXml/itemProps2.xml><?xml version="1.0" encoding="utf-8"?>
<ds:datastoreItem xmlns:ds="http://schemas.openxmlformats.org/officeDocument/2006/customXml" ds:itemID="{A95F4358-BA34-4248-A7F8-75B718D30024}"/>
</file>

<file path=customXml/itemProps3.xml><?xml version="1.0" encoding="utf-8"?>
<ds:datastoreItem xmlns:ds="http://schemas.openxmlformats.org/officeDocument/2006/customXml" ds:itemID="{8B6BC1B1-21DC-4A96-B0D3-5F09D069C9A0}"/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246</TotalTime>
  <Words>564</Words>
  <Application>Microsoft Office PowerPoint</Application>
  <PresentationFormat>Předvádění na obrazovce (4:3)</PresentationFormat>
  <Paragraphs>79</Paragraphs>
  <Slides>9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2</vt:i4>
      </vt:variant>
      <vt:variant>
        <vt:lpstr>Nadpisy snímků</vt:lpstr>
      </vt:variant>
      <vt:variant>
        <vt:i4>9</vt:i4>
      </vt:variant>
    </vt:vector>
  </HeadingPairs>
  <TitlesOfParts>
    <vt:vector size="11" baseType="lpstr">
      <vt:lpstr>Došky</vt:lpstr>
      <vt:lpstr>Motiv systému Office</vt:lpstr>
      <vt:lpstr>Snímek 1</vt:lpstr>
      <vt:lpstr>CZECH  EDUCATION</vt:lpstr>
      <vt:lpstr>COMPULSORY EDUCATION</vt:lpstr>
      <vt:lpstr>SECONDARY  SCHOOLS</vt:lpstr>
      <vt:lpstr>APPRENTICESHIP CENTRE</vt:lpstr>
      <vt:lpstr>HIGHER  EDUCATION</vt:lpstr>
      <vt:lpstr>GRADUATION</vt:lpstr>
      <vt:lpstr>QUESTIONS</vt:lpstr>
      <vt:lpstr>Snímek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Martina</dc:creator>
  <cp:lastModifiedBy>Martina</cp:lastModifiedBy>
  <cp:revision>27</cp:revision>
  <dcterms:created xsi:type="dcterms:W3CDTF">2013-09-21T19:13:34Z</dcterms:created>
  <dcterms:modified xsi:type="dcterms:W3CDTF">2013-10-14T20:58:49Z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