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8.xml" ContentType="application/vnd.openxmlformats-officedocument.presentationml.slide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62" r:id="rId2"/>
    <p:sldId id="256" r:id="rId3"/>
    <p:sldId id="264" r:id="rId4"/>
    <p:sldId id="257" r:id="rId5"/>
    <p:sldId id="258" r:id="rId6"/>
    <p:sldId id="259" r:id="rId7"/>
    <p:sldId id="261" r:id="rId8"/>
    <p:sldId id="265" r:id="rId9"/>
    <p:sldId id="260" r:id="rId10"/>
    <p:sldId id="266" r:id="rId11"/>
    <p:sldId id="267" r:id="rId12"/>
    <p:sldId id="268" r:id="rId13"/>
    <p:sldId id="269" r:id="rId14"/>
    <p:sldId id="263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2" autoAdjust="0"/>
    <p:restoredTop sz="86667" autoAdjust="0"/>
  </p:normalViewPr>
  <p:slideViewPr>
    <p:cSldViewPr>
      <p:cViewPr>
        <p:scale>
          <a:sx n="80" d="100"/>
          <a:sy n="80" d="100"/>
        </p:scale>
        <p:origin x="-66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26E76B-E9BC-4AD0-BCCE-54ECEB333BF4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B9F804-0664-4BB1-82BD-54C4CDD9ADE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4087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C7755-4984-4C94-8403-7846898ED176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34A2-B73D-4813-ACBC-9E2C83C6925A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0F34-052A-477A-BA58-FA9FA3A52E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34A2-B73D-4813-ACBC-9E2C83C6925A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0F34-052A-477A-BA58-FA9FA3A52E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34A2-B73D-4813-ACBC-9E2C83C6925A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0F34-052A-477A-BA58-FA9FA3A52E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34A2-B73D-4813-ACBC-9E2C83C6925A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0F34-052A-477A-BA58-FA9FA3A52E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34A2-B73D-4813-ACBC-9E2C83C6925A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0F34-052A-477A-BA58-FA9FA3A52E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34A2-B73D-4813-ACBC-9E2C83C6925A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0F34-052A-477A-BA58-FA9FA3A52E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34A2-B73D-4813-ACBC-9E2C83C6925A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0F34-052A-477A-BA58-FA9FA3A52E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34A2-B73D-4813-ACBC-9E2C83C6925A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0F34-052A-477A-BA58-FA9FA3A52E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34A2-B73D-4813-ACBC-9E2C83C6925A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0F34-052A-477A-BA58-FA9FA3A52E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734A2-B73D-4813-ACBC-9E2C83C6925A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0F34-052A-477A-BA58-FA9FA3A52E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Obdélní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3A734A2-B73D-4813-ACBC-9E2C83C6925A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C130F34-052A-477A-BA58-FA9FA3A52E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3A734A2-B73D-4813-ACBC-9E2C83C6925A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C130F34-052A-477A-BA58-FA9FA3A52E3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ny.c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23728" y="1196752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VY_32_INOVACE_11.02_AJ_Formální dopis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studenty druhého ročníku mírně pokročilí a slouží k seznámení s psaním neformálního dopisu ve výuce  anglického jazyka.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získávají ucelený přehled o stylu a  použití slovních obratů a frází, které se používají při psaní formálního dopisu a  následně si  vše procvičují při doplňování slov a frází přímo v </a:t>
            </a:r>
            <a:r>
              <a:rPr lang="cs-CZ" sz="1100" smtClean="0">
                <a:latin typeface="Times New Roman" pitchFamily="18" charset="0"/>
                <a:cs typeface="Times New Roman" pitchFamily="18" charset="0"/>
              </a:rPr>
              <a:t>daném  dopise.</a:t>
            </a:r>
            <a:endParaRPr lang="cs-CZ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95736" y="177281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jazyk-odborná témata/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Forrmální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dopis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7.3.2013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CONCLUSION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000" i="1" dirty="0" smtClean="0">
                <a:solidFill>
                  <a:srgbClr val="FF0000"/>
                </a:solidFill>
              </a:rPr>
              <a:t>Závěrečné fráze se řídí oslovením:</a:t>
            </a:r>
          </a:p>
          <a:p>
            <a:endParaRPr lang="cs-CZ" sz="2000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b="1" i="1" dirty="0" err="1" smtClean="0"/>
              <a:t>Dear</a:t>
            </a:r>
            <a:r>
              <a:rPr lang="cs-CZ" b="1" i="1" dirty="0" smtClean="0"/>
              <a:t> Sir </a:t>
            </a:r>
            <a:r>
              <a:rPr lang="cs-CZ" b="1" i="1" dirty="0" err="1" smtClean="0"/>
              <a:t>or</a:t>
            </a:r>
            <a:r>
              <a:rPr lang="cs-CZ" b="1" i="1" dirty="0" smtClean="0"/>
              <a:t> Madam                 </a:t>
            </a:r>
            <a:r>
              <a:rPr lang="cs-CZ" b="1" i="1" dirty="0" err="1" smtClean="0"/>
              <a:t>Yours</a:t>
            </a:r>
            <a:r>
              <a:rPr lang="cs-CZ" b="1" i="1" dirty="0" smtClean="0"/>
              <a:t> </a:t>
            </a:r>
            <a:r>
              <a:rPr lang="cs-CZ" b="1" i="1" dirty="0" err="1" smtClean="0"/>
              <a:t>faithfully</a:t>
            </a:r>
            <a:endParaRPr lang="cs-CZ" b="1" i="1" dirty="0" smtClean="0"/>
          </a:p>
          <a:p>
            <a:pPr>
              <a:buNone/>
            </a:pPr>
            <a:r>
              <a:rPr lang="cs-CZ" b="1" i="1" dirty="0" smtClean="0"/>
              <a:t>                                                        </a:t>
            </a:r>
            <a:r>
              <a:rPr lang="cs-CZ" b="1" i="1" dirty="0" err="1" smtClean="0"/>
              <a:t>Yours</a:t>
            </a:r>
            <a:r>
              <a:rPr lang="cs-CZ" b="1" i="1" dirty="0" smtClean="0"/>
              <a:t> </a:t>
            </a:r>
            <a:r>
              <a:rPr lang="cs-CZ" b="1" i="1" dirty="0" err="1" smtClean="0"/>
              <a:t>truly</a:t>
            </a:r>
            <a:r>
              <a:rPr lang="cs-CZ" b="1" i="1" dirty="0" smtClean="0"/>
              <a:t>(US)</a:t>
            </a:r>
          </a:p>
          <a:p>
            <a:pPr>
              <a:buNone/>
            </a:pPr>
            <a:r>
              <a:rPr lang="cs-CZ" b="1" i="1" dirty="0" smtClean="0"/>
              <a:t>                                                        </a:t>
            </a:r>
            <a:r>
              <a:rPr lang="cs-CZ" b="1" i="1" dirty="0" err="1" smtClean="0"/>
              <a:t>Truly</a:t>
            </a:r>
            <a:r>
              <a:rPr lang="cs-CZ" b="1" i="1" dirty="0" smtClean="0"/>
              <a:t> </a:t>
            </a:r>
            <a:r>
              <a:rPr lang="cs-CZ" b="1" i="1" dirty="0" err="1" smtClean="0"/>
              <a:t>yours</a:t>
            </a:r>
            <a:r>
              <a:rPr lang="cs-CZ" b="1" i="1" dirty="0" smtClean="0"/>
              <a:t>(US)</a:t>
            </a:r>
          </a:p>
          <a:p>
            <a:pPr>
              <a:buNone/>
            </a:pPr>
            <a:endParaRPr lang="cs-CZ" b="1" i="1" dirty="0" smtClean="0"/>
          </a:p>
          <a:p>
            <a:pPr>
              <a:buNone/>
            </a:pPr>
            <a:endParaRPr lang="cs-CZ" b="1" i="1" dirty="0" smtClean="0"/>
          </a:p>
          <a:p>
            <a:pPr>
              <a:buNone/>
            </a:pPr>
            <a:r>
              <a:rPr lang="cs-CZ" b="1" i="1" dirty="0" err="1" smtClean="0"/>
              <a:t>Dear</a:t>
            </a:r>
            <a:r>
              <a:rPr lang="cs-CZ" b="1" i="1" dirty="0" smtClean="0"/>
              <a:t> </a:t>
            </a:r>
            <a:r>
              <a:rPr lang="cs-CZ" b="1" i="1" dirty="0" err="1" smtClean="0"/>
              <a:t>Mr</a:t>
            </a:r>
            <a:r>
              <a:rPr lang="cs-CZ" b="1" i="1" dirty="0" smtClean="0"/>
              <a:t> Brown                        </a:t>
            </a:r>
            <a:r>
              <a:rPr lang="cs-CZ" b="1" i="1" dirty="0" err="1" smtClean="0"/>
              <a:t>Yours</a:t>
            </a:r>
            <a:r>
              <a:rPr lang="cs-CZ" b="1" i="1" dirty="0" smtClean="0"/>
              <a:t> </a:t>
            </a:r>
            <a:r>
              <a:rPr lang="cs-CZ" b="1" i="1" dirty="0" err="1" smtClean="0"/>
              <a:t>sincerely</a:t>
            </a:r>
            <a:endParaRPr lang="cs-CZ" b="1" i="1" dirty="0" smtClean="0"/>
          </a:p>
          <a:p>
            <a:pPr>
              <a:buNone/>
            </a:pPr>
            <a:r>
              <a:rPr lang="cs-CZ" b="1" i="1" dirty="0" smtClean="0"/>
              <a:t>                                                       </a:t>
            </a:r>
            <a:r>
              <a:rPr lang="cs-CZ" b="1" i="1" dirty="0" err="1" smtClean="0"/>
              <a:t>Yours</a:t>
            </a:r>
            <a:r>
              <a:rPr lang="cs-CZ" b="1" i="1" dirty="0" smtClean="0"/>
              <a:t> </a:t>
            </a:r>
            <a:r>
              <a:rPr lang="cs-CZ" b="1" i="1" dirty="0" err="1" smtClean="0"/>
              <a:t>truly</a:t>
            </a:r>
            <a:r>
              <a:rPr lang="cs-CZ" b="1" i="1" dirty="0" smtClean="0"/>
              <a:t>(US)</a:t>
            </a:r>
          </a:p>
          <a:p>
            <a:pPr>
              <a:buNone/>
            </a:pPr>
            <a:r>
              <a:rPr lang="cs-CZ" b="1" i="1" dirty="0" smtClean="0"/>
              <a:t>                                                       </a:t>
            </a:r>
            <a:r>
              <a:rPr lang="cs-CZ" b="1" i="1" dirty="0" err="1" smtClean="0"/>
              <a:t>Very</a:t>
            </a:r>
            <a:r>
              <a:rPr lang="cs-CZ" b="1" i="1" dirty="0" smtClean="0"/>
              <a:t> </a:t>
            </a:r>
            <a:r>
              <a:rPr lang="cs-CZ" b="1" i="1" dirty="0" err="1" smtClean="0"/>
              <a:t>truly</a:t>
            </a:r>
            <a:r>
              <a:rPr lang="cs-CZ" b="1" i="1" dirty="0" smtClean="0"/>
              <a:t> </a:t>
            </a:r>
            <a:r>
              <a:rPr lang="cs-CZ" b="1" i="1" dirty="0" err="1" smtClean="0"/>
              <a:t>yours</a:t>
            </a:r>
            <a:r>
              <a:rPr lang="cs-CZ" b="1" i="1" dirty="0" smtClean="0"/>
              <a:t>(US)</a:t>
            </a:r>
          </a:p>
          <a:p>
            <a:pPr>
              <a:buNone/>
            </a:pPr>
            <a:r>
              <a:rPr lang="cs-CZ" b="1" i="1" smtClean="0"/>
              <a:t>                                                       </a:t>
            </a:r>
            <a:r>
              <a:rPr lang="cs-CZ" b="1" i="1" dirty="0" err="1" smtClean="0"/>
              <a:t>Sincerely</a:t>
            </a:r>
            <a:r>
              <a:rPr lang="cs-CZ" b="1" i="1" dirty="0" smtClean="0"/>
              <a:t>(</a:t>
            </a:r>
            <a:r>
              <a:rPr lang="cs-CZ" b="1" i="1" dirty="0" err="1" smtClean="0"/>
              <a:t>yours</a:t>
            </a:r>
            <a:r>
              <a:rPr lang="cs-CZ" b="1" i="1" dirty="0" smtClean="0"/>
              <a:t>) (US)</a:t>
            </a:r>
          </a:p>
          <a:p>
            <a:pPr>
              <a:buNone/>
            </a:pPr>
            <a:endParaRPr lang="cs-CZ" b="1" i="1" dirty="0"/>
          </a:p>
        </p:txBody>
      </p:sp>
      <p:sp>
        <p:nvSpPr>
          <p:cNvPr id="4" name="Šipka doprava 3"/>
          <p:cNvSpPr/>
          <p:nvPr/>
        </p:nvSpPr>
        <p:spPr>
          <a:xfrm>
            <a:off x="3851920" y="2492896"/>
            <a:ext cx="72008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>
            <a:off x="3347864" y="4509120"/>
            <a:ext cx="100811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SIGNATURE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i="1" dirty="0" smtClean="0">
                <a:solidFill>
                  <a:srgbClr val="FF0000"/>
                </a:solidFill>
              </a:rPr>
              <a:t>Podpis stojí vždy mezi </a:t>
            </a:r>
            <a:r>
              <a:rPr lang="cs-CZ" sz="2000" i="1" dirty="0" err="1" smtClean="0">
                <a:solidFill>
                  <a:srgbClr val="FF0000"/>
                </a:solidFill>
              </a:rPr>
              <a:t>záverečným</a:t>
            </a:r>
            <a:r>
              <a:rPr lang="cs-CZ" sz="2000" i="1" dirty="0" smtClean="0">
                <a:solidFill>
                  <a:srgbClr val="FF0000"/>
                </a:solidFill>
              </a:rPr>
              <a:t> pozdravem a na stroji napsaným jménem odesílatele( </a:t>
            </a:r>
            <a:r>
              <a:rPr lang="cs-CZ" sz="2000" i="1" dirty="0" err="1" smtClean="0">
                <a:solidFill>
                  <a:srgbClr val="FF0000"/>
                </a:solidFill>
              </a:rPr>
              <a:t>popř.i</a:t>
            </a:r>
            <a:r>
              <a:rPr lang="cs-CZ" sz="2000" i="1" dirty="0" smtClean="0">
                <a:solidFill>
                  <a:srgbClr val="FF0000"/>
                </a:solidFill>
              </a:rPr>
              <a:t>  s titulem),stejně jako  funkce ve firmě.</a:t>
            </a:r>
          </a:p>
          <a:p>
            <a:endParaRPr lang="cs-CZ" sz="2000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sz="2000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2800" b="1" i="1" dirty="0" err="1" smtClean="0"/>
              <a:t>Yours</a:t>
            </a:r>
            <a:r>
              <a:rPr lang="cs-CZ" sz="2800" b="1" i="1" dirty="0" smtClean="0"/>
              <a:t> </a:t>
            </a:r>
            <a:r>
              <a:rPr lang="cs-CZ" sz="2800" b="1" i="1" dirty="0" err="1" smtClean="0"/>
              <a:t>faithfully</a:t>
            </a:r>
            <a:endParaRPr lang="cs-CZ" sz="2800" b="1" i="1" dirty="0" smtClean="0"/>
          </a:p>
          <a:p>
            <a:pPr>
              <a:buNone/>
            </a:pPr>
            <a:endParaRPr lang="cs-CZ" sz="2800" b="1" i="1" dirty="0" smtClean="0"/>
          </a:p>
          <a:p>
            <a:pPr>
              <a:buNone/>
            </a:pPr>
            <a:r>
              <a:rPr lang="cs-CZ" sz="4400" b="1" i="1" dirty="0" smtClean="0">
                <a:latin typeface="Brush Script MT" pitchFamily="66" charset="0"/>
              </a:rPr>
              <a:t>J. Brown</a:t>
            </a:r>
          </a:p>
          <a:p>
            <a:pPr>
              <a:buNone/>
            </a:pPr>
            <a:r>
              <a:rPr lang="cs-CZ" sz="2800" b="1" i="1" dirty="0" smtClean="0"/>
              <a:t>J Brown</a:t>
            </a:r>
          </a:p>
          <a:p>
            <a:pPr>
              <a:buNone/>
            </a:pPr>
            <a:r>
              <a:rPr lang="cs-CZ" b="1" i="1" dirty="0" err="1" smtClean="0"/>
              <a:t>Sales</a:t>
            </a:r>
            <a:r>
              <a:rPr lang="cs-CZ" b="1" i="1" dirty="0" smtClean="0"/>
              <a:t> </a:t>
            </a:r>
            <a:r>
              <a:rPr lang="cs-CZ" b="1" i="1" dirty="0" err="1" smtClean="0"/>
              <a:t>Representative</a:t>
            </a:r>
            <a:endParaRPr lang="cs-CZ" b="1" i="1" dirty="0" smtClean="0"/>
          </a:p>
          <a:p>
            <a:pPr>
              <a:buNone/>
            </a:pPr>
            <a:endParaRPr lang="cs-CZ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PRACTICING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sz="2000" i="1" dirty="0" err="1" smtClean="0">
                <a:solidFill>
                  <a:schemeClr val="accent2"/>
                </a:solidFill>
              </a:rPr>
              <a:t>Match</a:t>
            </a:r>
            <a:r>
              <a:rPr lang="cs-CZ" sz="2000" i="1" dirty="0" smtClean="0">
                <a:solidFill>
                  <a:schemeClr val="accent2"/>
                </a:solidFill>
              </a:rPr>
              <a:t> </a:t>
            </a:r>
            <a:r>
              <a:rPr lang="cs-CZ" sz="2000" i="1" dirty="0" err="1" smtClean="0">
                <a:solidFill>
                  <a:schemeClr val="accent2"/>
                </a:solidFill>
              </a:rPr>
              <a:t>solutation</a:t>
            </a:r>
            <a:r>
              <a:rPr lang="cs-CZ" sz="2000" i="1" dirty="0" smtClean="0">
                <a:solidFill>
                  <a:schemeClr val="accent2"/>
                </a:solidFill>
              </a:rPr>
              <a:t> </a:t>
            </a:r>
            <a:r>
              <a:rPr lang="cs-CZ" sz="2000" i="1" dirty="0" err="1" smtClean="0">
                <a:solidFill>
                  <a:schemeClr val="accent2"/>
                </a:solidFill>
              </a:rPr>
              <a:t>with</a:t>
            </a:r>
            <a:r>
              <a:rPr lang="cs-CZ" sz="2000" i="1" dirty="0" smtClean="0">
                <a:solidFill>
                  <a:schemeClr val="accent2"/>
                </a:solidFill>
              </a:rPr>
              <a:t> </a:t>
            </a:r>
            <a:r>
              <a:rPr lang="cs-CZ" sz="2000" i="1" dirty="0" err="1" smtClean="0">
                <a:solidFill>
                  <a:schemeClr val="accent2"/>
                </a:solidFill>
              </a:rPr>
              <a:t>regards</a:t>
            </a:r>
            <a:r>
              <a:rPr lang="cs-CZ" sz="2000" i="1" dirty="0" smtClean="0">
                <a:solidFill>
                  <a:schemeClr val="accent2"/>
                </a:solidFill>
              </a:rPr>
              <a:t>.</a:t>
            </a:r>
          </a:p>
          <a:p>
            <a:r>
              <a:rPr lang="cs-CZ" b="1" dirty="0" smtClean="0"/>
              <a:t>UK</a:t>
            </a:r>
          </a:p>
          <a:p>
            <a:pPr>
              <a:buNone/>
            </a:pPr>
            <a:r>
              <a:rPr lang="cs-CZ" b="1" dirty="0" smtClean="0"/>
              <a:t>Oslovení:                                           Pozdrav:  </a:t>
            </a:r>
          </a:p>
          <a:p>
            <a:pPr>
              <a:buNone/>
            </a:pPr>
            <a:r>
              <a:rPr lang="cs-CZ" b="1" i="1" dirty="0" err="1" smtClean="0">
                <a:solidFill>
                  <a:srgbClr val="FF0000"/>
                </a:solidFill>
              </a:rPr>
              <a:t>Dear</a:t>
            </a:r>
            <a:r>
              <a:rPr lang="cs-CZ" b="1" i="1" dirty="0" smtClean="0">
                <a:solidFill>
                  <a:srgbClr val="FF0000"/>
                </a:solidFill>
              </a:rPr>
              <a:t> Sir/Madam                              </a:t>
            </a:r>
            <a:r>
              <a:rPr lang="cs-CZ" b="1" i="1" dirty="0" err="1" smtClean="0">
                <a:solidFill>
                  <a:srgbClr val="FF0000"/>
                </a:solidFill>
              </a:rPr>
              <a:t>Best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b="1" i="1" dirty="0" err="1" smtClean="0">
                <a:solidFill>
                  <a:srgbClr val="FF0000"/>
                </a:solidFill>
              </a:rPr>
              <a:t>wishes</a:t>
            </a:r>
            <a:endParaRPr lang="cs-CZ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b="1" i="1" dirty="0" err="1" smtClean="0">
                <a:solidFill>
                  <a:srgbClr val="FF0000"/>
                </a:solidFill>
              </a:rPr>
              <a:t>Dear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b="1" i="1" dirty="0" err="1" smtClean="0">
                <a:solidFill>
                  <a:srgbClr val="FF0000"/>
                </a:solidFill>
              </a:rPr>
              <a:t>Mr</a:t>
            </a:r>
            <a:r>
              <a:rPr lang="cs-CZ" b="1" i="1" dirty="0" smtClean="0">
                <a:solidFill>
                  <a:srgbClr val="FF0000"/>
                </a:solidFill>
              </a:rPr>
              <a:t> Brown</a:t>
            </a:r>
            <a:r>
              <a:rPr lang="cs-CZ" i="1" dirty="0" smtClean="0">
                <a:solidFill>
                  <a:srgbClr val="FF0000"/>
                </a:solidFill>
              </a:rPr>
              <a:t>(formálně)</a:t>
            </a:r>
            <a:r>
              <a:rPr lang="cs-CZ" b="1" i="1" dirty="0" smtClean="0">
                <a:solidFill>
                  <a:srgbClr val="FF0000"/>
                </a:solidFill>
              </a:rPr>
              <a:t>            </a:t>
            </a:r>
            <a:r>
              <a:rPr lang="cs-CZ" b="1" i="1" dirty="0" err="1" smtClean="0">
                <a:solidFill>
                  <a:srgbClr val="FF0000"/>
                </a:solidFill>
              </a:rPr>
              <a:t>Yours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b="1" i="1" dirty="0" err="1" smtClean="0">
                <a:solidFill>
                  <a:srgbClr val="FF0000"/>
                </a:solidFill>
              </a:rPr>
              <a:t>faithfully</a:t>
            </a:r>
            <a:endParaRPr lang="cs-CZ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b="1" i="1" dirty="0" err="1" smtClean="0">
                <a:solidFill>
                  <a:srgbClr val="FF0000"/>
                </a:solidFill>
              </a:rPr>
              <a:t>Dear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b="1" i="1" dirty="0" err="1" smtClean="0">
                <a:solidFill>
                  <a:srgbClr val="FF0000"/>
                </a:solidFill>
              </a:rPr>
              <a:t>Sarah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i="1" dirty="0" smtClean="0">
                <a:solidFill>
                  <a:srgbClr val="FF0000"/>
                </a:solidFill>
              </a:rPr>
              <a:t>(přítelkyně)                 </a:t>
            </a:r>
            <a:r>
              <a:rPr lang="cs-CZ" b="1" i="1" dirty="0" err="1" smtClean="0">
                <a:solidFill>
                  <a:srgbClr val="FF0000"/>
                </a:solidFill>
              </a:rPr>
              <a:t>Regards</a:t>
            </a:r>
            <a:endParaRPr lang="cs-CZ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b="1" i="1" dirty="0" err="1" smtClean="0">
                <a:solidFill>
                  <a:srgbClr val="FF0000"/>
                </a:solidFill>
              </a:rPr>
              <a:t>Dear</a:t>
            </a:r>
            <a:r>
              <a:rPr lang="cs-CZ" b="1" i="1" dirty="0" smtClean="0">
                <a:solidFill>
                  <a:srgbClr val="FF0000"/>
                </a:solidFill>
              </a:rPr>
              <a:t> David</a:t>
            </a:r>
            <a:r>
              <a:rPr lang="cs-CZ" i="1" dirty="0" smtClean="0">
                <a:solidFill>
                  <a:srgbClr val="FF0000"/>
                </a:solidFill>
              </a:rPr>
              <a:t>(Obchodní partner)   </a:t>
            </a:r>
            <a:r>
              <a:rPr lang="cs-CZ" b="1" i="1" dirty="0" err="1" smtClean="0">
                <a:solidFill>
                  <a:srgbClr val="FF0000"/>
                </a:solidFill>
              </a:rPr>
              <a:t>Yours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b="1" i="1" dirty="0" err="1" smtClean="0">
                <a:solidFill>
                  <a:srgbClr val="FF0000"/>
                </a:solidFill>
              </a:rPr>
              <a:t>sincerely</a:t>
            </a:r>
            <a:endParaRPr lang="cs-CZ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b="1" i="1" dirty="0" err="1" smtClean="0">
                <a:solidFill>
                  <a:srgbClr val="FF0000"/>
                </a:solidFill>
              </a:rPr>
              <a:t>Dear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b="1" i="1" dirty="0" err="1" smtClean="0">
                <a:solidFill>
                  <a:srgbClr val="FF0000"/>
                </a:solidFill>
              </a:rPr>
              <a:t>Mrs</a:t>
            </a:r>
            <a:r>
              <a:rPr lang="cs-CZ" b="1" i="1" dirty="0" smtClean="0">
                <a:solidFill>
                  <a:srgbClr val="FF0000"/>
                </a:solidFill>
              </a:rPr>
              <a:t> Brown</a:t>
            </a:r>
            <a:r>
              <a:rPr lang="cs-CZ" i="1" dirty="0" smtClean="0">
                <a:solidFill>
                  <a:srgbClr val="FF0000"/>
                </a:solidFill>
              </a:rPr>
              <a:t>(neformálně)</a:t>
            </a:r>
            <a:r>
              <a:rPr lang="cs-CZ" b="1" i="1" dirty="0" smtClean="0">
                <a:solidFill>
                  <a:srgbClr val="FF0000"/>
                </a:solidFill>
              </a:rPr>
              <a:t>    </a:t>
            </a:r>
            <a:r>
              <a:rPr lang="cs-CZ" b="1" i="1" dirty="0" err="1" smtClean="0">
                <a:solidFill>
                  <a:srgbClr val="FF0000"/>
                </a:solidFill>
              </a:rPr>
              <a:t>Yours</a:t>
            </a:r>
            <a:endParaRPr lang="cs-CZ" b="1" i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PRACTICING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5082809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cs-CZ" sz="2000" i="1" dirty="0" err="1" smtClean="0">
                <a:solidFill>
                  <a:schemeClr val="accent2"/>
                </a:solidFill>
              </a:rPr>
              <a:t>Complete</a:t>
            </a:r>
            <a:r>
              <a:rPr lang="cs-CZ" sz="2000" i="1" dirty="0" smtClean="0">
                <a:solidFill>
                  <a:schemeClr val="accent2"/>
                </a:solidFill>
              </a:rPr>
              <a:t> </a:t>
            </a:r>
            <a:r>
              <a:rPr lang="cs-CZ" sz="2000" i="1" dirty="0" err="1" smtClean="0">
                <a:solidFill>
                  <a:schemeClr val="accent2"/>
                </a:solidFill>
              </a:rPr>
              <a:t>the</a:t>
            </a:r>
            <a:r>
              <a:rPr lang="cs-CZ" sz="2000" i="1" dirty="0" smtClean="0">
                <a:solidFill>
                  <a:schemeClr val="accent2"/>
                </a:solidFill>
              </a:rPr>
              <a:t> </a:t>
            </a:r>
            <a:r>
              <a:rPr lang="cs-CZ" sz="2000" i="1" dirty="0" err="1" smtClean="0">
                <a:solidFill>
                  <a:schemeClr val="accent2"/>
                </a:solidFill>
              </a:rPr>
              <a:t>letter</a:t>
            </a:r>
            <a:r>
              <a:rPr lang="cs-CZ" sz="2000" i="1" dirty="0" smtClean="0">
                <a:solidFill>
                  <a:schemeClr val="accent2"/>
                </a:solidFill>
              </a:rPr>
              <a:t>.</a:t>
            </a:r>
          </a:p>
          <a:p>
            <a:pPr>
              <a:buNone/>
            </a:pPr>
            <a:endParaRPr lang="cs-CZ" sz="2000" i="1" dirty="0" smtClean="0">
              <a:solidFill>
                <a:schemeClr val="accent2"/>
              </a:solidFill>
            </a:endParaRPr>
          </a:p>
          <a:p>
            <a:pPr>
              <a:buNone/>
            </a:pPr>
            <a:endParaRPr lang="cs-CZ" sz="2000" i="1" dirty="0" smtClean="0"/>
          </a:p>
          <a:p>
            <a:pPr>
              <a:buNone/>
            </a:pPr>
            <a:endParaRPr lang="cs-CZ" sz="5000" i="1" dirty="0" smtClean="0"/>
          </a:p>
          <a:p>
            <a:pPr>
              <a:buNone/>
            </a:pPr>
            <a:endParaRPr lang="cs-CZ" sz="5000" i="1" dirty="0" smtClean="0"/>
          </a:p>
          <a:p>
            <a:pPr>
              <a:buNone/>
            </a:pPr>
            <a:r>
              <a:rPr lang="cs-CZ" sz="5000" dirty="0" err="1" smtClean="0">
                <a:latin typeface="Comic Sans MS" pitchFamily="66" charset="0"/>
              </a:rPr>
              <a:t>Hot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Property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Rentals</a:t>
            </a:r>
            <a:endParaRPr lang="cs-CZ" sz="50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sz="5000" dirty="0" smtClean="0">
                <a:latin typeface="Comic Sans MS" pitchFamily="66" charset="0"/>
              </a:rPr>
              <a:t>53 </a:t>
            </a:r>
            <a:r>
              <a:rPr lang="cs-CZ" sz="5000" dirty="0" err="1" smtClean="0">
                <a:latin typeface="Comic Sans MS" pitchFamily="66" charset="0"/>
              </a:rPr>
              <a:t>Barton</a:t>
            </a:r>
            <a:r>
              <a:rPr lang="cs-CZ" sz="5000" dirty="0" smtClean="0">
                <a:latin typeface="Comic Sans MS" pitchFamily="66" charset="0"/>
              </a:rPr>
              <a:t> St</a:t>
            </a:r>
          </a:p>
          <a:p>
            <a:pPr>
              <a:buNone/>
            </a:pPr>
            <a:r>
              <a:rPr lang="cs-CZ" sz="5000" dirty="0" err="1" smtClean="0">
                <a:latin typeface="Comic Sans MS" pitchFamily="66" charset="0"/>
              </a:rPr>
              <a:t>Weatherfield</a:t>
            </a:r>
            <a:r>
              <a:rPr lang="cs-CZ" sz="5000" dirty="0" smtClean="0">
                <a:latin typeface="Comic Sans MS" pitchFamily="66" charset="0"/>
              </a:rPr>
              <a:t> 4YS L21</a:t>
            </a:r>
          </a:p>
          <a:p>
            <a:pPr>
              <a:buNone/>
            </a:pPr>
            <a:endParaRPr lang="cs-CZ" sz="5000" dirty="0" smtClean="0">
              <a:latin typeface="Comic Sans MS" pitchFamily="66" charset="0"/>
            </a:endParaRPr>
          </a:p>
          <a:p>
            <a:pPr>
              <a:buNone/>
            </a:pPr>
            <a:endParaRPr lang="cs-CZ" sz="50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sz="5000" dirty="0" smtClean="0">
                <a:latin typeface="Comic Sans MS" pitchFamily="66" charset="0"/>
              </a:rPr>
              <a:t>…………………….. </a:t>
            </a:r>
            <a:r>
              <a:rPr lang="cs-CZ" sz="5000" dirty="0" err="1" smtClean="0">
                <a:latin typeface="Comic Sans MS" pitchFamily="66" charset="0"/>
              </a:rPr>
              <a:t>Mrs</a:t>
            </a:r>
            <a:r>
              <a:rPr lang="cs-CZ" sz="5000" dirty="0" smtClean="0">
                <a:latin typeface="Comic Sans MS" pitchFamily="66" charset="0"/>
              </a:rPr>
              <a:t> Brown</a:t>
            </a:r>
          </a:p>
          <a:p>
            <a:pPr>
              <a:buNone/>
            </a:pPr>
            <a:r>
              <a:rPr lang="cs-CZ" sz="5000" dirty="0" smtClean="0">
                <a:latin typeface="Comic Sans MS" pitchFamily="66" charset="0"/>
              </a:rPr>
              <a:t>………………………to </a:t>
            </a:r>
            <a:r>
              <a:rPr lang="cs-CZ" sz="5000" dirty="0" err="1" smtClean="0">
                <a:latin typeface="Comic Sans MS" pitchFamily="66" charset="0"/>
              </a:rPr>
              <a:t>your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letter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of</a:t>
            </a:r>
            <a:r>
              <a:rPr lang="cs-CZ" sz="5000" dirty="0" smtClean="0">
                <a:latin typeface="Comic Sans MS" pitchFamily="66" charset="0"/>
              </a:rPr>
              <a:t> 12 </a:t>
            </a:r>
            <a:r>
              <a:rPr lang="cs-CZ" sz="5000" dirty="0" err="1" smtClean="0">
                <a:latin typeface="Comic Sans MS" pitchFamily="66" charset="0"/>
              </a:rPr>
              <a:t>February</a:t>
            </a:r>
            <a:r>
              <a:rPr lang="cs-CZ" sz="5000" dirty="0" smtClean="0">
                <a:latin typeface="Comic Sans MS" pitchFamily="66" charset="0"/>
              </a:rPr>
              <a:t>. I……………… a </a:t>
            </a:r>
            <a:r>
              <a:rPr lang="cs-CZ" sz="5000" dirty="0" err="1" smtClean="0">
                <a:latin typeface="Comic Sans MS" pitchFamily="66" charset="0"/>
              </a:rPr>
              <a:t>cheque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for</a:t>
            </a:r>
            <a:endParaRPr lang="cs-CZ" sz="50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sz="5000" dirty="0" smtClean="0">
                <a:latin typeface="Comic Sans MS" pitchFamily="66" charset="0"/>
              </a:rPr>
              <a:t>500 </a:t>
            </a:r>
            <a:r>
              <a:rPr lang="cs-CZ" sz="5000" dirty="0" err="1" smtClean="0">
                <a:latin typeface="Comic Sans MS" pitchFamily="66" charset="0"/>
              </a:rPr>
              <a:t>Euros</a:t>
            </a:r>
            <a:r>
              <a:rPr lang="cs-CZ" sz="5000" dirty="0" smtClean="0">
                <a:latin typeface="Comic Sans MS" pitchFamily="66" charset="0"/>
              </a:rPr>
              <a:t> as a ………………………… on a </a:t>
            </a:r>
            <a:r>
              <a:rPr lang="cs-CZ" sz="5000" dirty="0" err="1" smtClean="0">
                <a:latin typeface="Comic Sans MS" pitchFamily="66" charset="0"/>
              </a:rPr>
              <a:t>flat</a:t>
            </a:r>
            <a:r>
              <a:rPr lang="cs-CZ" sz="5000" dirty="0" smtClean="0">
                <a:latin typeface="Comic Sans MS" pitchFamily="66" charset="0"/>
              </a:rPr>
              <a:t> 7, Washington </a:t>
            </a:r>
            <a:r>
              <a:rPr lang="cs-CZ" sz="5000" dirty="0" err="1" smtClean="0">
                <a:latin typeface="Comic Sans MS" pitchFamily="66" charset="0"/>
              </a:rPr>
              <a:t>Buildings</a:t>
            </a:r>
            <a:r>
              <a:rPr lang="cs-CZ" sz="5000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r>
              <a:rPr lang="cs-CZ" sz="5000" dirty="0" smtClean="0">
                <a:latin typeface="Comic Sans MS" pitchFamily="66" charset="0"/>
              </a:rPr>
              <a:t>As </a:t>
            </a:r>
            <a:r>
              <a:rPr lang="cs-CZ" sz="5000" dirty="0" err="1" smtClean="0">
                <a:latin typeface="Comic Sans MS" pitchFamily="66" charset="0"/>
              </a:rPr>
              <a:t>we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agreed</a:t>
            </a:r>
            <a:r>
              <a:rPr lang="cs-CZ" sz="5000" dirty="0" smtClean="0">
                <a:latin typeface="Comic Sans MS" pitchFamily="66" charset="0"/>
              </a:rPr>
              <a:t>, my </a:t>
            </a:r>
            <a:r>
              <a:rPr lang="cs-CZ" sz="5000" dirty="0" err="1" smtClean="0">
                <a:latin typeface="Comic Sans MS" pitchFamily="66" charset="0"/>
              </a:rPr>
              <a:t>rental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contract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will</a:t>
            </a:r>
            <a:r>
              <a:rPr lang="cs-CZ" sz="5000" dirty="0" smtClean="0">
                <a:latin typeface="Comic Sans MS" pitchFamily="66" charset="0"/>
              </a:rPr>
              <a:t>………………………on 1 </a:t>
            </a:r>
            <a:r>
              <a:rPr lang="cs-CZ" sz="5000" dirty="0" err="1" smtClean="0">
                <a:latin typeface="Comic Sans MS" pitchFamily="66" charset="0"/>
              </a:rPr>
              <a:t>february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and</a:t>
            </a:r>
            <a:endParaRPr lang="cs-CZ" sz="50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sz="5000" dirty="0" smtClean="0">
                <a:latin typeface="Comic Sans MS" pitchFamily="66" charset="0"/>
              </a:rPr>
              <a:t>run </a:t>
            </a:r>
            <a:r>
              <a:rPr lang="cs-CZ" sz="5000" dirty="0" err="1" smtClean="0">
                <a:latin typeface="Comic Sans MS" pitchFamily="66" charset="0"/>
              </a:rPr>
              <a:t>for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one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year</a:t>
            </a:r>
            <a:r>
              <a:rPr lang="cs-CZ" sz="5000" dirty="0" smtClean="0">
                <a:latin typeface="Comic Sans MS" pitchFamily="66" charset="0"/>
              </a:rPr>
              <a:t>. I </a:t>
            </a:r>
            <a:r>
              <a:rPr lang="cs-CZ" sz="5000" dirty="0" err="1" smtClean="0">
                <a:latin typeface="Comic Sans MS" pitchFamily="66" charset="0"/>
              </a:rPr>
              <a:t>would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be</a:t>
            </a:r>
            <a:r>
              <a:rPr lang="cs-CZ" sz="5000" dirty="0" smtClean="0">
                <a:latin typeface="Comic Sans MS" pitchFamily="66" charset="0"/>
              </a:rPr>
              <a:t>……………………</a:t>
            </a:r>
            <a:r>
              <a:rPr lang="cs-CZ" sz="5000" dirty="0" err="1" smtClean="0">
                <a:latin typeface="Comic Sans MS" pitchFamily="66" charset="0"/>
              </a:rPr>
              <a:t>if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you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could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send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me</a:t>
            </a:r>
            <a:r>
              <a:rPr lang="cs-CZ" sz="5000" dirty="0" smtClean="0">
                <a:latin typeface="Comic Sans MS" pitchFamily="66" charset="0"/>
              </a:rPr>
              <a:t> a </a:t>
            </a:r>
            <a:r>
              <a:rPr lang="cs-CZ" sz="5000" dirty="0" err="1" smtClean="0">
                <a:latin typeface="Comic Sans MS" pitchFamily="66" charset="0"/>
              </a:rPr>
              <a:t>receipt</a:t>
            </a:r>
            <a:r>
              <a:rPr lang="cs-CZ" sz="5000" dirty="0" smtClean="0">
                <a:latin typeface="Comic Sans MS" pitchFamily="66" charset="0"/>
              </a:rPr>
              <a:t> </a:t>
            </a:r>
          </a:p>
          <a:p>
            <a:pPr>
              <a:buNone/>
            </a:pPr>
            <a:r>
              <a:rPr lang="cs-CZ" sz="5000" dirty="0" err="1" smtClean="0">
                <a:latin typeface="Comic Sans MS" pitchFamily="66" charset="0"/>
              </a:rPr>
              <a:t>for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the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amount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enclosed</a:t>
            </a:r>
            <a:r>
              <a:rPr lang="cs-CZ" sz="5000" dirty="0" smtClean="0">
                <a:latin typeface="Comic Sans MS" pitchFamily="66" charset="0"/>
              </a:rPr>
              <a:t>. I </a:t>
            </a:r>
            <a:r>
              <a:rPr lang="cs-CZ" sz="5000" dirty="0" err="1" smtClean="0">
                <a:latin typeface="Comic Sans MS" pitchFamily="66" charset="0"/>
              </a:rPr>
              <a:t>would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also</a:t>
            </a:r>
            <a:r>
              <a:rPr lang="cs-CZ" sz="5000" dirty="0" smtClean="0">
                <a:latin typeface="Comic Sans MS" pitchFamily="66" charset="0"/>
              </a:rPr>
              <a:t>………………….. </a:t>
            </a:r>
            <a:r>
              <a:rPr lang="cs-CZ" sz="5000" dirty="0" err="1" smtClean="0">
                <a:latin typeface="Comic Sans MS" pitchFamily="66" charset="0"/>
              </a:rPr>
              <a:t>It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if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you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could</a:t>
            </a:r>
            <a:r>
              <a:rPr lang="cs-CZ" sz="5000" dirty="0" smtClean="0">
                <a:latin typeface="Comic Sans MS" pitchFamily="66" charset="0"/>
              </a:rPr>
              <a:t> let </a:t>
            </a:r>
            <a:r>
              <a:rPr lang="cs-CZ" sz="5000" dirty="0" err="1" smtClean="0">
                <a:latin typeface="Comic Sans MS" pitchFamily="66" charset="0"/>
              </a:rPr>
              <a:t>me</a:t>
            </a:r>
            <a:endParaRPr lang="cs-CZ" sz="50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sz="5000" dirty="0" err="1" smtClean="0">
                <a:latin typeface="Comic Sans MS" pitchFamily="66" charset="0"/>
              </a:rPr>
              <a:t>know</a:t>
            </a:r>
            <a:r>
              <a:rPr lang="cs-CZ" sz="5000" dirty="0" smtClean="0">
                <a:latin typeface="Comic Sans MS" pitchFamily="66" charset="0"/>
              </a:rPr>
              <a:t>…………….. I </a:t>
            </a:r>
            <a:r>
              <a:rPr lang="cs-CZ" sz="5000" dirty="0" err="1" smtClean="0">
                <a:latin typeface="Comic Sans MS" pitchFamily="66" charset="0"/>
              </a:rPr>
              <a:t>will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be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able</a:t>
            </a:r>
            <a:r>
              <a:rPr lang="cs-CZ" sz="5000" dirty="0" smtClean="0">
                <a:latin typeface="Comic Sans MS" pitchFamily="66" charset="0"/>
              </a:rPr>
              <a:t> to park in </a:t>
            </a:r>
            <a:r>
              <a:rPr lang="cs-CZ" sz="5000" dirty="0" err="1" smtClean="0">
                <a:latin typeface="Comic Sans MS" pitchFamily="66" charset="0"/>
              </a:rPr>
              <a:t>the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basement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of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the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building</a:t>
            </a:r>
            <a:r>
              <a:rPr lang="cs-CZ" sz="5000" dirty="0" smtClean="0">
                <a:latin typeface="Comic Sans MS" pitchFamily="66" charset="0"/>
              </a:rPr>
              <a:t>. </a:t>
            </a:r>
            <a:r>
              <a:rPr lang="cs-CZ" sz="5000" dirty="0" err="1" smtClean="0">
                <a:latin typeface="Comic Sans MS" pitchFamily="66" charset="0"/>
              </a:rPr>
              <a:t>If</a:t>
            </a:r>
            <a:r>
              <a:rPr lang="cs-CZ" sz="5000" dirty="0" smtClean="0">
                <a:latin typeface="Comic Sans MS" pitchFamily="66" charset="0"/>
              </a:rPr>
              <a:t> not,</a:t>
            </a:r>
          </a:p>
          <a:p>
            <a:pPr>
              <a:buNone/>
            </a:pPr>
            <a:r>
              <a:rPr lang="cs-CZ" sz="5000" dirty="0" err="1" smtClean="0">
                <a:latin typeface="Comic Sans MS" pitchFamily="66" charset="0"/>
              </a:rPr>
              <a:t>will</a:t>
            </a:r>
            <a:r>
              <a:rPr lang="cs-CZ" sz="5000" dirty="0" smtClean="0">
                <a:latin typeface="Comic Sans MS" pitchFamily="66" charset="0"/>
              </a:rPr>
              <a:t> I </a:t>
            </a:r>
            <a:r>
              <a:rPr lang="cs-CZ" sz="5000" dirty="0" err="1" smtClean="0">
                <a:latin typeface="Comic Sans MS" pitchFamily="66" charset="0"/>
              </a:rPr>
              <a:t>be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able</a:t>
            </a:r>
            <a:r>
              <a:rPr lang="cs-CZ" sz="5000" dirty="0" smtClean="0">
                <a:latin typeface="Comic Sans MS" pitchFamily="66" charset="0"/>
              </a:rPr>
              <a:t> to </a:t>
            </a:r>
            <a:r>
              <a:rPr lang="cs-CZ" sz="5000" dirty="0" err="1" smtClean="0">
                <a:latin typeface="Comic Sans MS" pitchFamily="66" charset="0"/>
              </a:rPr>
              <a:t>find</a:t>
            </a:r>
            <a:r>
              <a:rPr lang="cs-CZ" sz="5000" dirty="0" smtClean="0">
                <a:latin typeface="Comic Sans MS" pitchFamily="66" charset="0"/>
              </a:rPr>
              <a:t> parking…………………..?</a:t>
            </a:r>
          </a:p>
          <a:p>
            <a:pPr>
              <a:buNone/>
            </a:pPr>
            <a:r>
              <a:rPr lang="cs-CZ" sz="5000" dirty="0" err="1" smtClean="0">
                <a:latin typeface="Comic Sans MS" pitchFamily="66" charset="0"/>
              </a:rPr>
              <a:t>If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you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need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any</a:t>
            </a:r>
            <a:r>
              <a:rPr lang="cs-CZ" sz="5000" dirty="0" smtClean="0">
                <a:latin typeface="Comic Sans MS" pitchFamily="66" charset="0"/>
              </a:rPr>
              <a:t>…………………..</a:t>
            </a:r>
            <a:r>
              <a:rPr lang="cs-CZ" sz="5000" dirty="0" err="1" smtClean="0">
                <a:latin typeface="Comic Sans MS" pitchFamily="66" charset="0"/>
              </a:rPr>
              <a:t>information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from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me</a:t>
            </a:r>
            <a:r>
              <a:rPr lang="cs-CZ" sz="5000" dirty="0" smtClean="0">
                <a:latin typeface="Comic Sans MS" pitchFamily="66" charset="0"/>
              </a:rPr>
              <a:t>, </a:t>
            </a:r>
            <a:r>
              <a:rPr lang="cs-CZ" sz="5000" dirty="0" err="1" smtClean="0">
                <a:latin typeface="Comic Sans MS" pitchFamily="66" charset="0"/>
              </a:rPr>
              <a:t>please</a:t>
            </a:r>
            <a:r>
              <a:rPr lang="cs-CZ" sz="5000" dirty="0" smtClean="0">
                <a:latin typeface="Comic Sans MS" pitchFamily="66" charset="0"/>
              </a:rPr>
              <a:t> do not…………………………</a:t>
            </a:r>
          </a:p>
          <a:p>
            <a:pPr>
              <a:buNone/>
            </a:pPr>
            <a:r>
              <a:rPr lang="cs-CZ" sz="5000" dirty="0" smtClean="0">
                <a:latin typeface="Comic Sans MS" pitchFamily="66" charset="0"/>
              </a:rPr>
              <a:t>To </a:t>
            </a:r>
            <a:r>
              <a:rPr lang="cs-CZ" sz="5000" dirty="0" err="1" smtClean="0">
                <a:latin typeface="Comic Sans MS" pitchFamily="66" charset="0"/>
              </a:rPr>
              <a:t>call</a:t>
            </a:r>
            <a:r>
              <a:rPr lang="cs-CZ" sz="5000" dirty="0" smtClean="0">
                <a:latin typeface="Comic Sans MS" pitchFamily="66" charset="0"/>
              </a:rPr>
              <a:t> </a:t>
            </a:r>
            <a:r>
              <a:rPr lang="cs-CZ" sz="5000" dirty="0" err="1" smtClean="0">
                <a:latin typeface="Comic Sans MS" pitchFamily="66" charset="0"/>
              </a:rPr>
              <a:t>me</a:t>
            </a:r>
            <a:r>
              <a:rPr lang="cs-CZ" sz="5000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endParaRPr lang="cs-CZ" sz="50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sz="5000" dirty="0" err="1" smtClean="0">
                <a:latin typeface="Comic Sans MS" pitchFamily="66" charset="0"/>
              </a:rPr>
              <a:t>Yours</a:t>
            </a:r>
            <a:r>
              <a:rPr lang="cs-CZ" sz="5000" dirty="0" smtClean="0">
                <a:latin typeface="Comic Sans MS" pitchFamily="66" charset="0"/>
              </a:rPr>
              <a:t>………………………………</a:t>
            </a:r>
          </a:p>
          <a:p>
            <a:pPr>
              <a:buNone/>
            </a:pPr>
            <a:endParaRPr lang="cs-CZ" sz="50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sz="5000" dirty="0" smtClean="0">
                <a:latin typeface="Comic Sans MS" pitchFamily="66" charset="0"/>
              </a:rPr>
              <a:t>Martin </a:t>
            </a:r>
            <a:r>
              <a:rPr lang="cs-CZ" sz="5000" dirty="0" err="1" smtClean="0">
                <a:latin typeface="Comic Sans MS" pitchFamily="66" charset="0"/>
              </a:rPr>
              <a:t>Maskin</a:t>
            </a:r>
            <a:endParaRPr lang="cs-CZ" sz="5000" dirty="0" smtClean="0">
              <a:latin typeface="Comic Sans MS" pitchFamily="66" charset="0"/>
            </a:endParaRPr>
          </a:p>
          <a:p>
            <a:pPr>
              <a:buNone/>
            </a:pPr>
            <a:endParaRPr lang="cs-CZ" sz="2000" dirty="0" smtClean="0">
              <a:latin typeface="Comic Sans MS" pitchFamily="66" charset="0"/>
            </a:endParaRPr>
          </a:p>
          <a:p>
            <a:pPr>
              <a:buNone/>
            </a:pPr>
            <a:endParaRPr lang="cs-CZ" sz="2000" dirty="0" smtClean="0">
              <a:latin typeface="Comic Sans MS" pitchFamily="66" charset="0"/>
            </a:endParaRPr>
          </a:p>
          <a:p>
            <a:pPr>
              <a:buNone/>
            </a:pPr>
            <a:endParaRPr lang="cs-CZ" sz="2000" dirty="0" smtClean="0">
              <a:latin typeface="Comic Sans MS" pitchFamily="66" charset="0"/>
            </a:endParaRPr>
          </a:p>
          <a:p>
            <a:pPr>
              <a:buNone/>
            </a:pPr>
            <a:endParaRPr lang="cs-CZ" sz="2000" dirty="0" smtClean="0">
              <a:latin typeface="Comic Sans MS" pitchFamily="66" charset="0"/>
            </a:endParaRPr>
          </a:p>
          <a:p>
            <a:pPr>
              <a:buNone/>
            </a:pPr>
            <a:endParaRPr lang="cs-CZ" sz="2000" i="1" dirty="0" smtClean="0"/>
          </a:p>
          <a:p>
            <a:pPr>
              <a:buNone/>
            </a:pPr>
            <a:r>
              <a:rPr lang="cs-CZ" sz="2000" i="1" dirty="0" smtClean="0"/>
              <a:t>                                                                                        </a:t>
            </a:r>
            <a:endParaRPr lang="cs-CZ" sz="2000" i="1" dirty="0"/>
          </a:p>
        </p:txBody>
      </p:sp>
      <p:sp>
        <p:nvSpPr>
          <p:cNvPr id="4" name="Obdélník 3"/>
          <p:cNvSpPr/>
          <p:nvPr/>
        </p:nvSpPr>
        <p:spPr>
          <a:xfrm>
            <a:off x="4283968" y="1582341"/>
            <a:ext cx="46085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cs-CZ" sz="1600" dirty="0" smtClean="0">
                <a:latin typeface="Comic Sans MS" pitchFamily="66" charset="0"/>
              </a:rPr>
              <a:t>                                   Martin </a:t>
            </a:r>
            <a:r>
              <a:rPr lang="cs-CZ" sz="1600" dirty="0" err="1" smtClean="0">
                <a:latin typeface="Comic Sans MS" pitchFamily="66" charset="0"/>
              </a:rPr>
              <a:t>Maskin</a:t>
            </a:r>
            <a:endParaRPr lang="cs-CZ" sz="1600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cs-CZ" sz="1600" dirty="0" smtClean="0">
                <a:latin typeface="Comic Sans MS" pitchFamily="66" charset="0"/>
              </a:rPr>
              <a:t>                                      40 Lincoln </a:t>
            </a:r>
            <a:r>
              <a:rPr lang="cs-CZ" sz="1600" dirty="0" err="1" smtClean="0">
                <a:latin typeface="Comic Sans MS" pitchFamily="66" charset="0"/>
              </a:rPr>
              <a:t>Road</a:t>
            </a:r>
            <a:endParaRPr lang="cs-CZ" sz="1600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cs-CZ" sz="1600" dirty="0" smtClean="0">
                <a:latin typeface="Comic Sans MS" pitchFamily="66" charset="0"/>
              </a:rPr>
              <a:t>                                         </a:t>
            </a:r>
            <a:r>
              <a:rPr lang="cs-CZ" sz="1600" dirty="0" err="1" smtClean="0">
                <a:latin typeface="Comic Sans MS" pitchFamily="66" charset="0"/>
              </a:rPr>
              <a:t>Yorkshire</a:t>
            </a:r>
            <a:r>
              <a:rPr lang="cs-CZ" sz="1600" dirty="0" smtClean="0">
                <a:latin typeface="Comic Sans MS" pitchFamily="66" charset="0"/>
              </a:rPr>
              <a:t> L35HJ8</a:t>
            </a:r>
          </a:p>
          <a:p>
            <a:pPr>
              <a:buNone/>
            </a:pPr>
            <a:r>
              <a:rPr lang="cs-CZ" sz="1600" dirty="0" smtClean="0">
                <a:latin typeface="Comic Sans MS" pitchFamily="66" charset="0"/>
              </a:rPr>
              <a:t>                                                 </a:t>
            </a:r>
          </a:p>
          <a:p>
            <a:pPr>
              <a:buNone/>
            </a:pPr>
            <a:r>
              <a:rPr lang="cs-CZ" sz="1600" dirty="0" smtClean="0">
                <a:latin typeface="Comic Sans MS" pitchFamily="66" charset="0"/>
              </a:rPr>
              <a:t>                                                25 </a:t>
            </a:r>
            <a:r>
              <a:rPr lang="cs-CZ" sz="1600" dirty="0" err="1" smtClean="0">
                <a:latin typeface="Comic Sans MS" pitchFamily="66" charset="0"/>
              </a:rPr>
              <a:t>March</a:t>
            </a:r>
            <a:r>
              <a:rPr lang="cs-CZ" sz="1600" dirty="0" smtClean="0">
                <a:latin typeface="Comic Sans MS" pitchFamily="66" charset="0"/>
              </a:rPr>
              <a:t> 2013               </a:t>
            </a:r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březen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8669763" cy="194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OXENDEN, C.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intermediate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Student´s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Book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University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1997. ISBN 978-0-19-451909-0</a:t>
            </a: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PAULEROVÁ,E.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Maturita Excellence,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Oxrord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University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2010. ISBN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078-0-19-443022-7</a:t>
            </a: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GAI|RNS, R. 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Word 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Skills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Oxrord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University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2009.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ISBN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078-0-19-460027-9</a:t>
            </a:r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100" dirty="0" smtClean="0"/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FORMAL LETTER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ENVELOPE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sz="2000" i="1" dirty="0" smtClean="0">
                <a:solidFill>
                  <a:srgbClr val="FF0000"/>
                </a:solidFill>
              </a:rPr>
              <a:t>Na obálce se uvádí jméno a adresa ve stejném znění jako v dopise, pouze se </a:t>
            </a:r>
          </a:p>
          <a:p>
            <a:pPr>
              <a:buNone/>
            </a:pPr>
            <a:r>
              <a:rPr lang="cs-CZ" sz="2000" i="1" dirty="0" smtClean="0">
                <a:solidFill>
                  <a:srgbClr val="FF0000"/>
                </a:solidFill>
              </a:rPr>
              <a:t>mohou použít zkratky </a:t>
            </a:r>
            <a:r>
              <a:rPr lang="cs-CZ" sz="2000" i="1" dirty="0" err="1" smtClean="0"/>
              <a:t>Road</a:t>
            </a:r>
            <a:r>
              <a:rPr lang="cs-CZ" sz="2000" i="1" dirty="0" smtClean="0"/>
              <a:t>(</a:t>
            </a:r>
            <a:r>
              <a:rPr lang="cs-CZ" sz="2000" i="1" dirty="0" err="1" smtClean="0"/>
              <a:t>Rd</a:t>
            </a:r>
            <a:r>
              <a:rPr lang="cs-CZ" sz="2000" i="1" dirty="0" smtClean="0"/>
              <a:t>), Avenue(</a:t>
            </a:r>
            <a:r>
              <a:rPr lang="cs-CZ" sz="2000" i="1" dirty="0" err="1" smtClean="0"/>
              <a:t>Av</a:t>
            </a:r>
            <a:r>
              <a:rPr lang="cs-CZ" sz="2000" i="1" dirty="0" smtClean="0"/>
              <a:t>) a </a:t>
            </a:r>
            <a:r>
              <a:rPr lang="cs-CZ" sz="2000" i="1" dirty="0" err="1" smtClean="0"/>
              <a:t>Street</a:t>
            </a:r>
            <a:r>
              <a:rPr lang="cs-CZ" sz="2000" i="1" dirty="0" smtClean="0"/>
              <a:t>(St).</a:t>
            </a:r>
          </a:p>
          <a:p>
            <a:pPr>
              <a:buNone/>
            </a:pPr>
            <a:endParaRPr lang="cs-CZ" sz="2000" i="1" dirty="0" smtClean="0"/>
          </a:p>
          <a:p>
            <a:pPr>
              <a:buNone/>
            </a:pPr>
            <a:endParaRPr lang="cs-CZ" sz="2000" i="1" dirty="0" smtClean="0"/>
          </a:p>
          <a:p>
            <a:pPr>
              <a:buNone/>
            </a:pPr>
            <a:r>
              <a:rPr lang="cs-CZ" dirty="0" err="1" smtClean="0">
                <a:latin typeface="Comic Sans MS" pitchFamily="66" charset="0"/>
              </a:rPr>
              <a:t>Mr</a:t>
            </a:r>
            <a:r>
              <a:rPr lang="cs-CZ" dirty="0" smtClean="0">
                <a:latin typeface="Comic Sans MS" pitchFamily="66" charset="0"/>
              </a:rPr>
              <a:t> Thomas </a:t>
            </a:r>
            <a:r>
              <a:rPr lang="cs-CZ" dirty="0" err="1" smtClean="0">
                <a:latin typeface="Comic Sans MS" pitchFamily="66" charset="0"/>
              </a:rPr>
              <a:t>Simons</a:t>
            </a:r>
            <a:endParaRPr lang="cs-CZ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Moravan </a:t>
            </a:r>
            <a:r>
              <a:rPr lang="cs-CZ" dirty="0" err="1" smtClean="0">
                <a:latin typeface="Comic Sans MS" pitchFamily="66" charset="0"/>
              </a:rPr>
              <a:t>Manufacturing</a:t>
            </a:r>
            <a:endParaRPr lang="cs-CZ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dirty="0" err="1" smtClean="0">
                <a:latin typeface="Comic Sans MS" pitchFamily="66" charset="0"/>
              </a:rPr>
              <a:t>Bromsgave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Rd</a:t>
            </a:r>
            <a:endParaRPr lang="cs-CZ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Sheffield </a:t>
            </a:r>
            <a:r>
              <a:rPr lang="cs-CZ" dirty="0" err="1" smtClean="0">
                <a:latin typeface="Comic Sans MS" pitchFamily="66" charset="0"/>
              </a:rPr>
              <a:t>Yorkshire</a:t>
            </a:r>
            <a:endParaRPr lang="cs-CZ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SF2 5ST</a:t>
            </a: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UNITED KINGDOM</a:t>
            </a:r>
          </a:p>
          <a:p>
            <a:pPr>
              <a:buNone/>
            </a:pPr>
            <a:endParaRPr lang="cs-CZ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sz="2000" i="1" dirty="0" smtClean="0">
                <a:solidFill>
                  <a:srgbClr val="FF0000"/>
                </a:solidFill>
              </a:rPr>
              <a:t>Na obálce mohou být uvedeny následující poznámky:</a:t>
            </a:r>
          </a:p>
          <a:p>
            <a:pPr>
              <a:buNone/>
            </a:pPr>
            <a:r>
              <a:rPr lang="cs-CZ" sz="2000" b="1" i="1" dirty="0" err="1" smtClean="0"/>
              <a:t>Air</a:t>
            </a:r>
            <a:r>
              <a:rPr lang="cs-CZ" sz="2000" b="1" i="1" dirty="0" smtClean="0"/>
              <a:t> mail </a:t>
            </a:r>
            <a:r>
              <a:rPr lang="cs-CZ" sz="2000" i="1" dirty="0" smtClean="0"/>
              <a:t>                       letecká pošta                                  </a:t>
            </a:r>
            <a:r>
              <a:rPr lang="cs-CZ" sz="2000" b="1" i="1" dirty="0" err="1" smtClean="0"/>
              <a:t>Confidential</a:t>
            </a:r>
            <a:r>
              <a:rPr lang="cs-CZ" sz="2000" b="1" i="1" dirty="0" smtClean="0"/>
              <a:t>                                 </a:t>
            </a:r>
            <a:r>
              <a:rPr lang="cs-CZ" sz="2000" i="1" dirty="0" smtClean="0"/>
              <a:t>důvěrné</a:t>
            </a:r>
          </a:p>
          <a:p>
            <a:pPr>
              <a:buNone/>
            </a:pPr>
            <a:r>
              <a:rPr lang="cs-CZ" sz="2000" b="1" i="1" dirty="0" smtClean="0"/>
              <a:t>Express</a:t>
            </a:r>
            <a:r>
              <a:rPr lang="cs-CZ" sz="2000" i="1" dirty="0" smtClean="0"/>
              <a:t>                        expres                                                </a:t>
            </a:r>
            <a:r>
              <a:rPr lang="cs-CZ" sz="2000" b="1" i="1" dirty="0" smtClean="0"/>
              <a:t>To </a:t>
            </a:r>
            <a:r>
              <a:rPr lang="cs-CZ" sz="2000" b="1" i="1" dirty="0" err="1" smtClean="0"/>
              <a:t>be</a:t>
            </a:r>
            <a:r>
              <a:rPr lang="cs-CZ" sz="2000" b="1" i="1" dirty="0" smtClean="0"/>
              <a:t> </a:t>
            </a:r>
            <a:r>
              <a:rPr lang="cs-CZ" sz="2000" b="1" i="1" dirty="0" err="1" smtClean="0"/>
              <a:t>called</a:t>
            </a:r>
            <a:r>
              <a:rPr lang="cs-CZ" sz="2000" b="1" i="1" dirty="0" smtClean="0"/>
              <a:t>                                  </a:t>
            </a:r>
            <a:r>
              <a:rPr lang="cs-CZ" sz="2000" i="1" dirty="0" smtClean="0"/>
              <a:t>uložený na poště</a:t>
            </a:r>
            <a:endParaRPr lang="cs-CZ" sz="2000" b="1" i="1" dirty="0" smtClean="0"/>
          </a:p>
          <a:p>
            <a:pPr>
              <a:buNone/>
            </a:pPr>
            <a:r>
              <a:rPr lang="cs-CZ" sz="2000" b="1" i="1" dirty="0" smtClean="0"/>
              <a:t>Urgent</a:t>
            </a:r>
            <a:r>
              <a:rPr lang="cs-CZ" sz="2000" i="1" dirty="0" smtClean="0"/>
              <a:t>                          spěšně                                                </a:t>
            </a:r>
            <a:r>
              <a:rPr lang="cs-CZ" sz="2000" b="1" i="1" dirty="0" smtClean="0"/>
              <a:t>Poste restante                            </a:t>
            </a:r>
            <a:r>
              <a:rPr lang="cs-CZ" sz="2000" i="1" dirty="0" smtClean="0"/>
              <a:t>poste restante</a:t>
            </a:r>
            <a:endParaRPr lang="cs-CZ" sz="2000" b="1" i="1" dirty="0" smtClean="0"/>
          </a:p>
          <a:p>
            <a:pPr>
              <a:buNone/>
            </a:pPr>
            <a:r>
              <a:rPr lang="cs-CZ" sz="2000" b="1" i="1" dirty="0" err="1" smtClean="0"/>
              <a:t>Registered</a:t>
            </a:r>
            <a:r>
              <a:rPr lang="cs-CZ" sz="2000" b="1" i="1" dirty="0" smtClean="0"/>
              <a:t>  </a:t>
            </a:r>
            <a:r>
              <a:rPr lang="cs-CZ" sz="2000" i="1" dirty="0" smtClean="0"/>
              <a:t>                doporučeně                                      </a:t>
            </a:r>
            <a:r>
              <a:rPr lang="cs-CZ" sz="2000" b="1" i="1" dirty="0" err="1" smtClean="0"/>
              <a:t>Please</a:t>
            </a:r>
            <a:r>
              <a:rPr lang="cs-CZ" sz="2000" b="1" i="1" dirty="0" smtClean="0"/>
              <a:t> </a:t>
            </a:r>
            <a:r>
              <a:rPr lang="cs-CZ" sz="2000" b="1" i="1" dirty="0" err="1" smtClean="0"/>
              <a:t>forward</a:t>
            </a:r>
            <a:r>
              <a:rPr lang="cs-CZ" sz="2000" b="1" i="1" dirty="0" smtClean="0"/>
              <a:t>                           </a:t>
            </a:r>
            <a:r>
              <a:rPr lang="cs-CZ" sz="2000" i="1" dirty="0" smtClean="0"/>
              <a:t>prosím přeposlat</a:t>
            </a:r>
          </a:p>
          <a:p>
            <a:pPr>
              <a:buNone/>
            </a:pPr>
            <a:r>
              <a:rPr lang="cs-CZ" sz="2000" b="1" i="1" dirty="0" err="1" smtClean="0"/>
              <a:t>Private</a:t>
            </a:r>
            <a:r>
              <a:rPr lang="cs-CZ" sz="2000" b="1" i="1" dirty="0" smtClean="0"/>
              <a:t>   </a:t>
            </a:r>
            <a:r>
              <a:rPr lang="cs-CZ" sz="2000" i="1" dirty="0" smtClean="0"/>
              <a:t>                      soukromé                                          </a:t>
            </a:r>
            <a:r>
              <a:rPr lang="cs-CZ" sz="2000" b="1" i="1" dirty="0" smtClean="0"/>
              <a:t>Sample                                          </a:t>
            </a:r>
            <a:r>
              <a:rPr lang="cs-CZ" sz="2000" i="1" dirty="0" smtClean="0"/>
              <a:t>vzorek</a:t>
            </a:r>
          </a:p>
          <a:p>
            <a:pPr>
              <a:buNone/>
            </a:pPr>
            <a:r>
              <a:rPr lang="cs-CZ" sz="2000" b="1" i="1" dirty="0" err="1" smtClean="0"/>
              <a:t>Personal</a:t>
            </a:r>
            <a:r>
              <a:rPr lang="cs-CZ" sz="2000" b="1" i="1" dirty="0" smtClean="0"/>
              <a:t>  </a:t>
            </a:r>
            <a:r>
              <a:rPr lang="cs-CZ" sz="2000" i="1" dirty="0" smtClean="0"/>
              <a:t>                    osobní                                                 </a:t>
            </a:r>
            <a:r>
              <a:rPr lang="cs-CZ" sz="2000" b="1" i="1" dirty="0" err="1" smtClean="0"/>
              <a:t>Fragile</a:t>
            </a:r>
            <a:r>
              <a:rPr lang="cs-CZ" sz="2000" b="1" i="1" dirty="0" smtClean="0"/>
              <a:t>                                           </a:t>
            </a:r>
            <a:r>
              <a:rPr lang="cs-CZ" sz="2000" i="1" dirty="0" smtClean="0"/>
              <a:t>křehké</a:t>
            </a:r>
            <a:endParaRPr lang="cs-CZ" sz="2000" b="1" i="1" dirty="0" smtClean="0"/>
          </a:p>
          <a:p>
            <a:pPr>
              <a:buNone/>
            </a:pPr>
            <a:r>
              <a:rPr lang="cs-CZ" sz="2000" b="1" i="1" dirty="0" err="1" smtClean="0"/>
              <a:t>Printed</a:t>
            </a:r>
            <a:r>
              <a:rPr lang="cs-CZ" sz="2000" b="1" i="1" dirty="0" smtClean="0"/>
              <a:t> </a:t>
            </a:r>
            <a:r>
              <a:rPr lang="cs-CZ" sz="2000" b="1" i="1" dirty="0" err="1" smtClean="0"/>
              <a:t>matter</a:t>
            </a:r>
            <a:r>
              <a:rPr lang="cs-CZ" sz="2000" b="1" i="1" dirty="0" smtClean="0"/>
              <a:t> </a:t>
            </a:r>
            <a:r>
              <a:rPr lang="cs-CZ" sz="2000" i="1" dirty="0" smtClean="0"/>
              <a:t>         tiskovina                                          </a:t>
            </a:r>
            <a:r>
              <a:rPr lang="cs-CZ" sz="2000" b="1" i="1" dirty="0" err="1" smtClean="0"/>
              <a:t>Postage</a:t>
            </a:r>
            <a:r>
              <a:rPr lang="cs-CZ" sz="2000" b="1" i="1" dirty="0" smtClean="0"/>
              <a:t> </a:t>
            </a:r>
            <a:r>
              <a:rPr lang="cs-CZ" sz="2000" b="1" i="1" dirty="0" err="1" smtClean="0"/>
              <a:t>page</a:t>
            </a:r>
            <a:r>
              <a:rPr lang="cs-CZ" sz="2000" b="1" i="1" dirty="0" smtClean="0"/>
              <a:t>                              </a:t>
            </a:r>
            <a:r>
              <a:rPr lang="cs-CZ" sz="2000" i="1" dirty="0" smtClean="0"/>
              <a:t>bez poplatku</a:t>
            </a:r>
            <a:endParaRPr lang="cs-CZ" sz="2200" b="1" i="1" dirty="0" smtClean="0"/>
          </a:p>
          <a:p>
            <a:pPr>
              <a:buNone/>
            </a:pPr>
            <a:endParaRPr lang="cs-CZ" sz="2000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2000" b="1" i="1" dirty="0" smtClean="0">
                <a:solidFill>
                  <a:srgbClr val="FF0000"/>
                </a:solidFill>
              </a:rPr>
              <a:t> </a:t>
            </a:r>
            <a:endParaRPr lang="cs-CZ" sz="20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OUR  ADDRESS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cs-CZ" dirty="0" smtClean="0">
                <a:latin typeface="Comic Sans MS" pitchFamily="66" charset="0"/>
              </a:rPr>
              <a:t>                                            Nakladatelství Pony, s.</a:t>
            </a:r>
            <a:r>
              <a:rPr lang="cs-CZ" dirty="0" err="1" smtClean="0">
                <a:latin typeface="Comic Sans MS" pitchFamily="66" charset="0"/>
              </a:rPr>
              <a:t>r.o</a:t>
            </a:r>
            <a:endParaRPr lang="cs-CZ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                                                  Tržní  29</a:t>
            </a: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                                                  360 01 Karlovy Vary</a:t>
            </a: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                                                  tel.: +420 378 584 936</a:t>
            </a: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                                                  fax: +420 378 584 935</a:t>
            </a: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                                                  e-mail:</a:t>
            </a:r>
            <a:r>
              <a:rPr lang="cs-CZ" dirty="0" err="1" smtClean="0">
                <a:latin typeface="Comic Sans MS" pitchFamily="66" charset="0"/>
              </a:rPr>
              <a:t>info</a:t>
            </a:r>
            <a:r>
              <a:rPr lang="cs-CZ" dirty="0" smtClean="0">
                <a:latin typeface="Comic Sans MS" pitchFamily="66" charset="0"/>
              </a:rPr>
              <a:t>@pony.</a:t>
            </a:r>
            <a:r>
              <a:rPr lang="cs-CZ" dirty="0" err="1" smtClean="0">
                <a:latin typeface="Comic Sans MS" pitchFamily="66" charset="0"/>
              </a:rPr>
              <a:t>cz</a:t>
            </a:r>
            <a:endParaRPr lang="cs-CZ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                                                  </a:t>
            </a:r>
            <a:r>
              <a:rPr lang="cs-CZ" dirty="0" smtClean="0">
                <a:latin typeface="Comic Sans MS" pitchFamily="66" charset="0"/>
                <a:hlinkClick r:id="rId2"/>
              </a:rPr>
              <a:t>www.pony.</a:t>
            </a:r>
            <a:r>
              <a:rPr lang="cs-CZ" dirty="0" err="1" smtClean="0">
                <a:latin typeface="Comic Sans MS" pitchFamily="66" charset="0"/>
                <a:hlinkClick r:id="rId2"/>
              </a:rPr>
              <a:t>cz</a:t>
            </a:r>
            <a:endParaRPr lang="cs-CZ" dirty="0" smtClean="0">
              <a:latin typeface="Comic Sans MS" pitchFamily="66" charset="0"/>
            </a:endParaRPr>
          </a:p>
          <a:p>
            <a:pPr>
              <a:buNone/>
            </a:pPr>
            <a:endParaRPr lang="cs-CZ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sz="2300" i="1" dirty="0" smtClean="0">
                <a:solidFill>
                  <a:srgbClr val="FF0000"/>
                </a:solidFill>
                <a:latin typeface="Comic Sans MS" pitchFamily="66" charset="0"/>
              </a:rPr>
              <a:t>V pravém horním rohu uvádíme název firmy, adresu, telefonní a faxové číslo,</a:t>
            </a:r>
          </a:p>
          <a:p>
            <a:pPr>
              <a:buNone/>
            </a:pPr>
            <a:r>
              <a:rPr lang="cs-CZ" sz="2300" i="1" dirty="0" smtClean="0">
                <a:solidFill>
                  <a:srgbClr val="FF0000"/>
                </a:solidFill>
                <a:latin typeface="Comic Sans MS" pitchFamily="66" charset="0"/>
              </a:rPr>
              <a:t> e-mail,</a:t>
            </a:r>
            <a:r>
              <a:rPr lang="cs-CZ" sz="2300" i="1" dirty="0" err="1" smtClean="0">
                <a:solidFill>
                  <a:srgbClr val="FF0000"/>
                </a:solidFill>
                <a:latin typeface="Comic Sans MS" pitchFamily="66" charset="0"/>
              </a:rPr>
              <a:t>popř.webové</a:t>
            </a:r>
            <a:r>
              <a:rPr lang="cs-CZ" sz="2300" i="1" dirty="0" smtClean="0">
                <a:solidFill>
                  <a:srgbClr val="FF0000"/>
                </a:solidFill>
                <a:latin typeface="Comic Sans MS" pitchFamily="66" charset="0"/>
              </a:rPr>
              <a:t> stránky</a:t>
            </a:r>
          </a:p>
          <a:p>
            <a:pPr>
              <a:buNone/>
            </a:pPr>
            <a:r>
              <a:rPr lang="cs-CZ" sz="2300" i="1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                                  </a:t>
            </a:r>
          </a:p>
          <a:p>
            <a:pPr>
              <a:buNone/>
            </a:pPr>
            <a:r>
              <a:rPr lang="cs-CZ" sz="2300" i="1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                                             Datum:</a:t>
            </a:r>
          </a:p>
          <a:p>
            <a:pPr>
              <a:buNone/>
            </a:pPr>
            <a:endParaRPr lang="cs-CZ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                                                   25 </a:t>
            </a:r>
            <a:r>
              <a:rPr lang="cs-CZ" dirty="0" err="1" smtClean="0">
                <a:latin typeface="Comic Sans MS" pitchFamily="66" charset="0"/>
              </a:rPr>
              <a:t>March</a:t>
            </a:r>
            <a:r>
              <a:rPr lang="cs-CZ" dirty="0" smtClean="0">
                <a:latin typeface="Comic Sans MS" pitchFamily="66" charset="0"/>
              </a:rPr>
              <a:t> 2013</a:t>
            </a:r>
          </a:p>
          <a:p>
            <a:pPr>
              <a:buNone/>
            </a:pPr>
            <a:endParaRPr lang="cs-CZ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                                                   (25th </a:t>
            </a:r>
            <a:r>
              <a:rPr lang="cs-CZ" dirty="0" err="1" smtClean="0">
                <a:latin typeface="Comic Sans MS" pitchFamily="66" charset="0"/>
              </a:rPr>
              <a:t>March</a:t>
            </a:r>
            <a:r>
              <a:rPr lang="cs-CZ" dirty="0" smtClean="0">
                <a:latin typeface="Comic Sans MS" pitchFamily="66" charset="0"/>
              </a:rPr>
              <a:t> 2013)</a:t>
            </a: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                                                   (</a:t>
            </a:r>
            <a:r>
              <a:rPr lang="cs-CZ" dirty="0" err="1" smtClean="0">
                <a:latin typeface="Comic Sans MS" pitchFamily="66" charset="0"/>
              </a:rPr>
              <a:t>March</a:t>
            </a:r>
            <a:r>
              <a:rPr lang="cs-CZ" dirty="0" smtClean="0">
                <a:latin typeface="Comic Sans MS" pitchFamily="66" charset="0"/>
              </a:rPr>
              <a:t> 25, 2013)</a:t>
            </a:r>
          </a:p>
          <a:p>
            <a:pPr>
              <a:buNone/>
            </a:pPr>
            <a:endParaRPr lang="cs-CZ" dirty="0" smtClean="0">
              <a:latin typeface="Comic Sans MS" pitchFamily="66" charset="0"/>
            </a:endParaRPr>
          </a:p>
          <a:p>
            <a:pPr>
              <a:buNone/>
            </a:pPr>
            <a:endParaRPr lang="cs-CZ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ADDRESSEE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000" dirty="0" err="1" smtClean="0">
                <a:latin typeface="Comic Sans MS" pitchFamily="66" charset="0"/>
              </a:rPr>
              <a:t>Dr</a:t>
            </a:r>
            <a:r>
              <a:rPr lang="cs-CZ" sz="2000" dirty="0" smtClean="0">
                <a:latin typeface="Comic Sans MS" pitchFamily="66" charset="0"/>
              </a:rPr>
              <a:t> Henry Green   (Henry Green, </a:t>
            </a:r>
            <a:r>
              <a:rPr lang="cs-CZ" sz="2000" dirty="0" err="1" smtClean="0">
                <a:latin typeface="Comic Sans MS" pitchFamily="66" charset="0"/>
              </a:rPr>
              <a:t>Ph</a:t>
            </a:r>
            <a:r>
              <a:rPr lang="cs-CZ" sz="2000" dirty="0" smtClean="0">
                <a:latin typeface="Comic Sans MS" pitchFamily="66" charset="0"/>
              </a:rPr>
              <a:t>)              25 </a:t>
            </a:r>
            <a:r>
              <a:rPr lang="cs-CZ" sz="2000" dirty="0" err="1" smtClean="0">
                <a:latin typeface="Comic Sans MS" pitchFamily="66" charset="0"/>
              </a:rPr>
              <a:t>March</a:t>
            </a:r>
            <a:r>
              <a:rPr lang="cs-CZ" sz="2000" dirty="0" smtClean="0">
                <a:latin typeface="Comic Sans MS" pitchFamily="66" charset="0"/>
              </a:rPr>
              <a:t> 2013</a:t>
            </a:r>
          </a:p>
          <a:p>
            <a:pPr>
              <a:buNone/>
            </a:pPr>
            <a:r>
              <a:rPr lang="cs-CZ" sz="2000" dirty="0" err="1" smtClean="0">
                <a:latin typeface="Comic Sans MS" pitchFamily="66" charset="0"/>
              </a:rPr>
              <a:t>Customer</a:t>
            </a:r>
            <a:r>
              <a:rPr lang="cs-CZ" sz="2000" dirty="0" smtClean="0">
                <a:latin typeface="Comic Sans MS" pitchFamily="66" charset="0"/>
              </a:rPr>
              <a:t> </a:t>
            </a:r>
            <a:r>
              <a:rPr lang="cs-CZ" sz="2000" dirty="0" err="1" smtClean="0">
                <a:latin typeface="Comic Sans MS" pitchFamily="66" charset="0"/>
              </a:rPr>
              <a:t>Service</a:t>
            </a:r>
            <a:r>
              <a:rPr lang="cs-CZ" sz="2000" dirty="0" smtClean="0">
                <a:latin typeface="Comic Sans MS" pitchFamily="66" charset="0"/>
              </a:rPr>
              <a:t> </a:t>
            </a:r>
            <a:r>
              <a:rPr lang="cs-CZ" sz="2000" dirty="0" err="1" smtClean="0">
                <a:latin typeface="Comic Sans MS" pitchFamily="66" charset="0"/>
              </a:rPr>
              <a:t>Dept</a:t>
            </a:r>
            <a:r>
              <a:rPr lang="cs-CZ" sz="2000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r>
              <a:rPr lang="cs-CZ" sz="2000" dirty="0" err="1" smtClean="0">
                <a:latin typeface="Comic Sans MS" pitchFamily="66" charset="0"/>
              </a:rPr>
              <a:t>Cheap</a:t>
            </a:r>
            <a:r>
              <a:rPr lang="cs-CZ" sz="2000" dirty="0" smtClean="0">
                <a:latin typeface="Comic Sans MS" pitchFamily="66" charset="0"/>
              </a:rPr>
              <a:t>-O </a:t>
            </a:r>
            <a:r>
              <a:rPr lang="cs-CZ" sz="2000" dirty="0" err="1" smtClean="0">
                <a:latin typeface="Comic Sans MS" pitchFamily="66" charset="0"/>
              </a:rPr>
              <a:t>Stores</a:t>
            </a:r>
            <a:r>
              <a:rPr lang="cs-CZ" sz="2000" dirty="0" smtClean="0">
                <a:latin typeface="Comic Sans MS" pitchFamily="66" charset="0"/>
              </a:rPr>
              <a:t> Ltd.</a:t>
            </a:r>
          </a:p>
          <a:p>
            <a:pPr>
              <a:buNone/>
            </a:pPr>
            <a:r>
              <a:rPr lang="cs-CZ" sz="2000" dirty="0" smtClean="0">
                <a:latin typeface="Comic Sans MS" pitchFamily="66" charset="0"/>
              </a:rPr>
              <a:t>52 </a:t>
            </a:r>
            <a:r>
              <a:rPr lang="cs-CZ" sz="2000" dirty="0" err="1" smtClean="0">
                <a:latin typeface="Comic Sans MS" pitchFamily="66" charset="0"/>
              </a:rPr>
              <a:t>Stroud</a:t>
            </a:r>
            <a:r>
              <a:rPr lang="cs-CZ" sz="2000" dirty="0" smtClean="0">
                <a:latin typeface="Comic Sans MS" pitchFamily="66" charset="0"/>
              </a:rPr>
              <a:t>   </a:t>
            </a:r>
            <a:r>
              <a:rPr lang="cs-CZ" sz="2000" dirty="0" err="1" smtClean="0">
                <a:latin typeface="Comic Sans MS" pitchFamily="66" charset="0"/>
              </a:rPr>
              <a:t>Road</a:t>
            </a:r>
            <a:endParaRPr lang="cs-CZ" sz="20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sz="2000" dirty="0" smtClean="0">
                <a:latin typeface="Comic Sans MS" pitchFamily="66" charset="0"/>
              </a:rPr>
              <a:t>London GL2 8LO</a:t>
            </a:r>
          </a:p>
          <a:p>
            <a:pPr>
              <a:buNone/>
            </a:pPr>
            <a:r>
              <a:rPr lang="cs-CZ" sz="2000" dirty="0" smtClean="0">
                <a:latin typeface="Comic Sans MS" pitchFamily="66" charset="0"/>
              </a:rPr>
              <a:t>UK</a:t>
            </a:r>
          </a:p>
          <a:p>
            <a:pPr>
              <a:buNone/>
            </a:pPr>
            <a:endParaRPr lang="cs-CZ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sz="2000" i="1" dirty="0" smtClean="0">
                <a:solidFill>
                  <a:srgbClr val="FF0000"/>
                </a:solidFill>
                <a:latin typeface="Comic Sans MS" pitchFamily="66" charset="0"/>
              </a:rPr>
              <a:t>     Na levé straně( na stejné řádce,kde je datum) uvádíme jméno(</a:t>
            </a:r>
            <a:r>
              <a:rPr lang="cs-CZ" sz="2000" i="1" dirty="0" err="1" smtClean="0">
                <a:solidFill>
                  <a:srgbClr val="FF0000"/>
                </a:solidFill>
                <a:latin typeface="Comic Sans MS" pitchFamily="66" charset="0"/>
              </a:rPr>
              <a:t>popř.titul</a:t>
            </a:r>
            <a:r>
              <a:rPr lang="cs-CZ" sz="2000" i="1" dirty="0" smtClean="0">
                <a:solidFill>
                  <a:srgbClr val="FF0000"/>
                </a:solidFill>
                <a:latin typeface="Comic Sans MS" pitchFamily="66" charset="0"/>
              </a:rPr>
              <a:t>) adresáta(pokud jej známe), název firmy a adresu příjemce dopisu.</a:t>
            </a:r>
          </a:p>
          <a:p>
            <a:pPr>
              <a:buNone/>
            </a:pPr>
            <a:r>
              <a:rPr lang="cs-CZ" sz="2000" i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SOLUTATION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cs-CZ" sz="2000" i="1" dirty="0" smtClean="0">
                <a:solidFill>
                  <a:srgbClr val="FF0000"/>
                </a:solidFill>
                <a:latin typeface="Comic Sans MS" pitchFamily="66" charset="0"/>
              </a:rPr>
              <a:t>Neznáme-li jméno adresáta:</a:t>
            </a:r>
          </a:p>
          <a:p>
            <a:endParaRPr lang="cs-CZ" sz="2000" i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endParaRPr lang="cs-CZ" sz="2000" i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cs-CZ" dirty="0" err="1" smtClean="0">
                <a:latin typeface="Comic Sans MS" pitchFamily="66" charset="0"/>
              </a:rPr>
              <a:t>Dear</a:t>
            </a:r>
            <a:r>
              <a:rPr lang="cs-CZ" dirty="0" smtClean="0">
                <a:latin typeface="Comic Sans MS" pitchFamily="66" charset="0"/>
              </a:rPr>
              <a:t> Sir   </a:t>
            </a:r>
            <a:r>
              <a:rPr lang="cs-CZ" sz="2000" dirty="0" smtClean="0">
                <a:latin typeface="Comic Sans MS" pitchFamily="66" charset="0"/>
              </a:rPr>
              <a:t>(pokud víme, že adresát je muž)</a:t>
            </a:r>
          </a:p>
          <a:p>
            <a:pPr>
              <a:buNone/>
            </a:pPr>
            <a:r>
              <a:rPr lang="cs-CZ" dirty="0" err="1" smtClean="0">
                <a:latin typeface="Comic Sans MS" pitchFamily="66" charset="0"/>
              </a:rPr>
              <a:t>Dear</a:t>
            </a:r>
            <a:r>
              <a:rPr lang="cs-CZ" dirty="0" smtClean="0">
                <a:latin typeface="Comic Sans MS" pitchFamily="66" charset="0"/>
              </a:rPr>
              <a:t> Madam  </a:t>
            </a:r>
            <a:r>
              <a:rPr lang="cs-CZ" sz="2000" dirty="0" smtClean="0">
                <a:latin typeface="Comic Sans MS" pitchFamily="66" charset="0"/>
              </a:rPr>
              <a:t>(pokud víme, že adresát je žena)</a:t>
            </a:r>
          </a:p>
          <a:p>
            <a:pPr>
              <a:buNone/>
            </a:pPr>
            <a:r>
              <a:rPr lang="cs-CZ" dirty="0" err="1" smtClean="0">
                <a:latin typeface="Comic Sans MS" pitchFamily="66" charset="0"/>
              </a:rPr>
              <a:t>Dear</a:t>
            </a:r>
            <a:r>
              <a:rPr lang="cs-CZ" dirty="0" smtClean="0">
                <a:latin typeface="Comic Sans MS" pitchFamily="66" charset="0"/>
              </a:rPr>
              <a:t> Sir/Madam </a:t>
            </a:r>
            <a:r>
              <a:rPr lang="cs-CZ" sz="2000" dirty="0" smtClean="0">
                <a:latin typeface="Comic Sans MS" pitchFamily="66" charset="0"/>
              </a:rPr>
              <a:t>nebo </a:t>
            </a:r>
            <a:r>
              <a:rPr lang="cs-CZ" dirty="0" err="1" smtClean="0">
                <a:latin typeface="Comic Sans MS" pitchFamily="66" charset="0"/>
              </a:rPr>
              <a:t>Dear</a:t>
            </a:r>
            <a:r>
              <a:rPr lang="cs-CZ" dirty="0" smtClean="0">
                <a:latin typeface="Comic Sans MS" pitchFamily="66" charset="0"/>
              </a:rPr>
              <a:t> Sir </a:t>
            </a:r>
            <a:r>
              <a:rPr lang="cs-CZ" dirty="0" err="1" smtClean="0">
                <a:latin typeface="Comic Sans MS" pitchFamily="66" charset="0"/>
              </a:rPr>
              <a:t>or</a:t>
            </a:r>
            <a:r>
              <a:rPr lang="cs-CZ" dirty="0" smtClean="0">
                <a:latin typeface="Comic Sans MS" pitchFamily="66" charset="0"/>
              </a:rPr>
              <a:t> Madame</a:t>
            </a:r>
          </a:p>
          <a:p>
            <a:pPr>
              <a:buNone/>
            </a:pPr>
            <a:r>
              <a:rPr lang="cs-CZ" dirty="0" err="1" smtClean="0">
                <a:latin typeface="Comic Sans MS" pitchFamily="66" charset="0"/>
              </a:rPr>
              <a:t>Dear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Sirs</a:t>
            </a:r>
            <a:r>
              <a:rPr lang="cs-CZ" dirty="0" smtClean="0">
                <a:latin typeface="Comic Sans MS" pitchFamily="66" charset="0"/>
              </a:rPr>
              <a:t>/ </a:t>
            </a:r>
            <a:r>
              <a:rPr lang="cs-CZ" dirty="0" err="1" smtClean="0">
                <a:latin typeface="Comic Sans MS" pitchFamily="66" charset="0"/>
              </a:rPr>
              <a:t>Mesdames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sz="2000" dirty="0" smtClean="0">
                <a:latin typeface="Comic Sans MS" pitchFamily="66" charset="0"/>
              </a:rPr>
              <a:t>(pro dva a více lidí)</a:t>
            </a:r>
          </a:p>
          <a:p>
            <a:pPr>
              <a:buNone/>
            </a:pPr>
            <a:r>
              <a:rPr lang="cs-CZ" dirty="0" err="1" smtClean="0">
                <a:latin typeface="Comic Sans MS" pitchFamily="66" charset="0"/>
              </a:rPr>
              <a:t>Dear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Gentlemen</a:t>
            </a:r>
            <a:r>
              <a:rPr lang="cs-CZ" dirty="0" smtClean="0">
                <a:latin typeface="Comic Sans MS" pitchFamily="66" charset="0"/>
              </a:rPr>
              <a:t>/</a:t>
            </a:r>
            <a:r>
              <a:rPr lang="cs-CZ" dirty="0" err="1" smtClean="0">
                <a:latin typeface="Comic Sans MS" pitchFamily="66" charset="0"/>
              </a:rPr>
              <a:t>Ladies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sz="2000" dirty="0" smtClean="0">
                <a:latin typeface="Comic Sans MS" pitchFamily="66" charset="0"/>
              </a:rPr>
              <a:t>(v americké angličtině)</a:t>
            </a:r>
            <a:endParaRPr lang="cs-CZ" dirty="0" smtClean="0">
              <a:latin typeface="Comic Sans MS" pitchFamily="66" charset="0"/>
            </a:endParaRPr>
          </a:p>
          <a:p>
            <a:pPr>
              <a:buNone/>
            </a:pPr>
            <a:endParaRPr lang="cs-CZ" sz="2000" dirty="0" smtClean="0">
              <a:latin typeface="Comic Sans MS" pitchFamily="66" charset="0"/>
            </a:endParaRPr>
          </a:p>
          <a:p>
            <a:r>
              <a:rPr lang="cs-CZ" sz="2000" i="1" dirty="0" smtClean="0">
                <a:solidFill>
                  <a:srgbClr val="FF0000"/>
                </a:solidFill>
                <a:latin typeface="Comic Sans MS" pitchFamily="66" charset="0"/>
              </a:rPr>
              <a:t>Známe-li jméno( a titul) </a:t>
            </a:r>
            <a:r>
              <a:rPr lang="cs-CZ" sz="2000" i="1" smtClean="0">
                <a:solidFill>
                  <a:srgbClr val="FF0000"/>
                </a:solidFill>
                <a:latin typeface="Comic Sans MS" pitchFamily="66" charset="0"/>
              </a:rPr>
              <a:t>adresáta:</a:t>
            </a:r>
          </a:p>
          <a:p>
            <a:pPr>
              <a:buNone/>
            </a:pPr>
            <a:endParaRPr lang="cs-CZ" sz="2000" i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cs-CZ" dirty="0" err="1" smtClean="0">
                <a:latin typeface="Comic Sans MS" pitchFamily="66" charset="0"/>
              </a:rPr>
              <a:t>Dear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Mr</a:t>
            </a:r>
            <a:r>
              <a:rPr lang="cs-CZ" dirty="0" smtClean="0">
                <a:latin typeface="Comic Sans MS" pitchFamily="66" charset="0"/>
              </a:rPr>
              <a:t>/</a:t>
            </a:r>
            <a:r>
              <a:rPr lang="cs-CZ" dirty="0" err="1" smtClean="0">
                <a:latin typeface="Comic Sans MS" pitchFamily="66" charset="0"/>
              </a:rPr>
              <a:t>Mrs</a:t>
            </a:r>
            <a:r>
              <a:rPr lang="cs-CZ" dirty="0" smtClean="0">
                <a:latin typeface="Comic Sans MS" pitchFamily="66" charset="0"/>
              </a:rPr>
              <a:t>/Miss/</a:t>
            </a:r>
            <a:r>
              <a:rPr lang="cs-CZ" dirty="0" err="1" smtClean="0">
                <a:latin typeface="Comic Sans MS" pitchFamily="66" charset="0"/>
              </a:rPr>
              <a:t>Ms</a:t>
            </a:r>
            <a:r>
              <a:rPr lang="cs-CZ" dirty="0" smtClean="0">
                <a:latin typeface="Comic Sans MS" pitchFamily="66" charset="0"/>
              </a:rPr>
              <a:t>/</a:t>
            </a:r>
            <a:r>
              <a:rPr lang="cs-CZ" dirty="0" err="1" smtClean="0">
                <a:latin typeface="Comic Sans MS" pitchFamily="66" charset="0"/>
              </a:rPr>
              <a:t>Dr</a:t>
            </a:r>
            <a:r>
              <a:rPr lang="cs-CZ" dirty="0" smtClean="0">
                <a:latin typeface="Comic Sans MS" pitchFamily="66" charset="0"/>
              </a:rPr>
              <a:t> Brown</a:t>
            </a:r>
          </a:p>
          <a:p>
            <a:pPr>
              <a:buNone/>
            </a:pPr>
            <a:r>
              <a:rPr lang="cs-CZ" dirty="0" err="1" smtClean="0">
                <a:latin typeface="Comic Sans MS" pitchFamily="66" charset="0"/>
              </a:rPr>
              <a:t>Dear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Professor</a:t>
            </a:r>
            <a:r>
              <a:rPr lang="cs-CZ" dirty="0" smtClean="0">
                <a:latin typeface="Comic Sans MS" pitchFamily="66" charset="0"/>
              </a:rPr>
              <a:t> Brown</a:t>
            </a:r>
          </a:p>
          <a:p>
            <a:pPr>
              <a:buNone/>
            </a:pPr>
            <a:r>
              <a:rPr lang="cs-CZ" dirty="0" err="1" smtClean="0">
                <a:latin typeface="Comic Sans MS" pitchFamily="66" charset="0"/>
              </a:rPr>
              <a:t>Dear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Mr</a:t>
            </a:r>
            <a:r>
              <a:rPr lang="cs-CZ" u="sng" dirty="0" smtClean="0">
                <a:solidFill>
                  <a:srgbClr val="FF0000"/>
                </a:solidFill>
                <a:latin typeface="Comic Sans MS" pitchFamily="66" charset="0"/>
              </a:rPr>
              <a:t>. </a:t>
            </a:r>
            <a:r>
              <a:rPr lang="cs-CZ" dirty="0" smtClean="0">
                <a:latin typeface="Comic Sans MS" pitchFamily="66" charset="0"/>
              </a:rPr>
              <a:t>Brown</a:t>
            </a:r>
            <a:r>
              <a:rPr lang="cs-CZ" sz="2000" dirty="0" smtClean="0">
                <a:latin typeface="Comic Sans MS" pitchFamily="66" charset="0"/>
              </a:rPr>
              <a:t>( v americké angličtině)</a:t>
            </a:r>
            <a:endParaRPr lang="cs-CZ" u="sng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endParaRPr lang="cs-CZ" sz="2000" i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endParaRPr lang="cs-CZ" sz="2000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000" i="1" dirty="0" smtClean="0">
                <a:solidFill>
                  <a:srgbClr val="FF0000"/>
                </a:solidFill>
                <a:latin typeface="Comic Sans MS" pitchFamily="66" charset="0"/>
              </a:rPr>
              <a:t>Dopis začínáme po oslovení velkým písmenem.</a:t>
            </a:r>
          </a:p>
          <a:p>
            <a:endParaRPr lang="cs-CZ" sz="2000" i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cs-CZ" sz="2000" i="1" dirty="0" smtClean="0">
                <a:solidFill>
                  <a:srgbClr val="FF0000"/>
                </a:solidFill>
                <a:latin typeface="Comic Sans MS" pitchFamily="66" charset="0"/>
              </a:rPr>
              <a:t>Používáme jednoduché krátké věty nebo fráze.</a:t>
            </a:r>
          </a:p>
          <a:p>
            <a:endParaRPr lang="cs-CZ" sz="2000" i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cs-CZ" sz="2000" i="1" dirty="0" smtClean="0">
                <a:solidFill>
                  <a:srgbClr val="FF0000"/>
                </a:solidFill>
                <a:latin typeface="Comic Sans MS" pitchFamily="66" charset="0"/>
              </a:rPr>
              <a:t>Používáme 1.os. </a:t>
            </a:r>
            <a:r>
              <a:rPr lang="cs-CZ" sz="2000" i="1" dirty="0" err="1" smtClean="0">
                <a:solidFill>
                  <a:srgbClr val="FF0000"/>
                </a:solidFill>
                <a:latin typeface="Comic Sans MS" pitchFamily="66" charset="0"/>
              </a:rPr>
              <a:t>č.j</a:t>
            </a:r>
            <a:r>
              <a:rPr lang="cs-CZ" sz="2000" i="1" dirty="0" smtClean="0">
                <a:solidFill>
                  <a:srgbClr val="FF0000"/>
                </a:solidFill>
                <a:latin typeface="Comic Sans MS" pitchFamily="66" charset="0"/>
              </a:rPr>
              <a:t>. a mn. </a:t>
            </a:r>
            <a:r>
              <a:rPr lang="cs-CZ" sz="2000" i="1" dirty="0" smtClean="0">
                <a:latin typeface="Comic Sans MS" pitchFamily="66" charset="0"/>
              </a:rPr>
              <a:t>I </a:t>
            </a:r>
            <a:r>
              <a:rPr lang="cs-CZ" sz="2000" i="1" dirty="0" smtClean="0">
                <a:solidFill>
                  <a:srgbClr val="FF0000"/>
                </a:solidFill>
                <a:latin typeface="Comic Sans MS" pitchFamily="66" charset="0"/>
              </a:rPr>
              <a:t>nebo </a:t>
            </a:r>
            <a:r>
              <a:rPr lang="cs-CZ" sz="2000" i="1" dirty="0" err="1" smtClean="0">
                <a:latin typeface="Comic Sans MS" pitchFamily="66" charset="0"/>
              </a:rPr>
              <a:t>we</a:t>
            </a:r>
            <a:endParaRPr lang="cs-CZ" sz="2000" i="1" dirty="0" smtClean="0">
              <a:latin typeface="Comic Sans MS" pitchFamily="66" charset="0"/>
            </a:endParaRPr>
          </a:p>
          <a:p>
            <a:endParaRPr lang="cs-CZ" sz="2000" i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cs-CZ" sz="2000" i="1" dirty="0" smtClean="0">
                <a:solidFill>
                  <a:srgbClr val="FF0000"/>
                </a:solidFill>
                <a:latin typeface="Comic Sans MS" pitchFamily="66" charset="0"/>
              </a:rPr>
              <a:t>Nepoužíváme zkrácené tvary(neslušné)</a:t>
            </a: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   </a:t>
            </a:r>
            <a:r>
              <a:rPr lang="cs-CZ" sz="2000" i="1" dirty="0" smtClean="0">
                <a:latin typeface="Comic Sans MS" pitchFamily="66" charset="0"/>
              </a:rPr>
              <a:t>I´m </a:t>
            </a:r>
            <a:r>
              <a:rPr lang="cs-CZ" sz="2000" i="1" dirty="0" err="1" smtClean="0">
                <a:latin typeface="Comic Sans MS" pitchFamily="66" charset="0"/>
              </a:rPr>
              <a:t>writing</a:t>
            </a:r>
            <a:r>
              <a:rPr lang="cs-CZ" sz="2000" i="1" dirty="0" smtClean="0">
                <a:latin typeface="Comic Sans MS" pitchFamily="66" charset="0"/>
              </a:rPr>
              <a:t>, I´</a:t>
            </a:r>
            <a:r>
              <a:rPr lang="cs-CZ" sz="2000" i="1" dirty="0" err="1" smtClean="0">
                <a:latin typeface="Comic Sans MS" pitchFamily="66" charset="0"/>
              </a:rPr>
              <a:t>ll</a:t>
            </a:r>
            <a:r>
              <a:rPr lang="cs-CZ" sz="2000" i="1" dirty="0" smtClean="0">
                <a:latin typeface="Comic Sans MS" pitchFamily="66" charset="0"/>
              </a:rPr>
              <a:t> </a:t>
            </a:r>
            <a:r>
              <a:rPr lang="cs-CZ" sz="2000" i="1" dirty="0" err="1" smtClean="0">
                <a:latin typeface="Comic Sans MS" pitchFamily="66" charset="0"/>
              </a:rPr>
              <a:t>inform</a:t>
            </a:r>
            <a:endParaRPr lang="cs-CZ" sz="2000" i="1" dirty="0" smtClean="0">
              <a:latin typeface="Comic Sans MS" pitchFamily="66" charset="0"/>
            </a:endParaRPr>
          </a:p>
          <a:p>
            <a:pPr>
              <a:buNone/>
            </a:pPr>
            <a:endParaRPr lang="cs-CZ" sz="2000" i="1" dirty="0" smtClean="0">
              <a:latin typeface="Comic Sans MS" pitchFamily="66" charset="0"/>
            </a:endParaRPr>
          </a:p>
          <a:p>
            <a:r>
              <a:rPr lang="cs-CZ" sz="2000" i="1" dirty="0" smtClean="0">
                <a:solidFill>
                  <a:srgbClr val="FF0000"/>
                </a:solidFill>
                <a:latin typeface="Comic Sans MS" pitchFamily="66" charset="0"/>
              </a:rPr>
              <a:t>Pokud je to možné ,používejte 3.os a trpný rod</a:t>
            </a:r>
          </a:p>
          <a:p>
            <a:endParaRPr lang="cs-CZ" sz="2000" i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cs-CZ" sz="2000" i="1" dirty="0" smtClean="0">
                <a:solidFill>
                  <a:srgbClr val="FF0000"/>
                </a:solidFill>
                <a:latin typeface="Comic Sans MS" pitchFamily="66" charset="0"/>
              </a:rPr>
              <a:t>    </a:t>
            </a:r>
            <a:r>
              <a:rPr lang="cs-CZ" sz="2000" i="1" dirty="0" err="1" smtClean="0">
                <a:latin typeface="Comic Sans MS" pitchFamily="66" charset="0"/>
              </a:rPr>
              <a:t>your</a:t>
            </a:r>
            <a:r>
              <a:rPr lang="cs-CZ" sz="2000" i="1" dirty="0" smtClean="0">
                <a:latin typeface="Comic Sans MS" pitchFamily="66" charset="0"/>
              </a:rPr>
              <a:t> </a:t>
            </a:r>
            <a:r>
              <a:rPr lang="cs-CZ" sz="2000" i="1" dirty="0" err="1" smtClean="0">
                <a:latin typeface="Comic Sans MS" pitchFamily="66" charset="0"/>
              </a:rPr>
              <a:t>order</a:t>
            </a:r>
            <a:r>
              <a:rPr lang="cs-CZ" sz="2000" i="1" dirty="0" smtClean="0">
                <a:latin typeface="Comic Sans MS" pitchFamily="66" charset="0"/>
              </a:rPr>
              <a:t> </a:t>
            </a:r>
            <a:r>
              <a:rPr lang="cs-CZ" sz="2000" i="1" dirty="0" err="1" smtClean="0">
                <a:latin typeface="Comic Sans MS" pitchFamily="66" charset="0"/>
              </a:rPr>
              <a:t>is</a:t>
            </a:r>
            <a:r>
              <a:rPr lang="cs-CZ" sz="2000" i="1" dirty="0" smtClean="0">
                <a:latin typeface="Comic Sans MS" pitchFamily="66" charset="0"/>
              </a:rPr>
              <a:t> </a:t>
            </a:r>
            <a:r>
              <a:rPr lang="cs-CZ" sz="2000" i="1" dirty="0" err="1" smtClean="0">
                <a:latin typeface="Comic Sans MS" pitchFamily="66" charset="0"/>
              </a:rPr>
              <a:t>being</a:t>
            </a:r>
            <a:r>
              <a:rPr lang="cs-CZ" sz="2000" i="1" dirty="0" smtClean="0">
                <a:latin typeface="Comic Sans MS" pitchFamily="66" charset="0"/>
              </a:rPr>
              <a:t> </a:t>
            </a:r>
            <a:r>
              <a:rPr lang="cs-CZ" sz="2000" i="1" dirty="0" err="1" smtClean="0">
                <a:latin typeface="Comic Sans MS" pitchFamily="66" charset="0"/>
              </a:rPr>
              <a:t>processed</a:t>
            </a:r>
            <a:r>
              <a:rPr lang="cs-CZ" sz="2000" i="1" dirty="0" smtClean="0">
                <a:latin typeface="Comic Sans MS" pitchFamily="66" charset="0"/>
              </a:rPr>
              <a:t>,</a:t>
            </a:r>
          </a:p>
          <a:p>
            <a:pPr>
              <a:buNone/>
            </a:pPr>
            <a:r>
              <a:rPr lang="cs-CZ" sz="2000" i="1" dirty="0" smtClean="0">
                <a:latin typeface="Comic Sans MS" pitchFamily="66" charset="0"/>
              </a:rPr>
              <a:t>    a </a:t>
            </a:r>
            <a:r>
              <a:rPr lang="cs-CZ" sz="2000" i="1" dirty="0" err="1" smtClean="0">
                <a:latin typeface="Comic Sans MS" pitchFamily="66" charset="0"/>
              </a:rPr>
              <a:t>mistake</a:t>
            </a:r>
            <a:r>
              <a:rPr lang="cs-CZ" sz="2000" i="1" dirty="0" smtClean="0">
                <a:latin typeface="Comic Sans MS" pitchFamily="66" charset="0"/>
              </a:rPr>
              <a:t> has </a:t>
            </a:r>
            <a:r>
              <a:rPr lang="cs-CZ" sz="2000" i="1" dirty="0" err="1" smtClean="0">
                <a:latin typeface="Comic Sans MS" pitchFamily="66" charset="0"/>
              </a:rPr>
              <a:t>been</a:t>
            </a:r>
            <a:r>
              <a:rPr lang="cs-CZ" sz="2000" i="1" dirty="0" smtClean="0">
                <a:latin typeface="Comic Sans MS" pitchFamily="66" charset="0"/>
              </a:rPr>
              <a:t> </a:t>
            </a:r>
            <a:r>
              <a:rPr lang="cs-CZ" sz="2000" i="1" dirty="0" err="1" smtClean="0">
                <a:latin typeface="Comic Sans MS" pitchFamily="66" charset="0"/>
              </a:rPr>
              <a:t>made</a:t>
            </a:r>
            <a:r>
              <a:rPr lang="cs-CZ" sz="2000" i="1" dirty="0" smtClean="0">
                <a:latin typeface="Comic Sans MS" pitchFamily="66" charset="0"/>
              </a:rPr>
              <a:t> in </a:t>
            </a:r>
            <a:r>
              <a:rPr lang="cs-CZ" sz="2000" i="1" dirty="0" err="1" smtClean="0">
                <a:latin typeface="Comic Sans MS" pitchFamily="66" charset="0"/>
              </a:rPr>
              <a:t>our</a:t>
            </a:r>
            <a:r>
              <a:rPr lang="cs-CZ" sz="2000" i="1" dirty="0" smtClean="0">
                <a:latin typeface="Comic Sans MS" pitchFamily="66" charset="0"/>
              </a:rPr>
              <a:t> </a:t>
            </a:r>
            <a:r>
              <a:rPr lang="cs-CZ" sz="2000" i="1" dirty="0" err="1" smtClean="0">
                <a:latin typeface="Comic Sans MS" pitchFamily="66" charset="0"/>
              </a:rPr>
              <a:t>order</a:t>
            </a:r>
            <a:endParaRPr lang="cs-CZ" sz="2000" i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    </a:t>
            </a:r>
            <a:endParaRPr lang="cs-CZ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1115616" y="3861048"/>
            <a:ext cx="288032" cy="2880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čára 6"/>
          <p:cNvCxnSpPr/>
          <p:nvPr/>
        </p:nvCxnSpPr>
        <p:spPr>
          <a:xfrm flipV="1">
            <a:off x="1043608" y="3933056"/>
            <a:ext cx="360040" cy="2160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ovací čára 5"/>
          <p:cNvCxnSpPr/>
          <p:nvPr/>
        </p:nvCxnSpPr>
        <p:spPr>
          <a:xfrm flipV="1">
            <a:off x="2483768" y="3861048"/>
            <a:ext cx="432048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čára 7"/>
          <p:cNvCxnSpPr/>
          <p:nvPr/>
        </p:nvCxnSpPr>
        <p:spPr>
          <a:xfrm>
            <a:off x="2411760" y="3933056"/>
            <a:ext cx="432048" cy="2160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Abbreviations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notes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22161"/>
          </a:xfrm>
        </p:spPr>
        <p:txBody>
          <a:bodyPr>
            <a:normAutofit fontScale="70000" lnSpcReduction="20000"/>
          </a:bodyPr>
          <a:lstStyle/>
          <a:p>
            <a:r>
              <a:rPr lang="cs-CZ" sz="2000" i="1" dirty="0" smtClean="0">
                <a:solidFill>
                  <a:srgbClr val="00B0F0"/>
                </a:solidFill>
              </a:rPr>
              <a:t>V adrese:</a:t>
            </a:r>
          </a:p>
          <a:p>
            <a:pPr>
              <a:buNone/>
            </a:pPr>
            <a:r>
              <a:rPr lang="cs-CZ" sz="3400" b="1" i="1" dirty="0" smtClean="0"/>
              <a:t>     </a:t>
            </a:r>
            <a:r>
              <a:rPr lang="cs-CZ" sz="3400" b="1" i="1" dirty="0" err="1" smtClean="0"/>
              <a:t>Ltd</a:t>
            </a:r>
            <a:r>
              <a:rPr lang="cs-CZ" sz="3400" i="1" dirty="0" smtClean="0"/>
              <a:t>(limited)</a:t>
            </a:r>
            <a:r>
              <a:rPr lang="cs-CZ" sz="3400" b="1" i="1" dirty="0" smtClean="0"/>
              <a:t>    </a:t>
            </a:r>
            <a:r>
              <a:rPr lang="cs-CZ" sz="3400" b="1" i="1" dirty="0" smtClean="0">
                <a:solidFill>
                  <a:srgbClr val="FF0000"/>
                </a:solidFill>
              </a:rPr>
              <a:t>s.r.o.</a:t>
            </a:r>
          </a:p>
          <a:p>
            <a:pPr>
              <a:buNone/>
            </a:pPr>
            <a:r>
              <a:rPr lang="cs-CZ" sz="3400" b="1" i="1" dirty="0" smtClean="0"/>
              <a:t>     </a:t>
            </a:r>
            <a:r>
              <a:rPr lang="cs-CZ" sz="3400" b="1" i="1" dirty="0" err="1" smtClean="0"/>
              <a:t>Inc</a:t>
            </a:r>
            <a:r>
              <a:rPr lang="cs-CZ" sz="3400" i="1" dirty="0" smtClean="0"/>
              <a:t>(</a:t>
            </a:r>
            <a:r>
              <a:rPr lang="cs-CZ" sz="3400" i="1" dirty="0" err="1" smtClean="0"/>
              <a:t>Incorporated</a:t>
            </a:r>
            <a:r>
              <a:rPr lang="cs-CZ" sz="3400" i="1" dirty="0" smtClean="0"/>
              <a:t>-US</a:t>
            </a:r>
            <a:r>
              <a:rPr lang="cs-CZ" sz="3400" b="1" i="1" dirty="0" smtClean="0"/>
              <a:t>)  </a:t>
            </a:r>
            <a:r>
              <a:rPr lang="cs-CZ" sz="3400" b="1" i="1" dirty="0" smtClean="0">
                <a:solidFill>
                  <a:srgbClr val="FF0000"/>
                </a:solidFill>
              </a:rPr>
              <a:t>a.s.</a:t>
            </a:r>
          </a:p>
          <a:p>
            <a:endParaRPr lang="cs-CZ" sz="2000" i="1" dirty="0" smtClean="0">
              <a:solidFill>
                <a:srgbClr val="00B0F0"/>
              </a:solidFill>
            </a:endParaRPr>
          </a:p>
          <a:p>
            <a:r>
              <a:rPr lang="cs-CZ" sz="2000" i="1" dirty="0" smtClean="0">
                <a:solidFill>
                  <a:srgbClr val="00B0F0"/>
                </a:solidFill>
              </a:rPr>
              <a:t>Vlevo nahoře pod hlavičkou/ nad nebo pod jménem adresáta:</a:t>
            </a:r>
          </a:p>
          <a:p>
            <a:pPr>
              <a:buNone/>
            </a:pPr>
            <a:r>
              <a:rPr lang="cs-CZ" b="1" i="1" dirty="0" smtClean="0">
                <a:solidFill>
                  <a:srgbClr val="FF0000"/>
                </a:solidFill>
              </a:rPr>
              <a:t>     </a:t>
            </a:r>
            <a:r>
              <a:rPr lang="cs-CZ" b="1" dirty="0" smtClean="0"/>
              <a:t>(</a:t>
            </a:r>
            <a:r>
              <a:rPr lang="cs-CZ" b="1" i="1" dirty="0" err="1" smtClean="0"/>
              <a:t>Our</a:t>
            </a:r>
            <a:r>
              <a:rPr lang="cs-CZ" b="1" i="1" dirty="0" smtClean="0"/>
              <a:t>)</a:t>
            </a:r>
            <a:r>
              <a:rPr lang="cs-CZ" b="1" i="1" dirty="0" err="1" smtClean="0"/>
              <a:t>Ref</a:t>
            </a:r>
            <a:r>
              <a:rPr lang="cs-CZ" b="1" i="1" dirty="0" smtClean="0"/>
              <a:t>: </a:t>
            </a:r>
            <a:r>
              <a:rPr lang="cs-CZ" i="1" dirty="0" smtClean="0">
                <a:solidFill>
                  <a:srgbClr val="FF0000"/>
                </a:solidFill>
              </a:rPr>
              <a:t>spisová značka odesílatele( Reference)</a:t>
            </a:r>
          </a:p>
          <a:p>
            <a:pPr>
              <a:buNone/>
            </a:pPr>
            <a:r>
              <a:rPr lang="cs-CZ" b="1" i="1" dirty="0" smtClean="0"/>
              <a:t>      </a:t>
            </a:r>
            <a:r>
              <a:rPr lang="cs-CZ" b="1" i="1" dirty="0" err="1" smtClean="0"/>
              <a:t>Your</a:t>
            </a:r>
            <a:r>
              <a:rPr lang="cs-CZ" b="1" i="1" dirty="0" smtClean="0"/>
              <a:t> </a:t>
            </a:r>
            <a:r>
              <a:rPr lang="cs-CZ" b="1" i="1" dirty="0" err="1" smtClean="0"/>
              <a:t>ref</a:t>
            </a:r>
            <a:r>
              <a:rPr lang="cs-CZ" b="1" i="1" dirty="0" smtClean="0"/>
              <a:t>:  </a:t>
            </a:r>
            <a:r>
              <a:rPr lang="cs-CZ" i="1" dirty="0" smtClean="0">
                <a:solidFill>
                  <a:srgbClr val="FF0000"/>
                </a:solidFill>
              </a:rPr>
              <a:t>spisová značka příjemce</a:t>
            </a:r>
          </a:p>
          <a:p>
            <a:pPr>
              <a:buNone/>
            </a:pPr>
            <a:endParaRPr lang="cs-CZ" i="1" dirty="0" smtClean="0">
              <a:solidFill>
                <a:srgbClr val="FF0000"/>
              </a:solidFill>
            </a:endParaRPr>
          </a:p>
          <a:p>
            <a:r>
              <a:rPr lang="cs-CZ" sz="2000" i="1" dirty="0" smtClean="0">
                <a:solidFill>
                  <a:srgbClr val="00B0F0"/>
                </a:solidFill>
              </a:rPr>
              <a:t>Za jménem příjemce:</a:t>
            </a:r>
          </a:p>
          <a:p>
            <a:pPr>
              <a:buNone/>
            </a:pPr>
            <a:r>
              <a:rPr lang="cs-CZ" sz="2000" b="1" i="1" dirty="0" smtClean="0"/>
              <a:t>       </a:t>
            </a:r>
            <a:r>
              <a:rPr lang="cs-CZ" b="1" i="1" dirty="0" err="1" smtClean="0"/>
              <a:t>For</a:t>
            </a:r>
            <a:r>
              <a:rPr lang="cs-CZ" b="1" i="1" dirty="0" smtClean="0"/>
              <a:t> </a:t>
            </a:r>
            <a:r>
              <a:rPr lang="cs-CZ" b="1" i="1" dirty="0" err="1" smtClean="0"/>
              <a:t>the</a:t>
            </a:r>
            <a:r>
              <a:rPr lang="cs-CZ" b="1" i="1" dirty="0" smtClean="0"/>
              <a:t> </a:t>
            </a:r>
            <a:r>
              <a:rPr lang="cs-CZ" b="1" i="1" dirty="0" err="1" smtClean="0"/>
              <a:t>attention</a:t>
            </a:r>
            <a:r>
              <a:rPr lang="cs-CZ" b="1" i="1" dirty="0" smtClean="0"/>
              <a:t> </a:t>
            </a:r>
            <a:r>
              <a:rPr lang="cs-CZ" b="1" i="1" dirty="0" err="1" smtClean="0"/>
              <a:t>of</a:t>
            </a:r>
            <a:r>
              <a:rPr lang="cs-CZ" b="1" i="1" dirty="0" smtClean="0"/>
              <a:t> </a:t>
            </a:r>
            <a:r>
              <a:rPr lang="cs-CZ" b="1" i="1" dirty="0" err="1" smtClean="0"/>
              <a:t>Mr</a:t>
            </a:r>
            <a:r>
              <a:rPr lang="cs-CZ" b="1" i="1" dirty="0" smtClean="0"/>
              <a:t> Brown </a:t>
            </a:r>
            <a:r>
              <a:rPr lang="cs-CZ" i="1" dirty="0" smtClean="0">
                <a:solidFill>
                  <a:srgbClr val="FF0000"/>
                </a:solidFill>
              </a:rPr>
              <a:t>nebo</a:t>
            </a:r>
          </a:p>
          <a:p>
            <a:pPr>
              <a:buNone/>
            </a:pPr>
            <a:r>
              <a:rPr lang="cs-CZ" b="1" i="1" dirty="0" smtClean="0"/>
              <a:t>     </a:t>
            </a:r>
            <a:r>
              <a:rPr lang="cs-CZ" b="1" i="1" dirty="0" err="1" smtClean="0"/>
              <a:t>Attention</a:t>
            </a:r>
            <a:r>
              <a:rPr lang="cs-CZ" b="1" i="1" dirty="0" smtClean="0"/>
              <a:t>: </a:t>
            </a:r>
            <a:r>
              <a:rPr lang="cs-CZ" b="1" i="1" dirty="0" err="1" smtClean="0"/>
              <a:t>Mr</a:t>
            </a:r>
            <a:r>
              <a:rPr lang="cs-CZ" b="1" i="1" dirty="0" smtClean="0"/>
              <a:t> Brown(</a:t>
            </a:r>
            <a:r>
              <a:rPr lang="cs-CZ" i="1" dirty="0" smtClean="0">
                <a:solidFill>
                  <a:srgbClr val="FF0000"/>
                </a:solidFill>
              </a:rPr>
              <a:t> do rukou</a:t>
            </a:r>
            <a:r>
              <a:rPr lang="cs-CZ" b="1" i="1" dirty="0" smtClean="0"/>
              <a:t>)</a:t>
            </a:r>
          </a:p>
          <a:p>
            <a:pPr>
              <a:buNone/>
            </a:pPr>
            <a:endParaRPr lang="cs-CZ" b="1" i="1" dirty="0" smtClean="0"/>
          </a:p>
          <a:p>
            <a:r>
              <a:rPr lang="cs-CZ" sz="2000" i="1" dirty="0" smtClean="0">
                <a:solidFill>
                  <a:srgbClr val="00B0F0"/>
                </a:solidFill>
              </a:rPr>
              <a:t>Mezi závěrečným pozdravem a podpisem/mezi podpisem a na stroji napsaným jménem:</a:t>
            </a:r>
          </a:p>
          <a:p>
            <a:pPr>
              <a:buNone/>
            </a:pPr>
            <a:r>
              <a:rPr lang="cs-CZ" b="1" i="1" dirty="0" smtClean="0"/>
              <a:t>     </a:t>
            </a:r>
            <a:r>
              <a:rPr lang="cs-CZ" b="1" i="1" dirty="0" err="1" smtClean="0"/>
              <a:t>p.p</a:t>
            </a:r>
            <a:r>
              <a:rPr lang="cs-CZ" b="1" i="1" dirty="0" smtClean="0"/>
              <a:t>. </a:t>
            </a:r>
            <a:r>
              <a:rPr lang="cs-CZ" i="1" dirty="0" smtClean="0">
                <a:solidFill>
                  <a:srgbClr val="FF0000"/>
                </a:solidFill>
              </a:rPr>
              <a:t>v zastoupení</a:t>
            </a:r>
          </a:p>
          <a:p>
            <a:pPr>
              <a:buNone/>
            </a:pPr>
            <a:endParaRPr lang="cs-CZ" i="1" dirty="0" smtClean="0">
              <a:solidFill>
                <a:srgbClr val="FF0000"/>
              </a:solidFill>
            </a:endParaRPr>
          </a:p>
          <a:p>
            <a:r>
              <a:rPr lang="cs-CZ" sz="2200" i="1" dirty="0" smtClean="0">
                <a:solidFill>
                  <a:srgbClr val="00B0F0"/>
                </a:solidFill>
              </a:rPr>
              <a:t>Vlevo dole, pod podpisem:</a:t>
            </a:r>
          </a:p>
          <a:p>
            <a:pPr>
              <a:buNone/>
            </a:pPr>
            <a:r>
              <a:rPr lang="cs-CZ" b="1" i="1" dirty="0" smtClean="0"/>
              <a:t>      </a:t>
            </a:r>
            <a:r>
              <a:rPr lang="cs-CZ" b="1" i="1" dirty="0" err="1" smtClean="0"/>
              <a:t>Enc</a:t>
            </a:r>
            <a:r>
              <a:rPr lang="cs-CZ" b="1" i="1" dirty="0" smtClean="0"/>
              <a:t>(s) </a:t>
            </a:r>
            <a:r>
              <a:rPr lang="cs-CZ" i="1" dirty="0" smtClean="0">
                <a:solidFill>
                  <a:srgbClr val="FF0000"/>
                </a:solidFill>
              </a:rPr>
              <a:t>nebo</a:t>
            </a:r>
            <a:r>
              <a:rPr lang="cs-CZ" b="1" i="1" dirty="0" smtClean="0"/>
              <a:t> </a:t>
            </a:r>
            <a:r>
              <a:rPr lang="cs-CZ" b="1" i="1" dirty="0" err="1" smtClean="0"/>
              <a:t>Encl</a:t>
            </a:r>
            <a:r>
              <a:rPr lang="cs-CZ" b="1" i="1" dirty="0" smtClean="0"/>
              <a:t>(s)-</a:t>
            </a:r>
            <a:r>
              <a:rPr lang="cs-CZ" i="1" dirty="0" err="1" smtClean="0"/>
              <a:t>Enclosure</a:t>
            </a:r>
            <a:r>
              <a:rPr lang="cs-CZ" i="1" dirty="0" smtClean="0">
                <a:solidFill>
                  <a:srgbClr val="FF0000"/>
                </a:solidFill>
              </a:rPr>
              <a:t>(přílohy)</a:t>
            </a:r>
          </a:p>
          <a:p>
            <a:pPr>
              <a:buNone/>
            </a:pPr>
            <a:r>
              <a:rPr lang="cs-CZ" b="1" i="1" dirty="0" smtClean="0"/>
              <a:t>      </a:t>
            </a:r>
            <a:r>
              <a:rPr lang="cs-CZ" b="1" i="1" dirty="0" err="1" smtClean="0"/>
              <a:t>cc</a:t>
            </a:r>
            <a:r>
              <a:rPr lang="cs-CZ" b="1" i="1" dirty="0" smtClean="0"/>
              <a:t>: </a:t>
            </a:r>
            <a:r>
              <a:rPr lang="cs-CZ" i="1" dirty="0" smtClean="0">
                <a:solidFill>
                  <a:srgbClr val="FF0000"/>
                </a:solidFill>
              </a:rPr>
              <a:t>nebo </a:t>
            </a:r>
            <a:r>
              <a:rPr lang="cs-CZ" b="1" i="1" dirty="0" smtClean="0"/>
              <a:t>copy to</a:t>
            </a:r>
            <a:r>
              <a:rPr lang="cs-CZ" i="1" dirty="0" smtClean="0">
                <a:solidFill>
                  <a:srgbClr val="FF0000"/>
                </a:solidFill>
                <a:sym typeface="Wingdings" pitchFamily="2" charset="2"/>
              </a:rPr>
              <a:t>( kopie komu)</a:t>
            </a:r>
            <a:endParaRPr lang="cs-CZ" sz="3500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sz="3500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sz="35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TEXT – </a:t>
            </a:r>
            <a:r>
              <a:rPr lang="cs-CZ" dirty="0" err="1" smtClean="0"/>
              <a:t>beginning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94169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>
                <a:latin typeface="Comic Sans MS" pitchFamily="66" charset="0"/>
              </a:rPr>
              <a:t>I </a:t>
            </a:r>
            <a:r>
              <a:rPr lang="cs-CZ" dirty="0" err="1" smtClean="0">
                <a:latin typeface="Comic Sans MS" pitchFamily="66" charset="0"/>
              </a:rPr>
              <a:t>am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writing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with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regard</a:t>
            </a:r>
            <a:r>
              <a:rPr lang="cs-CZ" dirty="0" smtClean="0">
                <a:latin typeface="Comic Sans MS" pitchFamily="66" charset="0"/>
              </a:rPr>
              <a:t> to </a:t>
            </a:r>
            <a:r>
              <a:rPr lang="cs-CZ" dirty="0" err="1" smtClean="0">
                <a:latin typeface="Comic Sans MS" pitchFamily="66" charset="0"/>
              </a:rPr>
              <a:t>your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advertisement</a:t>
            </a:r>
            <a:endParaRPr lang="cs-CZ" dirty="0" smtClean="0">
              <a:latin typeface="Comic Sans MS" pitchFamily="66" charset="0"/>
            </a:endParaRPr>
          </a:p>
          <a:p>
            <a:r>
              <a:rPr lang="cs-CZ" dirty="0" smtClean="0">
                <a:latin typeface="Comic Sans MS" pitchFamily="66" charset="0"/>
              </a:rPr>
              <a:t>I </a:t>
            </a:r>
            <a:r>
              <a:rPr lang="cs-CZ" dirty="0" err="1" smtClean="0">
                <a:latin typeface="Comic Sans MS" pitchFamily="66" charset="0"/>
              </a:rPr>
              <a:t>am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writing</a:t>
            </a:r>
            <a:r>
              <a:rPr lang="cs-CZ" dirty="0" smtClean="0">
                <a:latin typeface="Comic Sans MS" pitchFamily="66" charset="0"/>
              </a:rPr>
              <a:t> to </a:t>
            </a:r>
            <a:r>
              <a:rPr lang="cs-CZ" dirty="0" err="1" smtClean="0">
                <a:latin typeface="Comic Sans MS" pitchFamily="66" charset="0"/>
              </a:rPr>
              <a:t>complain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about</a:t>
            </a:r>
            <a:r>
              <a:rPr lang="cs-CZ" dirty="0" smtClean="0">
                <a:latin typeface="Comic Sans MS" pitchFamily="66" charset="0"/>
              </a:rPr>
              <a:t>……</a:t>
            </a:r>
          </a:p>
          <a:p>
            <a:r>
              <a:rPr lang="cs-CZ" dirty="0" err="1" smtClean="0">
                <a:latin typeface="Comic Sans MS" pitchFamily="66" charset="0"/>
              </a:rPr>
              <a:t>Thank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you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for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your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offer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of</a:t>
            </a:r>
            <a:r>
              <a:rPr lang="cs-CZ" dirty="0" smtClean="0">
                <a:latin typeface="Comic Sans MS" pitchFamily="66" charset="0"/>
              </a:rPr>
              <a:t> …….</a:t>
            </a:r>
          </a:p>
          <a:p>
            <a:r>
              <a:rPr lang="cs-CZ" dirty="0" err="1" smtClean="0">
                <a:latin typeface="Comic Sans MS" pitchFamily="66" charset="0"/>
              </a:rPr>
              <a:t>Further</a:t>
            </a:r>
            <a:r>
              <a:rPr lang="cs-CZ" dirty="0" smtClean="0">
                <a:latin typeface="Comic Sans MS" pitchFamily="66" charset="0"/>
              </a:rPr>
              <a:t> to my </a:t>
            </a:r>
            <a:r>
              <a:rPr lang="cs-CZ" dirty="0" err="1" smtClean="0">
                <a:latin typeface="Comic Sans MS" pitchFamily="66" charset="0"/>
              </a:rPr>
              <a:t>letter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of</a:t>
            </a:r>
            <a:r>
              <a:rPr lang="cs-CZ" dirty="0" smtClean="0">
                <a:latin typeface="Comic Sans MS" pitchFamily="66" charset="0"/>
              </a:rPr>
              <a:t> 5 </a:t>
            </a:r>
            <a:r>
              <a:rPr lang="cs-CZ" dirty="0" err="1" smtClean="0">
                <a:latin typeface="Comic Sans MS" pitchFamily="66" charset="0"/>
              </a:rPr>
              <a:t>July</a:t>
            </a:r>
            <a:r>
              <a:rPr lang="cs-CZ" dirty="0" smtClean="0">
                <a:latin typeface="Comic Sans MS" pitchFamily="66" charset="0"/>
              </a:rPr>
              <a:t>, I </a:t>
            </a:r>
            <a:r>
              <a:rPr lang="cs-CZ" dirty="0" err="1" smtClean="0">
                <a:latin typeface="Comic Sans MS" pitchFamily="66" charset="0"/>
              </a:rPr>
              <a:t>am</a:t>
            </a:r>
            <a:r>
              <a:rPr lang="cs-CZ" dirty="0" smtClean="0">
                <a:latin typeface="Comic Sans MS" pitchFamily="66" charset="0"/>
              </a:rPr>
              <a:t> happy to….</a:t>
            </a:r>
          </a:p>
          <a:p>
            <a:r>
              <a:rPr lang="cs-CZ" dirty="0" err="1" smtClean="0">
                <a:latin typeface="Comic Sans MS" pitchFamily="66" charset="0"/>
              </a:rPr>
              <a:t>Further</a:t>
            </a:r>
            <a:r>
              <a:rPr lang="cs-CZ" dirty="0" smtClean="0">
                <a:latin typeface="Comic Sans MS" pitchFamily="66" charset="0"/>
              </a:rPr>
              <a:t> to </a:t>
            </a:r>
            <a:r>
              <a:rPr lang="cs-CZ" dirty="0" err="1" smtClean="0">
                <a:latin typeface="Comic Sans MS" pitchFamily="66" charset="0"/>
              </a:rPr>
              <a:t>our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telephone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conversation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of</a:t>
            </a:r>
            <a:r>
              <a:rPr lang="cs-CZ" dirty="0" smtClean="0">
                <a:latin typeface="Comic Sans MS" pitchFamily="66" charset="0"/>
              </a:rPr>
              <a:t> last </a:t>
            </a:r>
            <a:r>
              <a:rPr lang="cs-CZ" dirty="0" err="1" smtClean="0">
                <a:latin typeface="Comic Sans MS" pitchFamily="66" charset="0"/>
              </a:rPr>
              <a:t>Friday</a:t>
            </a:r>
            <a:r>
              <a:rPr lang="cs-CZ" dirty="0" smtClean="0">
                <a:latin typeface="Comic Sans MS" pitchFamily="66" charset="0"/>
              </a:rPr>
              <a:t>, I </a:t>
            </a:r>
            <a:r>
              <a:rPr lang="cs-CZ" dirty="0" err="1" smtClean="0">
                <a:latin typeface="Comic Sans MS" pitchFamily="66" charset="0"/>
              </a:rPr>
              <a:t>enclose</a:t>
            </a:r>
            <a:r>
              <a:rPr lang="cs-CZ" dirty="0" smtClean="0">
                <a:latin typeface="Comic Sans MS" pitchFamily="66" charset="0"/>
              </a:rPr>
              <a:t>……</a:t>
            </a:r>
          </a:p>
          <a:p>
            <a:r>
              <a:rPr lang="cs-CZ" dirty="0" smtClean="0">
                <a:latin typeface="Comic Sans MS" pitchFamily="66" charset="0"/>
              </a:rPr>
              <a:t>I </a:t>
            </a:r>
            <a:r>
              <a:rPr lang="cs-CZ" dirty="0" err="1" smtClean="0">
                <a:latin typeface="Comic Sans MS" pitchFamily="66" charset="0"/>
              </a:rPr>
              <a:t>would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be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very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interested</a:t>
            </a:r>
            <a:r>
              <a:rPr lang="cs-CZ" dirty="0" smtClean="0">
                <a:latin typeface="Comic Sans MS" pitchFamily="66" charset="0"/>
              </a:rPr>
              <a:t> in </a:t>
            </a:r>
            <a:r>
              <a:rPr lang="cs-CZ" dirty="0" err="1" smtClean="0">
                <a:latin typeface="Comic Sans MS" pitchFamily="66" charset="0"/>
              </a:rPr>
              <a:t>finding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out</a:t>
            </a:r>
            <a:r>
              <a:rPr lang="cs-CZ" dirty="0" smtClean="0">
                <a:latin typeface="Comic Sans MS" pitchFamily="66" charset="0"/>
              </a:rPr>
              <a:t> more </a:t>
            </a:r>
            <a:r>
              <a:rPr lang="cs-CZ" dirty="0" err="1" smtClean="0">
                <a:latin typeface="Comic Sans MS" pitchFamily="66" charset="0"/>
              </a:rPr>
              <a:t>about</a:t>
            </a:r>
            <a:r>
              <a:rPr lang="cs-CZ" dirty="0" smtClean="0">
                <a:latin typeface="Comic Sans MS" pitchFamily="66" charset="0"/>
              </a:rPr>
              <a:t>…..</a:t>
            </a:r>
          </a:p>
          <a:p>
            <a:r>
              <a:rPr lang="cs-CZ" i="1" dirty="0" smtClean="0">
                <a:latin typeface="Comic Sans MS" pitchFamily="66" charset="0"/>
              </a:rPr>
              <a:t> </a:t>
            </a:r>
            <a:r>
              <a:rPr lang="cs-CZ" dirty="0" smtClean="0">
                <a:latin typeface="Comic Sans MS" pitchFamily="66" charset="0"/>
              </a:rPr>
              <a:t>I </a:t>
            </a:r>
            <a:r>
              <a:rPr lang="cs-CZ" dirty="0" err="1" smtClean="0">
                <a:latin typeface="Comic Sans MS" pitchFamily="66" charset="0"/>
              </a:rPr>
              <a:t>am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writing</a:t>
            </a:r>
            <a:r>
              <a:rPr lang="cs-CZ" dirty="0" smtClean="0">
                <a:latin typeface="Comic Sans MS" pitchFamily="66" charset="0"/>
              </a:rPr>
              <a:t> to </a:t>
            </a:r>
            <a:r>
              <a:rPr lang="cs-CZ" dirty="0" err="1" smtClean="0">
                <a:latin typeface="Comic Sans MS" pitchFamily="66" charset="0"/>
              </a:rPr>
              <a:t>enquire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about</a:t>
            </a:r>
            <a:r>
              <a:rPr lang="cs-CZ" dirty="0" smtClean="0">
                <a:latin typeface="Comic Sans MS" pitchFamily="66" charset="0"/>
              </a:rPr>
              <a:t>……</a:t>
            </a:r>
          </a:p>
          <a:p>
            <a:r>
              <a:rPr lang="cs-CZ" i="1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Could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you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send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me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please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further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detailed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information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about</a:t>
            </a:r>
            <a:r>
              <a:rPr lang="cs-CZ" dirty="0" smtClean="0">
                <a:latin typeface="Comic Sans MS" pitchFamily="66" charset="0"/>
              </a:rPr>
              <a:t>…..</a:t>
            </a:r>
          </a:p>
          <a:p>
            <a:r>
              <a:rPr lang="cs-CZ" dirty="0" smtClean="0">
                <a:latin typeface="Comic Sans MS" pitchFamily="66" charset="0"/>
              </a:rPr>
              <a:t>I </a:t>
            </a:r>
            <a:r>
              <a:rPr lang="cs-CZ" dirty="0" err="1" smtClean="0">
                <a:latin typeface="Comic Sans MS" pitchFamily="66" charset="0"/>
              </a:rPr>
              <a:t>am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writing</a:t>
            </a:r>
            <a:r>
              <a:rPr lang="cs-CZ" dirty="0" smtClean="0">
                <a:latin typeface="Comic Sans MS" pitchFamily="66" charset="0"/>
              </a:rPr>
              <a:t> in response to </a:t>
            </a:r>
            <a:r>
              <a:rPr lang="cs-CZ" dirty="0" err="1" smtClean="0">
                <a:latin typeface="Comic Sans MS" pitchFamily="66" charset="0"/>
              </a:rPr>
              <a:t>your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letter</a:t>
            </a:r>
            <a:r>
              <a:rPr lang="cs-CZ" dirty="0" smtClean="0">
                <a:latin typeface="Comic Sans MS" pitchFamily="66" charset="0"/>
              </a:rPr>
              <a:t>…</a:t>
            </a:r>
          </a:p>
          <a:p>
            <a:r>
              <a:rPr lang="cs-CZ" dirty="0" smtClean="0">
                <a:latin typeface="Comic Sans MS" pitchFamily="66" charset="0"/>
              </a:rPr>
              <a:t>As I </a:t>
            </a:r>
            <a:r>
              <a:rPr lang="cs-CZ" dirty="0" err="1" smtClean="0">
                <a:latin typeface="Comic Sans MS" pitchFamily="66" charset="0"/>
              </a:rPr>
              <a:t>have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learned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from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our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err="1" smtClean="0">
                <a:latin typeface="Comic Sans MS" pitchFamily="66" charset="0"/>
              </a:rPr>
              <a:t>representative</a:t>
            </a:r>
            <a:r>
              <a:rPr lang="cs-CZ" dirty="0" smtClean="0">
                <a:latin typeface="Comic Sans MS" pitchFamily="66" charset="0"/>
              </a:rPr>
              <a:t>…….</a:t>
            </a:r>
          </a:p>
          <a:p>
            <a:endParaRPr lang="cs-CZ" dirty="0" smtClean="0">
              <a:latin typeface="Comic Sans MS" pitchFamily="66" charset="0"/>
            </a:endParaRPr>
          </a:p>
          <a:p>
            <a:endParaRPr lang="cs-CZ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2CDB0675-8283-4338-9DD4-552BAE9B8B6A}"/>
</file>

<file path=customXml/itemProps2.xml><?xml version="1.0" encoding="utf-8"?>
<ds:datastoreItem xmlns:ds="http://schemas.openxmlformats.org/officeDocument/2006/customXml" ds:itemID="{0192DF7E-EC58-4A2F-89AB-1D03FC22AF6C}"/>
</file>

<file path=customXml/itemProps3.xml><?xml version="1.0" encoding="utf-8"?>
<ds:datastoreItem xmlns:ds="http://schemas.openxmlformats.org/officeDocument/2006/customXml" ds:itemID="{D8E2F452-20F7-40D4-8CB7-F70128D9AB6C}"/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712</TotalTime>
  <Words>1076</Words>
  <Application>Microsoft Office PowerPoint</Application>
  <PresentationFormat>Předvádění na obrazovce (4:3)</PresentationFormat>
  <Paragraphs>217</Paragraphs>
  <Slides>14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Modul</vt:lpstr>
      <vt:lpstr>Snímek 1</vt:lpstr>
      <vt:lpstr>FORMAL LETTER</vt:lpstr>
      <vt:lpstr>ENVELOPE</vt:lpstr>
      <vt:lpstr>OUR  ADDRESS</vt:lpstr>
      <vt:lpstr>ADDRESSEE</vt:lpstr>
      <vt:lpstr>SOLUTATION</vt:lpstr>
      <vt:lpstr>STYLE</vt:lpstr>
      <vt:lpstr>Abbreviations and notes</vt:lpstr>
      <vt:lpstr>TEXT – beginning</vt:lpstr>
      <vt:lpstr>CONCLUSION</vt:lpstr>
      <vt:lpstr>SIGNATURE</vt:lpstr>
      <vt:lpstr>PRACTICING</vt:lpstr>
      <vt:lpstr>PRACTICING</vt:lpstr>
      <vt:lpstr>Snímek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</dc:creator>
  <cp:lastModifiedBy>Martina</cp:lastModifiedBy>
  <cp:revision>69</cp:revision>
  <dcterms:created xsi:type="dcterms:W3CDTF">2013-03-30T15:11:01Z</dcterms:created>
  <dcterms:modified xsi:type="dcterms:W3CDTF">2013-05-26T08:35:11Z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