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7"/>
  </p:notesMasterIdLst>
  <p:sldIdLst>
    <p:sldId id="27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3" r:id="rId16"/>
  </p:sldIdLst>
  <p:sldSz cx="9720263" cy="6480175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114" y="-28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cs-CZ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33CD234A-7C01-414F-BF12-69097BB0A0E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29988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/>
            <a:fld id="{5B61C779-85D8-446C-8F12-D034BBEDCC92}" type="slidenum">
              <a:rPr lang="cs-CZ" smtClean="0">
                <a:solidFill>
                  <a:srgbClr val="000000"/>
                </a:solidFill>
                <a:latin typeface="Times New Roman" pitchFamily="18" charset="0"/>
              </a:rPr>
              <a:pPr eaLnBrk="1"/>
              <a:t>2</a:t>
            </a:fld>
            <a:endParaRPr lang="cs-CZ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843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3113" y="812800"/>
            <a:ext cx="601186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/>
            <a:fld id="{7E698384-6F8E-442B-9FAF-72AAC575E01D}" type="slidenum">
              <a:rPr lang="cs-CZ" smtClean="0">
                <a:solidFill>
                  <a:srgbClr val="000000"/>
                </a:solidFill>
                <a:latin typeface="Times New Roman" pitchFamily="18" charset="0"/>
              </a:rPr>
              <a:pPr eaLnBrk="1"/>
              <a:t>11</a:t>
            </a:fld>
            <a:endParaRPr lang="cs-CZ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765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3113" y="812800"/>
            <a:ext cx="601186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/>
            <a:fld id="{206A6568-8EF4-4413-A45E-24AE0EEA8C30}" type="slidenum">
              <a:rPr lang="cs-CZ" smtClean="0">
                <a:solidFill>
                  <a:srgbClr val="000000"/>
                </a:solidFill>
                <a:latin typeface="Times New Roman" pitchFamily="18" charset="0"/>
              </a:rPr>
              <a:pPr eaLnBrk="1"/>
              <a:t>12</a:t>
            </a:fld>
            <a:endParaRPr lang="cs-CZ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867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3113" y="812800"/>
            <a:ext cx="601186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/>
            <a:fld id="{7DF5B3DB-2C30-4D2E-BCBD-49D578296728}" type="slidenum">
              <a:rPr lang="cs-CZ" smtClean="0">
                <a:solidFill>
                  <a:srgbClr val="000000"/>
                </a:solidFill>
                <a:latin typeface="Times New Roman" pitchFamily="18" charset="0"/>
              </a:rPr>
              <a:pPr eaLnBrk="1"/>
              <a:t>13</a:t>
            </a:fld>
            <a:endParaRPr lang="cs-CZ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96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3113" y="812800"/>
            <a:ext cx="601186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/>
            <a:fld id="{41714497-EC3E-4615-9B36-7733CFCC1DE6}" type="slidenum">
              <a:rPr lang="cs-CZ" smtClean="0">
                <a:solidFill>
                  <a:srgbClr val="000000"/>
                </a:solidFill>
                <a:latin typeface="Times New Roman" pitchFamily="18" charset="0"/>
              </a:rPr>
              <a:pPr eaLnBrk="1"/>
              <a:t>14</a:t>
            </a:fld>
            <a:endParaRPr lang="cs-CZ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072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3113" y="812800"/>
            <a:ext cx="601186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/>
            <a:fld id="{312959C9-B6B4-448F-9918-E6F9470567FE}" type="slidenum">
              <a:rPr lang="cs-CZ" smtClean="0">
                <a:solidFill>
                  <a:srgbClr val="000000"/>
                </a:solidFill>
                <a:latin typeface="Times New Roman" pitchFamily="18" charset="0"/>
              </a:rPr>
              <a:pPr eaLnBrk="1"/>
              <a:t>3</a:t>
            </a:fld>
            <a:endParaRPr lang="cs-CZ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945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3113" y="812800"/>
            <a:ext cx="601186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6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/>
            <a:fld id="{6AD5B6D5-5847-4CF6-990A-3D0651629A4B}" type="slidenum">
              <a:rPr lang="cs-CZ" smtClean="0">
                <a:solidFill>
                  <a:srgbClr val="000000"/>
                </a:solidFill>
                <a:latin typeface="Times New Roman" pitchFamily="18" charset="0"/>
              </a:rPr>
              <a:pPr eaLnBrk="1"/>
              <a:t>4</a:t>
            </a:fld>
            <a:endParaRPr lang="cs-CZ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48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3113" y="812800"/>
            <a:ext cx="601186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/>
            <a:fld id="{324635D5-2396-45F1-A01D-243920147411}" type="slidenum">
              <a:rPr lang="cs-CZ" smtClean="0">
                <a:solidFill>
                  <a:srgbClr val="000000"/>
                </a:solidFill>
                <a:latin typeface="Times New Roman" pitchFamily="18" charset="0"/>
              </a:rPr>
              <a:pPr eaLnBrk="1"/>
              <a:t>5</a:t>
            </a:fld>
            <a:endParaRPr lang="cs-CZ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15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3113" y="812800"/>
            <a:ext cx="601186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/>
            <a:fld id="{1ED91723-D605-43E4-9FBD-71358C483819}" type="slidenum">
              <a:rPr lang="cs-CZ" smtClean="0">
                <a:solidFill>
                  <a:srgbClr val="000000"/>
                </a:solidFill>
                <a:latin typeface="Times New Roman" pitchFamily="18" charset="0"/>
              </a:rPr>
              <a:pPr eaLnBrk="1"/>
              <a:t>6</a:t>
            </a:fld>
            <a:endParaRPr lang="cs-CZ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253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3113" y="812800"/>
            <a:ext cx="601186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/>
            <a:fld id="{7C75E805-2F54-4784-B76F-858D134EFCA3}" type="slidenum">
              <a:rPr lang="cs-CZ" smtClean="0">
                <a:solidFill>
                  <a:srgbClr val="000000"/>
                </a:solidFill>
                <a:latin typeface="Times New Roman" pitchFamily="18" charset="0"/>
              </a:rPr>
              <a:pPr eaLnBrk="1"/>
              <a:t>7</a:t>
            </a:fld>
            <a:endParaRPr lang="cs-CZ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355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3113" y="812800"/>
            <a:ext cx="601186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/>
            <a:fld id="{BE3E868D-C65C-4151-B709-8E6CA6D514A9}" type="slidenum">
              <a:rPr lang="cs-CZ" smtClean="0">
                <a:solidFill>
                  <a:srgbClr val="000000"/>
                </a:solidFill>
                <a:latin typeface="Times New Roman" pitchFamily="18" charset="0"/>
              </a:rPr>
              <a:pPr eaLnBrk="1"/>
              <a:t>8</a:t>
            </a:fld>
            <a:endParaRPr lang="cs-CZ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457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3113" y="812800"/>
            <a:ext cx="601186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8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/>
            <a:fld id="{93DFCBFD-000E-40FF-82ED-A612C74EB4C3}" type="slidenum">
              <a:rPr lang="cs-CZ" smtClean="0">
                <a:solidFill>
                  <a:srgbClr val="000000"/>
                </a:solidFill>
                <a:latin typeface="Times New Roman" pitchFamily="18" charset="0"/>
              </a:rPr>
              <a:pPr eaLnBrk="1"/>
              <a:t>9</a:t>
            </a:fld>
            <a:endParaRPr lang="cs-CZ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560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3113" y="812800"/>
            <a:ext cx="601186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/>
            <a:fld id="{FB01EC6B-52C3-4561-BC08-22AAAB836149}" type="slidenum">
              <a:rPr lang="cs-CZ" smtClean="0">
                <a:solidFill>
                  <a:srgbClr val="000000"/>
                </a:solidFill>
                <a:latin typeface="Times New Roman" pitchFamily="18" charset="0"/>
              </a:rPr>
              <a:pPr eaLnBrk="1"/>
              <a:t>10</a:t>
            </a:fld>
            <a:endParaRPr lang="cs-CZ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662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3113" y="812800"/>
            <a:ext cx="601186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28663" y="2012950"/>
            <a:ext cx="8262937" cy="1389063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57325" y="3671888"/>
            <a:ext cx="6805613" cy="1655762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7F0BFB-1693-4DFB-9E9E-9CF21526CA1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2240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4BBAD6-CE94-4CCE-8E91-C513F73BAC5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2689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045325" y="258763"/>
            <a:ext cx="2185988" cy="5532437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85775" y="258763"/>
            <a:ext cx="6407150" cy="5532437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E93310-CF49-42D5-973D-3BB26EA54C9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64900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85775" y="258763"/>
            <a:ext cx="8745538" cy="10795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9C965F-B26F-4BD7-A640-D8ECD123AA1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8133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DE322-76AF-4BF5-B068-5AE25A6B501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4067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68350" y="4164013"/>
            <a:ext cx="8261350" cy="12874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68350" y="2746375"/>
            <a:ext cx="8261350" cy="14176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3F4C55-3291-4E51-99E8-2D393970B02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3877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85775" y="1516063"/>
            <a:ext cx="4295775" cy="42751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933950" y="1516063"/>
            <a:ext cx="4297363" cy="42751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F302F6-777A-42DD-8E61-B3CA992AF6E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1737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85775" y="258763"/>
            <a:ext cx="8748713" cy="1081087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85775" y="1450975"/>
            <a:ext cx="4295775" cy="6048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85775" y="2055813"/>
            <a:ext cx="4295775" cy="37322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937125" y="1450975"/>
            <a:ext cx="4297363" cy="6048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937125" y="2055813"/>
            <a:ext cx="4297363" cy="37322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5A30BB-DB19-49F4-B276-561A213FA77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2359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E1523F-E4F9-4CF8-8B64-0E26BCC22D6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1490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DBBE81-C57A-4A72-A292-A9D8BFD94CA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6698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85775" y="258763"/>
            <a:ext cx="3198813" cy="10969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00475" y="258763"/>
            <a:ext cx="5434013" cy="5529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85775" y="1355725"/>
            <a:ext cx="3198813" cy="44323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9866C6-F08D-4AFD-8276-FBB89CD0628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5075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05000" y="4535488"/>
            <a:ext cx="5832475" cy="5365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905000" y="579438"/>
            <a:ext cx="5832475" cy="38877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905000" y="5072063"/>
            <a:ext cx="5832475" cy="760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D116C0-1F7E-487E-B263-DABED822DF5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1555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85775" y="258763"/>
            <a:ext cx="8745538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85775" y="1516063"/>
            <a:ext cx="8745538" cy="427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2381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85775" y="5903913"/>
            <a:ext cx="2262188" cy="444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324225" y="5903913"/>
            <a:ext cx="3079750" cy="444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969125" y="5903913"/>
            <a:ext cx="2262188" cy="444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7E795271-DE25-4D44-BE86-2A3F61CF9F4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8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800">
          <a:solidFill>
            <a:srgbClr val="000000"/>
          </a:solidFill>
          <a:latin typeface="Arial" charset="0"/>
          <a:ea typeface="Microsoft YaHei" charset="-122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800">
          <a:solidFill>
            <a:srgbClr val="000000"/>
          </a:solidFill>
          <a:latin typeface="Arial" charset="0"/>
          <a:ea typeface="Microsoft YaHei" charset="-122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800">
          <a:solidFill>
            <a:srgbClr val="000000"/>
          </a:solidFill>
          <a:latin typeface="Arial" charset="0"/>
          <a:ea typeface="Microsoft YaHei" charset="-122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800">
          <a:solidFill>
            <a:srgbClr val="000000"/>
          </a:solidFill>
          <a:latin typeface="Arial" charset="0"/>
          <a:ea typeface="Microsoft YaHei" charset="-122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800">
          <a:solidFill>
            <a:srgbClr val="000000"/>
          </a:solidFill>
          <a:latin typeface="Arial" charset="0"/>
          <a:ea typeface="Microsoft YaHei" charset="-122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800">
          <a:solidFill>
            <a:srgbClr val="000000"/>
          </a:solidFill>
          <a:latin typeface="Arial" charset="0"/>
          <a:ea typeface="Microsoft YaHei" charset="-122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800">
          <a:solidFill>
            <a:srgbClr val="000000"/>
          </a:solidFill>
          <a:latin typeface="Arial" charset="0"/>
          <a:ea typeface="Microsoft YaHei" charset="-122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800">
          <a:solidFill>
            <a:srgbClr val="000000"/>
          </a:solidFill>
          <a:latin typeface="Arial" charset="0"/>
          <a:ea typeface="Microsoft YaHei" charset="-122"/>
        </a:defRPr>
      </a:lvl9pPr>
    </p:titleStyle>
    <p:bodyStyle>
      <a:lvl1pPr marL="342900" indent="-342900" algn="l" defTabSz="449263" rtl="0" eaLnBrk="0" fontAlgn="base" hangingPunct="0">
        <a:lnSpc>
          <a:spcPct val="93000"/>
        </a:lnSpc>
        <a:spcBef>
          <a:spcPct val="0"/>
        </a:spcBef>
        <a:spcAft>
          <a:spcPts val="1213"/>
        </a:spcAft>
        <a:buClr>
          <a:srgbClr val="000000"/>
        </a:buClr>
        <a:buSzPct val="100000"/>
        <a:buFont typeface="Times New Roman" pitchFamily="18" charset="0"/>
        <a:buChar char="•"/>
        <a:defRPr sz="27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3000"/>
        </a:lnSpc>
        <a:spcBef>
          <a:spcPct val="0"/>
        </a:spcBef>
        <a:spcAft>
          <a:spcPts val="975"/>
        </a:spcAft>
        <a:buClr>
          <a:srgbClr val="000000"/>
        </a:buClr>
        <a:buSzPct val="100000"/>
        <a:buFont typeface="Times New Roman" pitchFamily="18" charset="0"/>
        <a:buChar char="–"/>
        <a:defRPr sz="24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738"/>
        </a:spcAft>
        <a:buClr>
          <a:srgbClr val="000000"/>
        </a:buClr>
        <a:buSzPct val="100000"/>
        <a:buFont typeface="Times New Roman" pitchFamily="18" charset="0"/>
        <a:buChar char="•"/>
        <a:defRPr sz="21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488"/>
        </a:spcAft>
        <a:buClr>
          <a:srgbClr val="000000"/>
        </a:buClr>
        <a:buSzPct val="100000"/>
        <a:buFont typeface="Times New Roman" pitchFamily="18" charset="0"/>
        <a:buChar char="–"/>
        <a:defRPr sz="17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250"/>
        </a:spcAft>
        <a:buClr>
          <a:srgbClr val="000000"/>
        </a:buClr>
        <a:buSzPct val="100000"/>
        <a:buFont typeface="Times New Roman" pitchFamily="18" charset="0"/>
        <a:buChar char="»"/>
        <a:defRPr sz="17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ts val="250"/>
        </a:spcAft>
        <a:buClr>
          <a:srgbClr val="000000"/>
        </a:buClr>
        <a:buSzPct val="100000"/>
        <a:buFont typeface="Times New Roman" pitchFamily="18" charset="0"/>
        <a:defRPr sz="17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ts val="250"/>
        </a:spcAft>
        <a:buClr>
          <a:srgbClr val="000000"/>
        </a:buClr>
        <a:buSzPct val="100000"/>
        <a:buFont typeface="Times New Roman" pitchFamily="18" charset="0"/>
        <a:defRPr sz="17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ts val="250"/>
        </a:spcAft>
        <a:buClr>
          <a:srgbClr val="000000"/>
        </a:buClr>
        <a:buSzPct val="100000"/>
        <a:buFont typeface="Times New Roman" pitchFamily="18" charset="0"/>
        <a:defRPr sz="17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ts val="250"/>
        </a:spcAft>
        <a:buClr>
          <a:srgbClr val="000000"/>
        </a:buClr>
        <a:buSzPct val="100000"/>
        <a:buFont typeface="Times New Roman" pitchFamily="18" charset="0"/>
        <a:defRPr sz="17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690688" y="177800"/>
            <a:ext cx="6338887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311" tIns="41655" rIns="83311" bIns="41655">
            <a:spAutoFit/>
          </a:bodyPr>
          <a:lstStyle/>
          <a:p>
            <a:r>
              <a:rPr lang="cs-CZ" sz="1100" b="1">
                <a:latin typeface="Times New Roman" pitchFamily="18" charset="0"/>
                <a:cs typeface="Times New Roman" pitchFamily="18" charset="0"/>
              </a:rPr>
              <a:t>Projekt Smart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416050" y="423863"/>
            <a:ext cx="6999288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311" tIns="41655" rIns="83311" bIns="41655">
            <a:spAutoFit/>
          </a:bodyPr>
          <a:lstStyle/>
          <a:p>
            <a:r>
              <a:rPr lang="cs-CZ" sz="1100" b="1"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7175" y="5000625"/>
            <a:ext cx="6665913" cy="1141413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838200" y="4600575"/>
            <a:ext cx="8043863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311" tIns="41655" rIns="83311" bIns="41655">
            <a:spAutoFit/>
          </a:bodyPr>
          <a:lstStyle/>
          <a:p>
            <a:pPr algn="ctr"/>
            <a:r>
              <a:rPr lang="cs-CZ" sz="9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114800"/>
            <a:ext cx="9890125" cy="34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311" tIns="41655" rIns="83311" bIns="41655">
            <a:spAutoFit/>
          </a:bodyPr>
          <a:lstStyle/>
          <a:p>
            <a:pPr algn="ctr"/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/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82588" y="1096963"/>
            <a:ext cx="18224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311" tIns="41655" rIns="83311" bIns="41655">
            <a:spAutoFit/>
          </a:bodyPr>
          <a:lstStyle/>
          <a:p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82588" y="852488"/>
            <a:ext cx="2065337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311" tIns="41655" rIns="83311" bIns="41655">
            <a:spAutoFit/>
          </a:bodyPr>
          <a:lstStyle/>
          <a:p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materiálu:	</a:t>
            </a:r>
          </a:p>
        </p:txBody>
      </p:sp>
      <p:sp>
        <p:nvSpPr>
          <p:cNvPr id="2057" name="TextovéPole 10"/>
          <p:cNvSpPr txBox="1">
            <a:spLocks noChangeArrowheads="1"/>
          </p:cNvSpPr>
          <p:nvPr/>
        </p:nvSpPr>
        <p:spPr bwMode="auto">
          <a:xfrm>
            <a:off x="382588" y="1341438"/>
            <a:ext cx="688975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311" tIns="41655" rIns="83311" bIns="41655">
            <a:spAutoFit/>
          </a:bodyPr>
          <a:lstStyle/>
          <a:p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</a:p>
        </p:txBody>
      </p:sp>
      <p:sp>
        <p:nvSpPr>
          <p:cNvPr id="2058" name="TextovéPole 13"/>
          <p:cNvSpPr txBox="1">
            <a:spLocks noChangeArrowheads="1"/>
          </p:cNvSpPr>
          <p:nvPr/>
        </p:nvSpPr>
        <p:spPr bwMode="auto">
          <a:xfrm>
            <a:off x="382588" y="1585913"/>
            <a:ext cx="1790700" cy="242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311" tIns="41655" rIns="83311" bIns="41655">
            <a:spAutoFit/>
          </a:bodyPr>
          <a:lstStyle/>
          <a:p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</a:p>
        </p:txBody>
      </p:sp>
      <p:sp>
        <p:nvSpPr>
          <p:cNvPr id="2059" name="TextovéPole 14"/>
          <p:cNvSpPr txBox="1">
            <a:spLocks noChangeArrowheads="1"/>
          </p:cNvSpPr>
          <p:nvPr/>
        </p:nvSpPr>
        <p:spPr bwMode="auto">
          <a:xfrm>
            <a:off x="382588" y="1831975"/>
            <a:ext cx="1722437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311" tIns="41655" rIns="83311" bIns="41655">
            <a:spAutoFit/>
          </a:bodyPr>
          <a:lstStyle/>
          <a:p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(období) tvorby:</a:t>
            </a:r>
          </a:p>
        </p:txBody>
      </p:sp>
      <p:sp>
        <p:nvSpPr>
          <p:cNvPr id="2060" name="TextovéPole 16"/>
          <p:cNvSpPr txBox="1">
            <a:spLocks noChangeArrowheads="1"/>
          </p:cNvSpPr>
          <p:nvPr/>
        </p:nvSpPr>
        <p:spPr bwMode="auto">
          <a:xfrm>
            <a:off x="382588" y="2076450"/>
            <a:ext cx="8953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311" tIns="41655" rIns="83311" bIns="41655">
            <a:spAutoFit/>
          </a:bodyPr>
          <a:lstStyle/>
          <a:p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1" name="TextovéPole 17"/>
          <p:cNvSpPr txBox="1">
            <a:spLocks noChangeArrowheads="1"/>
          </p:cNvSpPr>
          <p:nvPr/>
        </p:nvSpPr>
        <p:spPr bwMode="auto">
          <a:xfrm>
            <a:off x="2311400" y="1096963"/>
            <a:ext cx="6199188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311" tIns="41655" rIns="83311" bIns="41655">
            <a:spAutoFit/>
          </a:bodyPr>
          <a:lstStyle/>
          <a:p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VY_32_INOVACE_18.01_OP_Osobnost</a:t>
            </a:r>
          </a:p>
        </p:txBody>
      </p:sp>
      <p:sp>
        <p:nvSpPr>
          <p:cNvPr id="2062" name="TextovéPole 18"/>
          <p:cNvSpPr txBox="1">
            <a:spLocks noChangeArrowheads="1"/>
          </p:cNvSpPr>
          <p:nvPr/>
        </p:nvSpPr>
        <p:spPr bwMode="auto">
          <a:xfrm>
            <a:off x="2311400" y="852488"/>
            <a:ext cx="1700213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311" tIns="41655" rIns="83311" bIns="41655">
            <a:spAutoFit/>
          </a:bodyPr>
          <a:lstStyle/>
          <a:p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Věra Janovičová</a:t>
            </a:r>
          </a:p>
        </p:txBody>
      </p:sp>
      <p:sp>
        <p:nvSpPr>
          <p:cNvPr id="2063" name="TextovéPole 25"/>
          <p:cNvSpPr txBox="1">
            <a:spLocks noChangeArrowheads="1"/>
          </p:cNvSpPr>
          <p:nvPr/>
        </p:nvSpPr>
        <p:spPr bwMode="auto">
          <a:xfrm>
            <a:off x="2311400" y="2076450"/>
            <a:ext cx="592455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311" tIns="41655" rIns="83311" bIns="41655">
            <a:spAutoFit/>
          </a:bodyPr>
          <a:lstStyle/>
          <a:p>
            <a:r>
              <a:rPr lang="cs-CZ" sz="1100" i="1"/>
              <a:t>Materiál je určen žákům 2. a 3..ročníkům, k jejich motivaci pro výuku OP.  Žáci ve formě PP mají lepší přehled o výkladu látky a možnosti lepšího pochopení a vstřebání informací. Formou doplňujících otázek si ujasňují výklad.</a:t>
            </a:r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Žáci se seznámí s tím, co je to osobnost, znaky a rysy osobnosti a co tvoří strukturu osobnosti</a:t>
            </a:r>
            <a:endParaRPr lang="cs-CZ" sz="1100" i="1"/>
          </a:p>
        </p:txBody>
      </p:sp>
      <p:sp>
        <p:nvSpPr>
          <p:cNvPr id="2064" name="TextovéPole 17"/>
          <p:cNvSpPr txBox="1">
            <a:spLocks noChangeArrowheads="1"/>
          </p:cNvSpPr>
          <p:nvPr/>
        </p:nvSpPr>
        <p:spPr bwMode="auto">
          <a:xfrm>
            <a:off x="2311400" y="1341438"/>
            <a:ext cx="2479675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311" tIns="41655" rIns="83311" bIns="41655">
            <a:spAutoFit/>
          </a:bodyPr>
          <a:lstStyle/>
          <a:p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Druhý </a:t>
            </a:r>
          </a:p>
        </p:txBody>
      </p:sp>
      <p:sp>
        <p:nvSpPr>
          <p:cNvPr id="2065" name="TextovéPole 17"/>
          <p:cNvSpPr txBox="1">
            <a:spLocks noChangeArrowheads="1"/>
          </p:cNvSpPr>
          <p:nvPr/>
        </p:nvSpPr>
        <p:spPr bwMode="auto">
          <a:xfrm>
            <a:off x="2311400" y="1585913"/>
            <a:ext cx="6269038" cy="242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311" tIns="41655" rIns="83311" bIns="41655">
            <a:spAutoFit/>
          </a:bodyPr>
          <a:lstStyle/>
          <a:p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Psychologie, osobnost</a:t>
            </a: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311400" y="1831975"/>
            <a:ext cx="874713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311" tIns="41655" rIns="83311" bIns="41655">
            <a:spAutoFit/>
          </a:bodyPr>
          <a:lstStyle/>
          <a:p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10.9.2012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1"/>
          <p:cNvSpPr txBox="1">
            <a:spLocks noChangeArrowheads="1"/>
          </p:cNvSpPr>
          <p:nvPr/>
        </p:nvSpPr>
        <p:spPr bwMode="auto">
          <a:xfrm>
            <a:off x="485775" y="258763"/>
            <a:ext cx="8747125" cy="553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58211" rIns="0" bIns="0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algn="ctr" eaLnBrk="1"/>
            <a:r>
              <a:rPr lang="cs-CZ" sz="6600">
                <a:solidFill>
                  <a:srgbClr val="000000"/>
                </a:solidFill>
              </a:rPr>
              <a:t>Struktura osobnosti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type="title"/>
          </p:nvPr>
        </p:nvSpPr>
        <p:spPr>
          <a:xfrm>
            <a:off x="485775" y="258763"/>
            <a:ext cx="8747125" cy="822325"/>
          </a:xfrm>
        </p:spPr>
        <p:txBody>
          <a:bodyPr tIns="33516"/>
          <a:lstStyle/>
          <a:p>
            <a:pPr eaLnBrk="1"/>
            <a:endParaRPr lang="cs-CZ" smtClean="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31800" y="1260475"/>
            <a:ext cx="8747125" cy="5145088"/>
          </a:xfrm>
        </p:spPr>
        <p:txBody>
          <a:bodyPr tIns="19404"/>
          <a:lstStyle/>
          <a:p>
            <a:pPr marL="431800" indent="-323850" eaLnBrk="1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z="2200" b="1" smtClean="0"/>
              <a:t>Rysy osobnosti</a:t>
            </a:r>
            <a:r>
              <a:rPr lang="cs-CZ" sz="2200" smtClean="0"/>
              <a:t> -  jednotlivé  *charakteristiky, vázané především na specifické informace (projevy chování v určitých situacích)</a:t>
            </a:r>
          </a:p>
          <a:p>
            <a:pPr marL="431800" indent="-323850" eaLnBrk="1"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cs-CZ" sz="2200" smtClean="0"/>
          </a:p>
          <a:p>
            <a:pPr marL="431800" indent="-323850" eaLnBrk="1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z="2200" b="1" smtClean="0"/>
              <a:t>Stavy osobnosti</a:t>
            </a:r>
            <a:r>
              <a:rPr lang="cs-CZ" sz="2200" smtClean="0"/>
              <a:t> – rozpoložení, jímž citově a postojově člověk reaguje na určitou situaci                                                                                              - mají průvodní fyziologické stavy (zčervenání, zblednutí, pocení, zvýšený tep apod.)                                                                          - ovlivňují také výkonnost (radost, nervozita, tréma apod.)</a:t>
            </a:r>
          </a:p>
          <a:p>
            <a:pPr marL="431800" indent="-323850" eaLnBrk="1"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cs-CZ" sz="2200" smtClean="0"/>
          </a:p>
          <a:p>
            <a:pPr marL="431800" indent="-323850" eaLnBrk="1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z="2200" b="1" smtClean="0"/>
              <a:t>Vlastnosti</a:t>
            </a:r>
            <a:r>
              <a:rPr lang="cs-CZ" sz="2200" smtClean="0"/>
              <a:t> -  Stálé a velmi obecně působící charakteristiky jedince, kterými se vyznačuje (např. inteligence).                                            </a:t>
            </a:r>
          </a:p>
          <a:p>
            <a:pPr marL="431800" indent="-323850" eaLnBrk="1"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cs-CZ" sz="2200" smtClean="0"/>
          </a:p>
        </p:txBody>
      </p:sp>
      <p:sp>
        <p:nvSpPr>
          <p:cNvPr id="12292" name="Text Box 3"/>
          <p:cNvSpPr txBox="1">
            <a:spLocks noChangeArrowheads="1"/>
          </p:cNvSpPr>
          <p:nvPr/>
        </p:nvSpPr>
        <p:spPr bwMode="auto">
          <a:xfrm>
            <a:off x="360363" y="179388"/>
            <a:ext cx="9070975" cy="900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33516" rIns="0" bIns="0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algn="ctr" eaLnBrk="1"/>
            <a:r>
              <a:rPr lang="cs-CZ" sz="3800">
                <a:solidFill>
                  <a:srgbClr val="000000"/>
                </a:solidFill>
              </a:rPr>
              <a:t>Znaky osobnosti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subTitle"/>
          </p:nvPr>
        </p:nvSpPr>
        <p:spPr>
          <a:xfrm>
            <a:off x="485775" y="360363"/>
            <a:ext cx="8747125" cy="5432425"/>
          </a:xfrm>
        </p:spPr>
        <p:txBody>
          <a:bodyPr tIns="19404"/>
          <a:lstStyle/>
          <a:p>
            <a:pPr eaLnBrk="1"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cs-CZ" sz="2200" smtClean="0"/>
              <a:t>                      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9388" y="-1622425"/>
            <a:ext cx="8747125" cy="1081087"/>
          </a:xfrm>
        </p:spPr>
        <p:txBody>
          <a:bodyPr tIns="33516"/>
          <a:lstStyle/>
          <a:p>
            <a:pPr eaLnBrk="1"/>
            <a:endParaRPr lang="cs-CZ" smtClean="0"/>
          </a:p>
        </p:txBody>
      </p:sp>
      <p:sp>
        <p:nvSpPr>
          <p:cNvPr id="13316" name="Text Box 3"/>
          <p:cNvSpPr txBox="1">
            <a:spLocks noChangeArrowheads="1"/>
          </p:cNvSpPr>
          <p:nvPr/>
        </p:nvSpPr>
        <p:spPr bwMode="auto">
          <a:xfrm>
            <a:off x="360363" y="539750"/>
            <a:ext cx="8820150" cy="674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19404" rIns="0" bIns="0"/>
          <a:lstStyle>
            <a:lvl1pPr marL="431800" indent="-323850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spcAft>
                <a:spcPts val="1213"/>
              </a:spcAft>
              <a:buSzPct val="45000"/>
              <a:buFont typeface="Wingdings" charset="2"/>
              <a:buNone/>
            </a:pPr>
            <a:endParaRPr lang="cs-CZ" sz="2200">
              <a:solidFill>
                <a:srgbClr val="000000"/>
              </a:solidFill>
            </a:endParaRPr>
          </a:p>
          <a:p>
            <a:pPr eaLnBrk="1">
              <a:spcAft>
                <a:spcPts val="1213"/>
              </a:spcAft>
              <a:buSzPct val="45000"/>
              <a:buFont typeface="Wingdings" charset="2"/>
              <a:buChar char=""/>
            </a:pPr>
            <a:r>
              <a:rPr lang="cs-CZ" sz="2200" b="1">
                <a:solidFill>
                  <a:srgbClr val="000000"/>
                </a:solidFill>
              </a:rPr>
              <a:t>Zkušenostní obsahy</a:t>
            </a:r>
            <a:r>
              <a:rPr lang="cs-CZ" sz="2200">
                <a:solidFill>
                  <a:srgbClr val="000000"/>
                </a:solidFill>
              </a:rPr>
              <a:t> – vědomosti a praktické dovednost</a:t>
            </a:r>
          </a:p>
          <a:p>
            <a:pPr eaLnBrk="1">
              <a:spcAft>
                <a:spcPts val="1213"/>
              </a:spcAft>
              <a:buSzPct val="45000"/>
              <a:buFont typeface="Wingdings" charset="2"/>
              <a:buNone/>
            </a:pPr>
            <a:endParaRPr lang="cs-CZ" sz="2200">
              <a:solidFill>
                <a:srgbClr val="000000"/>
              </a:solidFill>
            </a:endParaRPr>
          </a:p>
          <a:p>
            <a:pPr eaLnBrk="1">
              <a:spcAft>
                <a:spcPts val="1213"/>
              </a:spcAft>
              <a:buSzPct val="45000"/>
              <a:buFont typeface="Wingdings" charset="2"/>
              <a:buChar char=""/>
            </a:pPr>
            <a:r>
              <a:rPr lang="cs-CZ" sz="2200" b="1">
                <a:solidFill>
                  <a:srgbClr val="000000"/>
                </a:solidFill>
              </a:rPr>
              <a:t>Procesy a činnosti</a:t>
            </a:r>
            <a:r>
              <a:rPr lang="cs-CZ" sz="2200">
                <a:solidFill>
                  <a:srgbClr val="000000"/>
                </a:solidFill>
              </a:rPr>
              <a:t> – děje, které v člověku probíhají a skrze které se člověk přizpůsobuje okolí nebo okolí přizpůsobuje sobě                                                   - děje skrze které člověk poznává okolí a     zasahuje do něj</a:t>
            </a:r>
          </a:p>
          <a:p>
            <a:pPr eaLnBrk="1">
              <a:spcAft>
                <a:spcPts val="1213"/>
              </a:spcAft>
              <a:buSzPct val="45000"/>
              <a:buFont typeface="Wingdings" charset="2"/>
              <a:buNone/>
            </a:pPr>
            <a:endParaRPr lang="cs-CZ" sz="2200">
              <a:solidFill>
                <a:srgbClr val="000000"/>
              </a:solidFill>
            </a:endParaRPr>
          </a:p>
          <a:p>
            <a:pPr eaLnBrk="1">
              <a:spcAft>
                <a:spcPts val="1213"/>
              </a:spcAft>
              <a:buSzPct val="45000"/>
              <a:buFont typeface="Wingdings" charset="2"/>
              <a:buNone/>
            </a:pPr>
            <a:endParaRPr lang="cs-CZ" sz="2200">
              <a:solidFill>
                <a:srgbClr val="000000"/>
              </a:solidFill>
            </a:endParaRPr>
          </a:p>
          <a:p>
            <a:pPr eaLnBrk="1">
              <a:spcAft>
                <a:spcPts val="1213"/>
              </a:spcAft>
              <a:buSzPct val="45000"/>
              <a:buFont typeface="Wingdings" charset="2"/>
              <a:buNone/>
            </a:pPr>
            <a:endParaRPr lang="cs-CZ" sz="2200">
              <a:solidFill>
                <a:srgbClr val="000000"/>
              </a:solidFill>
            </a:endParaRPr>
          </a:p>
          <a:p>
            <a:pPr eaLnBrk="1">
              <a:spcAft>
                <a:spcPts val="1213"/>
              </a:spcAft>
              <a:buSzPct val="45000"/>
              <a:buFont typeface="Wingdings" charset="2"/>
              <a:buNone/>
            </a:pPr>
            <a:endParaRPr lang="cs-CZ" sz="2200">
              <a:solidFill>
                <a:srgbClr val="000000"/>
              </a:solidFill>
            </a:endParaRPr>
          </a:p>
          <a:p>
            <a:pPr eaLnBrk="1">
              <a:spcAft>
                <a:spcPts val="1213"/>
              </a:spcAft>
              <a:buSzPct val="45000"/>
              <a:buFont typeface="Wingdings" charset="2"/>
              <a:buNone/>
            </a:pPr>
            <a:endParaRPr lang="cs-CZ" sz="2200">
              <a:solidFill>
                <a:srgbClr val="000000"/>
              </a:solidFill>
            </a:endParaRPr>
          </a:p>
          <a:p>
            <a:pPr eaLnBrk="1">
              <a:spcAft>
                <a:spcPts val="1213"/>
              </a:spcAft>
              <a:buSzPct val="45000"/>
              <a:buFont typeface="Wingdings" charset="2"/>
              <a:buNone/>
            </a:pPr>
            <a:endParaRPr lang="cs-CZ" sz="2200">
              <a:solidFill>
                <a:srgbClr val="000000"/>
              </a:solidFill>
            </a:endParaRPr>
          </a:p>
          <a:p>
            <a:pPr eaLnBrk="1">
              <a:spcAft>
                <a:spcPts val="1213"/>
              </a:spcAft>
              <a:buSzPct val="45000"/>
              <a:buFont typeface="Wingdings" charset="2"/>
              <a:buNone/>
            </a:pPr>
            <a:endParaRPr lang="cs-CZ" sz="2200">
              <a:solidFill>
                <a:srgbClr val="000000"/>
              </a:solidFill>
            </a:endParaRPr>
          </a:p>
          <a:p>
            <a:pPr eaLnBrk="1">
              <a:spcAft>
                <a:spcPts val="1213"/>
              </a:spcAft>
              <a:buSzPct val="45000"/>
              <a:buFont typeface="Wingdings" charset="2"/>
              <a:buNone/>
            </a:pPr>
            <a:endParaRPr lang="cs-CZ" sz="2200">
              <a:solidFill>
                <a:srgbClr val="000000"/>
              </a:solidFill>
            </a:endParaRPr>
          </a:p>
          <a:p>
            <a:pPr eaLnBrk="1">
              <a:spcAft>
                <a:spcPts val="1213"/>
              </a:spcAft>
              <a:buSzPct val="45000"/>
              <a:buFont typeface="Wingdings" charset="2"/>
              <a:buNone/>
            </a:pPr>
            <a:r>
              <a:rPr lang="cs-CZ" sz="1500">
                <a:solidFill>
                  <a:srgbClr val="000000"/>
                </a:solidFill>
              </a:rPr>
              <a:t>*charakteristika - vystižení podstaty jevu, podstatných znaků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ChangeArrowheads="1"/>
          </p:cNvSpPr>
          <p:nvPr>
            <p:ph type="title"/>
          </p:nvPr>
        </p:nvSpPr>
        <p:spPr>
          <a:xfrm>
            <a:off x="485775" y="258763"/>
            <a:ext cx="8747125" cy="1081087"/>
          </a:xfrm>
        </p:spPr>
        <p:txBody>
          <a:bodyPr tIns="33516"/>
          <a:lstStyle/>
          <a:p>
            <a:pPr eaLnBrk="1"/>
            <a:r>
              <a:rPr lang="cs-CZ" smtClean="0"/>
              <a:t>Úkol</a:t>
            </a: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85775" y="1516063"/>
            <a:ext cx="8747125" cy="4276725"/>
          </a:xfrm>
        </p:spPr>
        <p:txBody>
          <a:bodyPr/>
          <a:lstStyle/>
          <a:p>
            <a:pPr marL="431800" indent="-323850" eaLnBrk="1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mtClean="0"/>
              <a:t>Charakterizuj vhodné vlastnosti obchodního zástupce.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type="title"/>
          </p:nvPr>
        </p:nvSpPr>
        <p:spPr>
          <a:xfrm>
            <a:off x="431800" y="358775"/>
            <a:ext cx="8747125" cy="1081088"/>
          </a:xfrm>
        </p:spPr>
        <p:txBody>
          <a:bodyPr tIns="33516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mtClean="0"/>
              <a:t>Význam pro obchodní činnost</a:t>
            </a: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12775" y="1619250"/>
            <a:ext cx="8747125" cy="4276725"/>
          </a:xfrm>
        </p:spPr>
        <p:txBody>
          <a:bodyPr/>
          <a:lstStyle/>
          <a:p>
            <a:pPr marL="431800" indent="-323850" eaLnBrk="1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mtClean="0"/>
              <a:t>Extraverze</a:t>
            </a:r>
          </a:p>
          <a:p>
            <a:pPr marL="431800" indent="-323850" eaLnBrk="1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mtClean="0"/>
              <a:t>Přívětivost</a:t>
            </a:r>
          </a:p>
          <a:p>
            <a:pPr marL="431800" indent="-323850" eaLnBrk="1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mtClean="0"/>
              <a:t>Svědomitost</a:t>
            </a:r>
          </a:p>
          <a:p>
            <a:pPr marL="431800" indent="-323850" eaLnBrk="1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mtClean="0"/>
              <a:t>Emocionální stabilita</a:t>
            </a:r>
          </a:p>
          <a:p>
            <a:pPr marL="431800" indent="-323850" eaLnBrk="1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mtClean="0"/>
              <a:t>Intelekt, kultura a otevřenost</a:t>
            </a:r>
          </a:p>
          <a:p>
            <a:pPr marL="431800" indent="-323850" eaLnBrk="1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mtClean="0"/>
              <a:t>Vzhled</a:t>
            </a:r>
          </a:p>
          <a:p>
            <a:pPr marL="431800" indent="-323850" eaLnBrk="1"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cs-CZ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ovéPole 2"/>
          <p:cNvSpPr txBox="1">
            <a:spLocks noChangeArrowheads="1"/>
          </p:cNvSpPr>
          <p:nvPr/>
        </p:nvSpPr>
        <p:spPr bwMode="auto">
          <a:xfrm>
            <a:off x="3206750" y="5260975"/>
            <a:ext cx="37909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311" tIns="41655" rIns="83311" bIns="41655">
            <a:spAutoFit/>
          </a:bodyPr>
          <a:lstStyle/>
          <a:p>
            <a:pPr algn="ctr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Věra Janovičová</a:t>
            </a:r>
          </a:p>
          <a:p>
            <a:pPr algn="ctr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</a:p>
          <a:p>
            <a:pPr algn="ctr"/>
            <a:r>
              <a:rPr lang="cs-CZ" sz="11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janovicova@logistickaskola.cz</a:t>
            </a:r>
          </a:p>
          <a:p>
            <a:pPr algn="ctr"/>
            <a:r>
              <a:rPr lang="cs-CZ" sz="11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září 2012</a:t>
            </a:r>
          </a:p>
        </p:txBody>
      </p:sp>
      <p:sp>
        <p:nvSpPr>
          <p:cNvPr id="16387" name="TextovéPole 3"/>
          <p:cNvSpPr txBox="1">
            <a:spLocks noChangeArrowheads="1"/>
          </p:cNvSpPr>
          <p:nvPr/>
        </p:nvSpPr>
        <p:spPr bwMode="auto">
          <a:xfrm>
            <a:off x="382588" y="4341813"/>
            <a:ext cx="89550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311" tIns="41655" rIns="83311" bIns="41655">
            <a:spAutoFit/>
          </a:bodyPr>
          <a:lstStyle/>
          <a:p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materiálu jsou vlastní originální tvorbou autora. pocházejí z veřejných knihoven obrázků (public domain) nebo z databáze SW Smart Notebook.</a:t>
            </a:r>
          </a:p>
        </p:txBody>
      </p:sp>
      <p:sp>
        <p:nvSpPr>
          <p:cNvPr id="16388" name="TextovéPole 4"/>
          <p:cNvSpPr txBox="1">
            <a:spLocks noChangeArrowheads="1"/>
          </p:cNvSpPr>
          <p:nvPr/>
        </p:nvSpPr>
        <p:spPr bwMode="auto">
          <a:xfrm>
            <a:off x="219075" y="173038"/>
            <a:ext cx="4713288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311" tIns="41655" rIns="83311" bIns="41655">
            <a:spAutoFit/>
          </a:bodyPr>
          <a:lstStyle/>
          <a:p>
            <a:r>
              <a:rPr lang="pl-PL" sz="1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9" name="TextovéPole 5"/>
          <p:cNvSpPr txBox="1">
            <a:spLocks noChangeArrowheads="1"/>
          </p:cNvSpPr>
          <p:nvPr/>
        </p:nvSpPr>
        <p:spPr bwMode="auto">
          <a:xfrm>
            <a:off x="312738" y="484188"/>
            <a:ext cx="8169275" cy="398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311" tIns="41655" rIns="83311" bIns="41655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 Zdroj     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HELUS, Z,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Psychologie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2. vyd. Praha: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Fortuna 1999. ISBN 80-7168-406-6  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2. zdroj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431800" y="720725"/>
            <a:ext cx="8747125" cy="553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63504" rIns="0" bIns="0" anchor="ctr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cs-CZ" sz="7200" i="1" u="sng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briola" pitchFamily="80" charset="0"/>
              </a:rPr>
              <a:t>Osobnost a Struktura osobnosti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"/>
          <p:cNvSpPr txBox="1">
            <a:spLocks noChangeArrowheads="1"/>
          </p:cNvSpPr>
          <p:nvPr/>
        </p:nvSpPr>
        <p:spPr bwMode="auto">
          <a:xfrm>
            <a:off x="485775" y="258763"/>
            <a:ext cx="8747125" cy="553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70560" rIns="0" bIns="0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algn="ctr" eaLnBrk="1"/>
            <a:r>
              <a:rPr lang="cs-CZ" sz="8000">
                <a:solidFill>
                  <a:srgbClr val="000000"/>
                </a:solidFill>
              </a:rPr>
              <a:t>Co je to Osobnost?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"/>
          <p:cNvSpPr txBox="1">
            <a:spLocks noChangeArrowheads="1"/>
          </p:cNvSpPr>
          <p:nvPr/>
        </p:nvSpPr>
        <p:spPr bwMode="auto">
          <a:xfrm>
            <a:off x="485775" y="258763"/>
            <a:ext cx="8747125" cy="553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28224" rIns="0" bIns="0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algn="ctr" eaLnBrk="1">
              <a:buSzPct val="45000"/>
              <a:buFont typeface="Wingdings" charset="2"/>
              <a:buNone/>
            </a:pPr>
            <a:endParaRPr lang="cs-CZ" sz="3200">
              <a:solidFill>
                <a:srgbClr val="000000"/>
              </a:solidFill>
            </a:endParaRPr>
          </a:p>
          <a:p>
            <a:pPr algn="ctr" eaLnBrk="1">
              <a:buSzPct val="45000"/>
              <a:buFont typeface="Wingdings" charset="2"/>
              <a:buNone/>
            </a:pPr>
            <a:r>
              <a:rPr lang="cs-CZ" sz="2200">
                <a:solidFill>
                  <a:srgbClr val="000000"/>
                </a:solidFill>
              </a:rPr>
              <a:t>Osobnost je „konečný produkt našeho systému zvyků.“</a:t>
            </a:r>
          </a:p>
          <a:p>
            <a:pPr algn="ctr" eaLnBrk="1">
              <a:buSzPct val="45000"/>
              <a:buFont typeface="Wingdings" charset="2"/>
              <a:buNone/>
            </a:pPr>
            <a:r>
              <a:rPr lang="cs-CZ" sz="3200">
                <a:solidFill>
                  <a:srgbClr val="000000"/>
                </a:solidFill>
              </a:rPr>
              <a:t>                                         </a:t>
            </a:r>
            <a:r>
              <a:rPr lang="cs-CZ" sz="2400">
                <a:solidFill>
                  <a:srgbClr val="000000"/>
                </a:solidFill>
              </a:rPr>
              <a:t>J.B. Watson (1924)</a:t>
            </a:r>
          </a:p>
          <a:p>
            <a:pPr algn="ctr" eaLnBrk="1">
              <a:buSzPct val="45000"/>
              <a:buFont typeface="Wingdings" charset="2"/>
              <a:buNone/>
            </a:pPr>
            <a:endParaRPr lang="cs-CZ" sz="2400">
              <a:solidFill>
                <a:srgbClr val="000000"/>
              </a:solidFill>
            </a:endParaRPr>
          </a:p>
          <a:p>
            <a:pPr algn="ctr" eaLnBrk="1">
              <a:buClrTx/>
              <a:buSzTx/>
              <a:buFontTx/>
              <a:buNone/>
            </a:pPr>
            <a:r>
              <a:rPr lang="en-US" sz="2200">
                <a:solidFill>
                  <a:srgbClr val="000000"/>
                </a:solidFill>
              </a:rPr>
              <a:t>    „</a:t>
            </a:r>
            <a:r>
              <a:rPr lang="cs-CZ" sz="2200">
                <a:solidFill>
                  <a:srgbClr val="000000"/>
                </a:solidFill>
              </a:rPr>
              <a:t>Osobnost je více či méně stabilní a trvalá organizace charakteru, temperamentu, intelektu a těla osoby, která *determinuje její jedinečné přizpůsobení prostředí.“</a:t>
            </a:r>
          </a:p>
          <a:p>
            <a:pPr algn="ctr" eaLnBrk="1">
              <a:buClrTx/>
              <a:buSzTx/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                                                              H.J. Eysenck (1947)</a:t>
            </a:r>
          </a:p>
          <a:p>
            <a:pPr algn="ctr" eaLnBrk="1">
              <a:buClrTx/>
              <a:buSzTx/>
              <a:buFontTx/>
              <a:buNone/>
            </a:pPr>
            <a:endParaRPr lang="en-US" sz="1200">
              <a:solidFill>
                <a:srgbClr val="000000"/>
              </a:solidFill>
            </a:endParaRPr>
          </a:p>
          <a:p>
            <a:pPr algn="ctr" eaLnBrk="1">
              <a:buClrTx/>
              <a:buSzTx/>
              <a:buFontTx/>
              <a:buNone/>
            </a:pPr>
            <a:r>
              <a:rPr lang="en-US" sz="2200">
                <a:solidFill>
                  <a:srgbClr val="000000"/>
                </a:solidFill>
              </a:rPr>
              <a:t>   “Osobnost se nevyčerpává dílčími druhy aktivity jako je mluvení, vzpomínání, myšlení nebo milování, ale jedinec může odhalit svou osobnost ve způsobu, jakým projevuje tyto aktivity.“</a:t>
            </a:r>
          </a:p>
          <a:p>
            <a:pPr algn="ctr" eaLnBrk="1">
              <a:buClrTx/>
              <a:buSzTx/>
              <a:buFontTx/>
              <a:buNone/>
            </a:pPr>
            <a:r>
              <a:rPr lang="en-US" sz="2200">
                <a:solidFill>
                  <a:srgbClr val="000000"/>
                </a:solidFill>
              </a:rPr>
              <a:t>                                                                     R. S. Woodworth (1929.)</a:t>
            </a:r>
          </a:p>
          <a:p>
            <a:pPr algn="ctr" eaLnBrk="1">
              <a:buClrTx/>
              <a:buSzTx/>
              <a:buFontTx/>
              <a:buNone/>
            </a:pPr>
            <a:endParaRPr lang="en-US" sz="2200">
              <a:solidFill>
                <a:srgbClr val="000000"/>
              </a:solidFill>
            </a:endParaRPr>
          </a:p>
          <a:p>
            <a:pPr algn="ctr" eaLnBrk="1">
              <a:buClrTx/>
              <a:buSzTx/>
              <a:buFontTx/>
              <a:buNone/>
            </a:pPr>
            <a:r>
              <a:rPr lang="en-US" sz="2200">
                <a:solidFill>
                  <a:srgbClr val="000000"/>
                </a:solidFill>
              </a:rPr>
              <a:t>*</a:t>
            </a:r>
            <a:r>
              <a:rPr lang="en-US" sz="1500">
                <a:solidFill>
                  <a:srgbClr val="000000"/>
                </a:solidFill>
              </a:rPr>
              <a:t>Determinovat - určit, předurčit, obdařit vlastnostmi nebo vývojovým nasměrováním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>
          <a:xfrm>
            <a:off x="485775" y="258763"/>
            <a:ext cx="8747125" cy="1081087"/>
          </a:xfrm>
        </p:spPr>
        <p:txBody>
          <a:bodyPr tIns="33516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mtClean="0"/>
              <a:t>Hovorový význam slova osobnost</a:t>
            </a: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31800" y="1619250"/>
            <a:ext cx="8747125" cy="5299075"/>
          </a:xfrm>
        </p:spPr>
        <p:txBody>
          <a:bodyPr tIns="19404"/>
          <a:lstStyle/>
          <a:p>
            <a:pPr marL="431800" indent="-323850" eaLnBrk="1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z="2200" smtClean="0"/>
              <a:t>S tímto pojmem se člověk v normálním životě setkává velmi často.</a:t>
            </a:r>
          </a:p>
          <a:p>
            <a:pPr marL="431800" indent="-323850" eaLnBrk="1"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z="2200" smtClean="0"/>
              <a:t>  Např. Pepík ... to je osobnost.                                                                          Rudolf Hrušínský byl zcela mimořádnou hereckou osobností.</a:t>
            </a:r>
          </a:p>
          <a:p>
            <a:pPr marL="431800" indent="-323850" eaLnBrk="1"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z="2200" smtClean="0"/>
              <a:t>- vyjadřuje výjimečnost, která vyvolává v lidech respekt, úžas nebo uznání k takovémuto člověku.</a:t>
            </a:r>
          </a:p>
          <a:p>
            <a:pPr marL="431800" indent="-323850" eaLnBrk="1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z="2200" smtClean="0"/>
              <a:t>Za osobnosti jsou považovány : A) Historické osobnosti – filozofové, panovníci, vědci = Karel IV., Albert Einstein, Aristotelés.</a:t>
            </a:r>
          </a:p>
          <a:p>
            <a:pPr marL="431800" indent="-323850" eaLnBrk="1"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z="2200" smtClean="0"/>
              <a:t>                                                  B)  Celebrity – herci, zpěváci,                                                                   spisovatelé.                                      </a:t>
            </a:r>
          </a:p>
          <a:p>
            <a:pPr marL="431800" indent="-323850" eaLnBrk="1"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z="2200" smtClean="0"/>
              <a:t>                                                  C) Lidé, které respektujeme my                                                               sami.  </a:t>
            </a:r>
          </a:p>
          <a:p>
            <a:pPr marL="431800" indent="-323850" eaLnBrk="1"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z="2200" smtClean="0"/>
              <a:t>                                           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title"/>
          </p:nvPr>
        </p:nvSpPr>
        <p:spPr>
          <a:xfrm>
            <a:off x="485775" y="258763"/>
            <a:ext cx="8747125" cy="1081087"/>
          </a:xfrm>
        </p:spPr>
        <p:txBody>
          <a:bodyPr tIns="33516"/>
          <a:lstStyle/>
          <a:p>
            <a:pPr eaLnBrk="1"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mtClean="0"/>
              <a:t>Význam ve vědecké psychologii</a:t>
            </a: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85775" y="1516063"/>
            <a:ext cx="8747125" cy="5824537"/>
          </a:xfrm>
        </p:spPr>
        <p:txBody>
          <a:bodyPr tIns="19404"/>
          <a:lstStyle/>
          <a:p>
            <a:pPr marL="431800" indent="-323850" eaLnBrk="1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z="2200" smtClean="0"/>
              <a:t>Jedinečná a neopakovatelná soustava vlastností charakterizujících *celistvou **individualitu konkrétního člověka, zaměřena na realizaci svých cílů a rozvinutí svých potencialit.</a:t>
            </a:r>
          </a:p>
          <a:p>
            <a:pPr marL="431800" indent="-323850" eaLnBrk="1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z="2200" smtClean="0"/>
              <a:t>Soubor relativně stálých vlastnosti, které charakterizují jedince a vzájemně se ovlivňují.</a:t>
            </a:r>
          </a:p>
          <a:p>
            <a:pPr marL="431800" indent="-323850" eaLnBrk="1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z="2200" smtClean="0"/>
              <a:t>Vnitřní organizace duševního života člověka.</a:t>
            </a:r>
          </a:p>
          <a:p>
            <a:pPr marL="431800" indent="-323850" eaLnBrk="1"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cs-CZ" sz="2200" smtClean="0"/>
          </a:p>
          <a:p>
            <a:pPr marL="431800" indent="-323850" eaLnBrk="1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z="2200" smtClean="0"/>
              <a:t>Pojem osobnost dosud nedospěla k jednotné definici. (Má mnoho definic, které vycházejí z různých pozorování a stále se vyvíjí.)</a:t>
            </a:r>
          </a:p>
          <a:p>
            <a:pPr marL="431800" indent="-323850" eaLnBrk="1"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cs-CZ" sz="1500" smtClean="0"/>
          </a:p>
          <a:p>
            <a:pPr marL="431800" indent="-323850" eaLnBrk="1"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cs-CZ" sz="1500" smtClean="0"/>
          </a:p>
          <a:p>
            <a:pPr marL="431800" indent="-323850" eaLnBrk="1"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z="1500" smtClean="0"/>
              <a:t>* celistvost – ucelenost, jednotlivost</a:t>
            </a:r>
          </a:p>
          <a:p>
            <a:pPr marL="431800" indent="-323850" eaLnBrk="1"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z="1500" smtClean="0"/>
              <a:t>** individualita – specifičnost,  zvláštnost, svéráznost, osobitost, specifikum</a:t>
            </a:r>
          </a:p>
          <a:p>
            <a:pPr marL="431800" indent="-323850" eaLnBrk="1"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cs-CZ" sz="2200" smtClean="0"/>
          </a:p>
          <a:p>
            <a:pPr marL="431800" indent="-323850" eaLnBrk="1"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cs-CZ" sz="220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title"/>
          </p:nvPr>
        </p:nvSpPr>
        <p:spPr>
          <a:xfrm>
            <a:off x="485775" y="258763"/>
            <a:ext cx="8747125" cy="1081087"/>
          </a:xfrm>
        </p:spPr>
        <p:txBody>
          <a:bodyPr tIns="33516"/>
          <a:lstStyle/>
          <a:p>
            <a:pPr eaLnBrk="1"/>
            <a:endParaRPr lang="cs-CZ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85775" y="1516063"/>
            <a:ext cx="8747125" cy="4276725"/>
          </a:xfrm>
        </p:spPr>
        <p:txBody>
          <a:bodyPr/>
          <a:lstStyle/>
          <a:p>
            <a:pPr marL="431800" indent="-323850" eaLnBrk="1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mtClean="0"/>
              <a:t>Osobnost je individuální jednota</a:t>
            </a:r>
          </a:p>
          <a:p>
            <a:pPr marL="431800" indent="-323850" eaLnBrk="1"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mtClean="0"/>
              <a:t> - biologických     (postava, barva očí, zdraví)</a:t>
            </a:r>
          </a:p>
          <a:p>
            <a:pPr marL="431800" indent="-323850" eaLnBrk="1"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mtClean="0"/>
              <a:t> - psychologických   (schopnosti a dovednosti)</a:t>
            </a:r>
          </a:p>
          <a:p>
            <a:pPr marL="431800" indent="-323850" eaLnBrk="1"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mtClean="0"/>
              <a:t> - sociálních  (vnější prostředí-rodina,třída)</a:t>
            </a:r>
          </a:p>
          <a:p>
            <a:pPr marL="431800" indent="-323850" eaLnBrk="1"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mtClean="0"/>
              <a:t>     aspektů a je utvářena na vztazích mezi lidmi a ve společnosti, ve které se také projevuje  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Grp="1" noChangeArrowheads="1"/>
          </p:cNvSpPr>
          <p:nvPr>
            <p:ph type="title"/>
          </p:nvPr>
        </p:nvSpPr>
        <p:spPr>
          <a:xfrm>
            <a:off x="485775" y="258763"/>
            <a:ext cx="8747125" cy="1081087"/>
          </a:xfrm>
        </p:spPr>
        <p:txBody>
          <a:bodyPr tIns="33516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mtClean="0"/>
              <a:t>Určení osobnosti</a:t>
            </a: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85775" y="1516063"/>
            <a:ext cx="8747125" cy="4340225"/>
          </a:xfrm>
        </p:spPr>
        <p:txBody>
          <a:bodyPr/>
          <a:lstStyle/>
          <a:p>
            <a:pPr marL="431800" indent="-323850" eaLnBrk="1"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cs-CZ" smtClean="0"/>
          </a:p>
          <a:p>
            <a:pPr marL="431800" indent="-323850" eaLnBrk="1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z="2200" b="1" smtClean="0"/>
              <a:t>Vnitřní činitelé:</a:t>
            </a:r>
            <a:r>
              <a:rPr lang="cs-CZ" sz="2200" smtClean="0"/>
              <a:t> Dědičná výbava                                                                                      Genová výbava                                                                                       Vrozená výbava-prenatální vývoj                                                    </a:t>
            </a:r>
          </a:p>
          <a:p>
            <a:pPr marL="431800" indent="-323850" eaLnBrk="1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z="2200" b="1" smtClean="0"/>
              <a:t>Vnější činitelé</a:t>
            </a:r>
            <a:r>
              <a:rPr lang="cs-CZ" sz="2200" smtClean="0"/>
              <a:t>: prostředí                                                                                                socializace- vrůstání jedince do společnosti                                           velké sociální skupiny – národnost, pohlaví, zaměstnání ( my češi, my muži, apod.)</a:t>
            </a:r>
          </a:p>
          <a:p>
            <a:pPr marL="431800" indent="-323850" eaLnBrk="1"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z="2200" smtClean="0"/>
              <a:t>Např. Dítě narozené s vysokým IQ bude v rodině, která nebude rozvíjet jeho potenciál, bude průměrné</a:t>
            </a:r>
          </a:p>
          <a:p>
            <a:pPr marL="431800" indent="-323850" eaLnBrk="1"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z="1500" smtClean="0"/>
              <a:t>*konstituce – složení, uspořádání, struktura psychiky a osobnosti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/>
          </p:nvPr>
        </p:nvSpPr>
        <p:spPr>
          <a:xfrm>
            <a:off x="485775" y="258763"/>
            <a:ext cx="8747125" cy="1081087"/>
          </a:xfrm>
        </p:spPr>
        <p:txBody>
          <a:bodyPr tIns="33516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mtClean="0"/>
              <a:t>Úkol</a:t>
            </a: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85775" y="1516063"/>
            <a:ext cx="8747125" cy="4276725"/>
          </a:xfrm>
        </p:spPr>
        <p:txBody>
          <a:bodyPr/>
          <a:lstStyle/>
          <a:p>
            <a:pPr marL="431800" indent="-323850" eaLnBrk="1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mtClean="0"/>
              <a:t>Vyjmenuj příklady vnitřních činitelů.</a:t>
            </a:r>
          </a:p>
          <a:p>
            <a:pPr marL="431800" indent="-323850" eaLnBrk="1"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cs-CZ" smtClean="0"/>
          </a:p>
          <a:p>
            <a:pPr marL="431800" indent="-323850" eaLnBrk="1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mtClean="0"/>
              <a:t>Vyjmenuj příklady vnějších činitelů.</a:t>
            </a:r>
          </a:p>
          <a:p>
            <a:pPr marL="431800" indent="-323850" eaLnBrk="1"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cs-CZ" smtClean="0"/>
          </a:p>
          <a:p>
            <a:pPr marL="431800" indent="-323850" eaLnBrk="1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mtClean="0"/>
              <a:t>Zkus vytvořit vlastní definici osobnosti.</a:t>
            </a:r>
          </a:p>
          <a:p>
            <a:pPr marL="431800" indent="-323850" eaLnBrk="1"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cs-CZ" smtClean="0"/>
          </a:p>
          <a:p>
            <a:pPr marL="431800" indent="-323850" eaLnBrk="1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mtClean="0"/>
              <a:t>Kdo je pro tebe ve tvém životě osobnost?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sady Office">
  <a:themeElements>
    <a:clrScheme name="Motiv sady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tiv sady Office">
      <a:majorFont>
        <a:latin typeface="Arial"/>
        <a:ea typeface="Microsoft YaHei"/>
        <a:cs typeface=""/>
      </a:majorFont>
      <a:minorFont>
        <a:latin typeface="Arial"/>
        <a:ea typeface="Microsoft YaHei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Motiv sady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50D9ED1A-9897-49D6-B658-65D46750748F}"/>
</file>

<file path=customXml/itemProps2.xml><?xml version="1.0" encoding="utf-8"?>
<ds:datastoreItem xmlns:ds="http://schemas.openxmlformats.org/officeDocument/2006/customXml" ds:itemID="{6AD5657C-E106-443D-A0B8-6492798B81F5}"/>
</file>

<file path=customXml/itemProps3.xml><?xml version="1.0" encoding="utf-8"?>
<ds:datastoreItem xmlns:ds="http://schemas.openxmlformats.org/officeDocument/2006/customXml" ds:itemID="{77B3971E-EC67-4A52-A2AF-3E3F3C2529F7}"/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835</Words>
  <Application>Microsoft Office PowerPoint</Application>
  <PresentationFormat>Vlastní</PresentationFormat>
  <Paragraphs>118</Paragraphs>
  <Slides>15</Slides>
  <Notes>13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Motiv sady Office</vt:lpstr>
      <vt:lpstr>Prezentace aplikace PowerPoint</vt:lpstr>
      <vt:lpstr>Prezentace aplikace PowerPoint</vt:lpstr>
      <vt:lpstr>Prezentace aplikace PowerPoint</vt:lpstr>
      <vt:lpstr>Prezentace aplikace PowerPoint</vt:lpstr>
      <vt:lpstr>Hovorový význam slova osobnost</vt:lpstr>
      <vt:lpstr>Význam ve vědecké psychologii</vt:lpstr>
      <vt:lpstr>Prezentace aplikace PowerPoint</vt:lpstr>
      <vt:lpstr>Určení osobnosti</vt:lpstr>
      <vt:lpstr>Úkol</vt:lpstr>
      <vt:lpstr>Prezentace aplikace PowerPoint</vt:lpstr>
      <vt:lpstr>Prezentace aplikace PowerPoint</vt:lpstr>
      <vt:lpstr>Prezentace aplikace PowerPoint</vt:lpstr>
      <vt:lpstr>Úkol</vt:lpstr>
      <vt:lpstr>Význam pro obchodní činnost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Věra Janovičová</dc:creator>
  <cp:lastModifiedBy>sborovna2b</cp:lastModifiedBy>
  <cp:revision>22</cp:revision>
  <cp:lastPrinted>1601-01-01T00:00:00Z</cp:lastPrinted>
  <dcterms:created xsi:type="dcterms:W3CDTF">2011-09-07T19:37:55Z</dcterms:created>
  <dcterms:modified xsi:type="dcterms:W3CDTF">2013-05-23T12:11:16Z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