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13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5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8.xml" ContentType="application/vnd.openxmlformats-officedocument.presentationml.notesSlid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1" r:id="rId2"/>
    <p:sldId id="256" r:id="rId3"/>
    <p:sldId id="267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70" r:id="rId14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45853BA-2472-43D1-B9A3-C34F679BAB7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23296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7B23DE6-65BB-44C0-BB59-6150BB31C9FA}" type="slidenum">
              <a:rPr lang="cs-CZ" smtClean="0"/>
              <a:pPr eaLnBrk="1" hangingPunct="1"/>
              <a:t>10</a:t>
            </a:fld>
            <a:endParaRPr lang="cs-CZ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0A18259-7373-4B42-ACCC-070BB50E997D}" type="slidenum">
              <a:rPr lang="cs-CZ" smtClean="0"/>
              <a:pPr eaLnBrk="1" hangingPunct="1"/>
              <a:t>11</a:t>
            </a:fld>
            <a:endParaRPr lang="cs-CZ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2D09ADB-06EA-48D8-8EB9-DDB517F0B14B}" type="slidenum">
              <a:rPr lang="cs-CZ" smtClean="0"/>
              <a:pPr eaLnBrk="1" hangingPunct="1"/>
              <a:t>12</a:t>
            </a:fld>
            <a:endParaRPr lang="cs-CZ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38063D8-A699-4A3F-B051-5145C3B73051}" type="slidenum">
              <a:rPr lang="cs-CZ" smtClean="0"/>
              <a:pPr eaLnBrk="1" hangingPunct="1"/>
              <a:t>2</a:t>
            </a:fld>
            <a:endParaRPr lang="cs-CZ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07CBAA3-40BF-4B5F-BDB3-02C87A31EF2B}" type="slidenum">
              <a:rPr lang="cs-CZ" smtClean="0"/>
              <a:pPr eaLnBrk="1" hangingPunct="1"/>
              <a:t>3</a:t>
            </a:fld>
            <a:endParaRPr lang="cs-CZ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47F5B8B-62B6-466B-B210-36D7A3645358}" type="slidenum">
              <a:rPr lang="cs-CZ" smtClean="0"/>
              <a:pPr eaLnBrk="1" hangingPunct="1"/>
              <a:t>4</a:t>
            </a:fld>
            <a:endParaRPr lang="cs-CZ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B716A68-4186-4CFC-8B5D-8DC67DDDBD6B}" type="slidenum">
              <a:rPr lang="cs-CZ" smtClean="0"/>
              <a:pPr eaLnBrk="1" hangingPunct="1"/>
              <a:t>5</a:t>
            </a:fld>
            <a:endParaRPr lang="cs-CZ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0B30419-578E-4A28-8C8E-4BACE4F76B26}" type="slidenum">
              <a:rPr lang="cs-CZ" smtClean="0"/>
              <a:pPr eaLnBrk="1" hangingPunct="1"/>
              <a:t>6</a:t>
            </a:fld>
            <a:endParaRPr lang="cs-CZ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0207424-73D2-470C-ADE4-042BDD08A2E9}" type="slidenum">
              <a:rPr lang="cs-CZ" smtClean="0"/>
              <a:pPr eaLnBrk="1" hangingPunct="1"/>
              <a:t>7</a:t>
            </a:fld>
            <a:endParaRPr lang="cs-CZ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43B8ACD-7462-4128-A649-071B6ECF26FB}" type="slidenum">
              <a:rPr lang="cs-CZ" smtClean="0"/>
              <a:pPr eaLnBrk="1" hangingPunct="1"/>
              <a:t>8</a:t>
            </a:fld>
            <a:endParaRPr lang="cs-CZ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894EE05-93A8-4D63-B68C-BB5B3505AE9A}" type="slidenum">
              <a:rPr lang="cs-CZ" smtClean="0"/>
              <a:pPr eaLnBrk="1" hangingPunct="1"/>
              <a:t>9</a:t>
            </a:fld>
            <a:endParaRPr lang="cs-CZ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7CBC5A-C443-4B1A-894D-283DFD9D3B6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2951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7CEECA-9B9F-4EBD-82BC-F168C306A34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5501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E996ED-5831-4FBA-BE7A-0862395465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791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B43DCE-2498-4469-91C5-0651927C37E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3338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4EE16A-FB26-48F6-AB34-EA300B7433B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8562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89EA69-74BF-4C88-AB61-0050C032198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1912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2D267F-DD59-4888-8010-ABB2C661B3C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0875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D6E5D8-8FA7-44C5-AD79-9748D9C479B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7769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D6CC9-2783-4160-A130-09A8CE3B7E5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2001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33B805-4412-4A20-B584-DB0FA06118A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6193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24F2C-1390-45B7-8FBD-996355E001A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2306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6600"/>
            </a:gs>
            <a:gs pos="100000">
              <a:srgbClr val="FFE2CE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7BB9195-CFD1-46DA-B637-64878882979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675" y="188913"/>
            <a:ext cx="596265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>
                <a:latin typeface="Times New Roman" pitchFamily="18" charset="0"/>
                <a:cs typeface="Times New Roman" pitchFamily="18" charset="0"/>
              </a:rPr>
              <a:t>Projekt Smart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913" y="447675"/>
            <a:ext cx="6584950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6688" y="5292725"/>
            <a:ext cx="6272212" cy="1208088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988" y="4868863"/>
            <a:ext cx="7566025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sz="9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513"/>
            <a:ext cx="93043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 eaLnBrk="1" hangingPunct="1"/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8775" y="1160463"/>
            <a:ext cx="1714500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8775" y="901700"/>
            <a:ext cx="19431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materiálu:	</a:t>
            </a:r>
          </a:p>
        </p:txBody>
      </p:sp>
      <p:sp>
        <p:nvSpPr>
          <p:cNvPr id="2057" name="TextovéPole 10"/>
          <p:cNvSpPr txBox="1">
            <a:spLocks noChangeArrowheads="1"/>
          </p:cNvSpPr>
          <p:nvPr/>
        </p:nvSpPr>
        <p:spPr bwMode="auto">
          <a:xfrm>
            <a:off x="358775" y="1419225"/>
            <a:ext cx="649288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</a:p>
        </p:txBody>
      </p:sp>
      <p:sp>
        <p:nvSpPr>
          <p:cNvPr id="2058" name="TextovéPole 13"/>
          <p:cNvSpPr txBox="1">
            <a:spLocks noChangeArrowheads="1"/>
          </p:cNvSpPr>
          <p:nvPr/>
        </p:nvSpPr>
        <p:spPr bwMode="auto">
          <a:xfrm>
            <a:off x="358775" y="1679575"/>
            <a:ext cx="1685925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</a:p>
        </p:txBody>
      </p:sp>
      <p:sp>
        <p:nvSpPr>
          <p:cNvPr id="2059" name="TextovéPole 14"/>
          <p:cNvSpPr txBox="1">
            <a:spLocks noChangeArrowheads="1"/>
          </p:cNvSpPr>
          <p:nvPr/>
        </p:nvSpPr>
        <p:spPr bwMode="auto">
          <a:xfrm>
            <a:off x="358775" y="1938338"/>
            <a:ext cx="1620838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(období) tvorby:</a:t>
            </a:r>
          </a:p>
        </p:txBody>
      </p:sp>
      <p:sp>
        <p:nvSpPr>
          <p:cNvPr id="2060" name="TextovéPole 16"/>
          <p:cNvSpPr txBox="1">
            <a:spLocks noChangeArrowheads="1"/>
          </p:cNvSpPr>
          <p:nvPr/>
        </p:nvSpPr>
        <p:spPr bwMode="auto">
          <a:xfrm>
            <a:off x="358775" y="2197100"/>
            <a:ext cx="842963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1" name="TextovéPole 17"/>
          <p:cNvSpPr txBox="1">
            <a:spLocks noChangeArrowheads="1"/>
          </p:cNvSpPr>
          <p:nvPr/>
        </p:nvSpPr>
        <p:spPr bwMode="auto">
          <a:xfrm>
            <a:off x="2174875" y="1160463"/>
            <a:ext cx="5832475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VY_32_INOVACE_18.07_OP_Druhy paměti</a:t>
            </a:r>
          </a:p>
        </p:txBody>
      </p:sp>
      <p:sp>
        <p:nvSpPr>
          <p:cNvPr id="2062" name="TextovéPole 18"/>
          <p:cNvSpPr txBox="1">
            <a:spLocks noChangeArrowheads="1"/>
          </p:cNvSpPr>
          <p:nvPr/>
        </p:nvSpPr>
        <p:spPr bwMode="auto">
          <a:xfrm>
            <a:off x="2174875" y="901700"/>
            <a:ext cx="1600200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Věra Janovičová</a:t>
            </a:r>
          </a:p>
        </p:txBody>
      </p:sp>
      <p:sp>
        <p:nvSpPr>
          <p:cNvPr id="2063" name="TextovéPole 25"/>
          <p:cNvSpPr txBox="1">
            <a:spLocks noChangeArrowheads="1"/>
          </p:cNvSpPr>
          <p:nvPr/>
        </p:nvSpPr>
        <p:spPr bwMode="auto">
          <a:xfrm>
            <a:off x="2174875" y="2197100"/>
            <a:ext cx="5572125" cy="75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/>
              <a:t> </a:t>
            </a:r>
            <a:r>
              <a:rPr lang="cs-CZ" sz="1100" b="1" i="1"/>
              <a:t>Materiál je určen žákům 2. a 3..ročníkům, k jejich motivaci pro výuku OP.  Žáci ve formě PP mají lepší přehled o výkladu látky a možnosti lepšího pochopení a vstřebání informací. Formou doplňujících otázek si ujasňují výklad.</a:t>
            </a:r>
          </a:p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Žáci se seznámí s tím, co je to paměť , jaké jsou fáze paměti a s jednotlivými druhy  paměti.</a:t>
            </a:r>
          </a:p>
        </p:txBody>
      </p:sp>
      <p:sp>
        <p:nvSpPr>
          <p:cNvPr id="2064" name="TextovéPole 17"/>
          <p:cNvSpPr txBox="1">
            <a:spLocks noChangeArrowheads="1"/>
          </p:cNvSpPr>
          <p:nvPr/>
        </p:nvSpPr>
        <p:spPr bwMode="auto">
          <a:xfrm>
            <a:off x="2174875" y="1419225"/>
            <a:ext cx="2332038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Třetí</a:t>
            </a:r>
          </a:p>
        </p:txBody>
      </p:sp>
      <p:sp>
        <p:nvSpPr>
          <p:cNvPr id="2065" name="TextovéPole 17"/>
          <p:cNvSpPr txBox="1">
            <a:spLocks noChangeArrowheads="1"/>
          </p:cNvSpPr>
          <p:nvPr/>
        </p:nvSpPr>
        <p:spPr bwMode="auto">
          <a:xfrm>
            <a:off x="2174875" y="1679575"/>
            <a:ext cx="5895975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Psychologie, druhy  paměti</a:t>
            </a: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74875" y="1938338"/>
            <a:ext cx="822325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17.10.2012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268413"/>
            <a:ext cx="8964612" cy="5329237"/>
          </a:xfrm>
        </p:spPr>
        <p:txBody>
          <a:bodyPr/>
          <a:lstStyle/>
          <a:p>
            <a:pPr eaLnBrk="1" hangingPunct="1"/>
            <a:r>
              <a:rPr lang="cs-CZ" smtClean="0"/>
              <a:t>Zapamatujte si co nejvíce slov za 30 sekund:</a:t>
            </a:r>
          </a:p>
          <a:p>
            <a:pPr eaLnBrk="1" hangingPunct="1">
              <a:buFontTx/>
              <a:buNone/>
            </a:pPr>
            <a:endParaRPr lang="cs-CZ" smtClean="0"/>
          </a:p>
          <a:p>
            <a:pPr lvl="3" eaLnBrk="1" hangingPunct="1">
              <a:buFontTx/>
              <a:buNone/>
            </a:pPr>
            <a:r>
              <a:rPr lang="cs-CZ" smtClean="0"/>
              <a:t>			</a:t>
            </a:r>
            <a:r>
              <a:rPr lang="cs-CZ" sz="3200" b="1" smtClean="0"/>
              <a:t>NEPODVÁDĚT</a:t>
            </a:r>
          </a:p>
          <a:p>
            <a:pPr eaLnBrk="1" hangingPunct="1">
              <a:buFontTx/>
              <a:buNone/>
            </a:pPr>
            <a:r>
              <a:rPr lang="cs-CZ" smtClean="0"/>
              <a:t>	</a:t>
            </a:r>
          </a:p>
          <a:p>
            <a:pPr eaLnBrk="1" hangingPunct="1">
              <a:buFontTx/>
              <a:buNone/>
            </a:pPr>
            <a:r>
              <a:rPr lang="cs-CZ" smtClean="0"/>
              <a:t>		 </a:t>
            </a:r>
            <a:r>
              <a:rPr lang="cs-CZ" b="1" smtClean="0"/>
              <a:t>ručník                                klavír         	   	  držák	 			     krb 		náprstek                            plášť	</a:t>
            </a:r>
          </a:p>
          <a:p>
            <a:pPr eaLnBrk="1" hangingPunct="1">
              <a:buFontTx/>
              <a:buNone/>
            </a:pPr>
            <a:r>
              <a:rPr lang="cs-CZ" b="1" smtClean="0"/>
              <a:t>          okno                                trávník</a:t>
            </a:r>
          </a:p>
          <a:p>
            <a:pPr eaLnBrk="1" hangingPunct="1">
              <a:buFontTx/>
              <a:buNone/>
            </a:pPr>
            <a:r>
              <a:rPr lang="cs-CZ" b="1" smtClean="0"/>
              <a:t>         kamna             	    	   deka   </a:t>
            </a:r>
          </a:p>
        </p:txBody>
      </p:sp>
      <p:sp>
        <p:nvSpPr>
          <p:cNvPr id="1126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Test paměti</a:t>
            </a:r>
          </a:p>
        </p:txBody>
      </p:sp>
      <p:pic>
        <p:nvPicPr>
          <p:cNvPr id="11268" name="Picture 5" descr="ikona-poz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1916113"/>
            <a:ext cx="1368425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Picture 6" descr="ikona-poz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1916113"/>
            <a:ext cx="1366837" cy="1366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628775"/>
            <a:ext cx="8569325" cy="4525963"/>
          </a:xfrm>
        </p:spPr>
        <p:txBody>
          <a:bodyPr/>
          <a:lstStyle/>
          <a:p>
            <a:pPr eaLnBrk="1" hangingPunct="1"/>
            <a:r>
              <a:rPr lang="cs-CZ" smtClean="0"/>
              <a:t>Nyní spočítejte zpaměti těchto 5 příkladů:</a:t>
            </a:r>
          </a:p>
          <a:p>
            <a:pPr eaLnBrk="1" hangingPunct="1"/>
            <a:endParaRPr lang="cs-CZ" smtClean="0"/>
          </a:p>
          <a:p>
            <a:pPr eaLnBrk="1" hangingPunct="1">
              <a:buFontTx/>
              <a:buNone/>
            </a:pPr>
            <a:r>
              <a:rPr lang="cs-CZ" b="1" smtClean="0"/>
              <a:t>3x7	 	 3:3		6x5	 	 2x10 	 5x5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cs-CZ" smtClean="0"/>
              <a:t>		Vzpomeňte si na předchozí slova</a:t>
            </a:r>
          </a:p>
          <a:p>
            <a:pPr eaLnBrk="1" hangingPunct="1">
              <a:buFontTx/>
              <a:buNone/>
            </a:pPr>
            <a:r>
              <a:rPr lang="cs-CZ" smtClean="0"/>
              <a:t>				  </a:t>
            </a:r>
          </a:p>
          <a:p>
            <a:pPr eaLnBrk="1" hangingPunct="1">
              <a:buFontTx/>
              <a:buNone/>
            </a:pPr>
            <a:r>
              <a:rPr lang="cs-CZ" smtClean="0"/>
              <a:t>				  </a:t>
            </a:r>
            <a:r>
              <a:rPr lang="cs-CZ" b="1" u="sng" smtClean="0"/>
              <a:t>Výsledky</a:t>
            </a:r>
          </a:p>
          <a:p>
            <a:pPr eaLnBrk="1" hangingPunct="1">
              <a:buFontTx/>
              <a:buNone/>
            </a:pPr>
            <a:r>
              <a:rPr lang="cs-CZ" smtClean="0"/>
              <a:t>      7-10 = výborná krátkodobá paměť</a:t>
            </a:r>
          </a:p>
          <a:p>
            <a:pPr eaLnBrk="1" hangingPunct="1">
              <a:buFontTx/>
              <a:buNone/>
            </a:pPr>
            <a:r>
              <a:rPr lang="cs-CZ" smtClean="0"/>
              <a:t>        4-6 = průměrná paměť</a:t>
            </a:r>
          </a:p>
          <a:p>
            <a:pPr eaLnBrk="1" hangingPunct="1">
              <a:buFontTx/>
              <a:buNone/>
            </a:pPr>
            <a:r>
              <a:rPr lang="cs-CZ" smtClean="0"/>
              <a:t>        1-3 = horší krátkodobá paměť</a:t>
            </a: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ovéPole 2"/>
          <p:cNvSpPr txBox="1">
            <a:spLocks noChangeArrowheads="1"/>
          </p:cNvSpPr>
          <p:nvPr/>
        </p:nvSpPr>
        <p:spPr bwMode="auto">
          <a:xfrm>
            <a:off x="3016250" y="5567363"/>
            <a:ext cx="3567113" cy="77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Věra Janovičová</a:t>
            </a:r>
          </a:p>
          <a:p>
            <a:pPr algn="ctr"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</a:p>
          <a:p>
            <a:pPr algn="ctr" eaLnBrk="1" hangingPunct="1"/>
            <a:r>
              <a:rPr lang="cs-CZ" sz="11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janovicova@logistickaskola.cz</a:t>
            </a:r>
          </a:p>
          <a:p>
            <a:pPr algn="ctr" eaLnBrk="1" hangingPunct="1"/>
            <a:r>
              <a:rPr lang="cs-CZ" sz="11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Říjen 2012</a:t>
            </a:r>
          </a:p>
        </p:txBody>
      </p:sp>
      <p:sp>
        <p:nvSpPr>
          <p:cNvPr id="14339" name="TextovéPole 3"/>
          <p:cNvSpPr txBox="1">
            <a:spLocks noChangeArrowheads="1"/>
          </p:cNvSpPr>
          <p:nvPr/>
        </p:nvSpPr>
        <p:spPr bwMode="auto">
          <a:xfrm>
            <a:off x="358775" y="4595813"/>
            <a:ext cx="842645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materiálu jsou vlastní originální tvorbou autora. pocházejí z veřejných knihoven obrázků (public domain) nebo z databáze SW Smart Notebook.</a:t>
            </a:r>
          </a:p>
        </p:txBody>
      </p:sp>
      <p:sp>
        <p:nvSpPr>
          <p:cNvPr id="14340" name="TextovéPole 4"/>
          <p:cNvSpPr txBox="1">
            <a:spLocks noChangeArrowheads="1"/>
          </p:cNvSpPr>
          <p:nvPr/>
        </p:nvSpPr>
        <p:spPr bwMode="auto">
          <a:xfrm>
            <a:off x="206375" y="182563"/>
            <a:ext cx="4433888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l-PL" sz="1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1" name="TextovéPole 5"/>
          <p:cNvSpPr txBox="1">
            <a:spLocks noChangeArrowheads="1"/>
          </p:cNvSpPr>
          <p:nvPr/>
        </p:nvSpPr>
        <p:spPr bwMode="auto">
          <a:xfrm>
            <a:off x="295275" y="512763"/>
            <a:ext cx="7685088" cy="2523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HELUS, Z,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Psychologie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2. vyd. Praha: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Fortuna 1999. </a:t>
            </a:r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ISBN 80-7168-406-6 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sz="8800" b="1" i="1" u="sng" smtClean="0"/>
              <a:t>Druhy paměti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PAMĚŤ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mtClean="0"/>
              <a:t>Zajišťuje elementární přežití všech organismů</a:t>
            </a:r>
          </a:p>
          <a:p>
            <a:pPr eaLnBrk="1" hangingPunct="1">
              <a:buFontTx/>
              <a:buNone/>
            </a:pPr>
            <a:endParaRPr lang="cs-CZ" smtClean="0"/>
          </a:p>
          <a:p>
            <a:pPr eaLnBrk="1" hangingPunct="1"/>
            <a:r>
              <a:rPr lang="cs-CZ" smtClean="0"/>
              <a:t>Paměť člověka tvoří soubor psychických jevů a vlastností, které umožňují osvojení zkušeností, jejich zapamatování, uchování a vybavení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Základní dělení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mtClean="0"/>
              <a:t>				     Paměť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mtClean="0"/>
              <a:t> úmyslná                                     neúmyslná                                                                  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mtClean="0"/>
              <a:t>senzorická	slovně logická	  emocionální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mtClean="0"/>
              <a:t>(smysly)      (pojmy,soudy,úsudky)        (city)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mtClean="0"/>
              <a:t>	     </a:t>
            </a:r>
          </a:p>
        </p:txBody>
      </p:sp>
      <p:sp>
        <p:nvSpPr>
          <p:cNvPr id="5124" name="Line 6"/>
          <p:cNvSpPr>
            <a:spLocks noChangeShapeType="1"/>
          </p:cNvSpPr>
          <p:nvPr/>
        </p:nvSpPr>
        <p:spPr bwMode="auto">
          <a:xfrm flipH="1">
            <a:off x="1835150" y="2349500"/>
            <a:ext cx="1368425" cy="9350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5125" name="Line 7"/>
          <p:cNvSpPr>
            <a:spLocks noChangeShapeType="1"/>
          </p:cNvSpPr>
          <p:nvPr/>
        </p:nvSpPr>
        <p:spPr bwMode="auto">
          <a:xfrm>
            <a:off x="4500563" y="2349500"/>
            <a:ext cx="0" cy="863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5126" name="Line 8"/>
          <p:cNvSpPr>
            <a:spLocks noChangeShapeType="1"/>
          </p:cNvSpPr>
          <p:nvPr/>
        </p:nvSpPr>
        <p:spPr bwMode="auto">
          <a:xfrm>
            <a:off x="5580063" y="2276475"/>
            <a:ext cx="1728787" cy="10080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Senzorická paměť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28775"/>
            <a:ext cx="8686800" cy="452596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cs-CZ" smtClean="0"/>
          </a:p>
          <a:p>
            <a:pPr eaLnBrk="1" hangingPunct="1">
              <a:buFontTx/>
              <a:buNone/>
            </a:pPr>
            <a:endParaRPr lang="cs-CZ" smtClean="0"/>
          </a:p>
          <a:p>
            <a:pPr eaLnBrk="1" hangingPunct="1">
              <a:buFontTx/>
              <a:buNone/>
            </a:pPr>
            <a:r>
              <a:rPr lang="cs-CZ" smtClean="0"/>
              <a:t>Vizuální	 Sluchová	   Pohybová	Hmatová</a:t>
            </a:r>
          </a:p>
          <a:p>
            <a:pPr eaLnBrk="1" hangingPunct="1">
              <a:buFontTx/>
              <a:buNone/>
            </a:pPr>
            <a:r>
              <a:rPr lang="cs-CZ" smtClean="0"/>
              <a:t>	(oči)	   (uši)	      (tělo)	          (ruce)</a:t>
            </a:r>
          </a:p>
          <a:p>
            <a:pPr eaLnBrk="1" hangingPunct="1">
              <a:buFontTx/>
              <a:buNone/>
            </a:pPr>
            <a:endParaRPr lang="cs-CZ" smtClean="0"/>
          </a:p>
          <a:p>
            <a:pPr eaLnBrk="1" hangingPunct="1">
              <a:buFontTx/>
              <a:buNone/>
            </a:pPr>
            <a:r>
              <a:rPr lang="cs-CZ" smtClean="0"/>
              <a:t>-př. projetí červeného auta</a:t>
            </a:r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 flipH="1">
            <a:off x="1331913" y="1268413"/>
            <a:ext cx="1223962" cy="12239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>
            <a:off x="4427538" y="1268413"/>
            <a:ext cx="0" cy="12239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150" name="Line 6"/>
          <p:cNvSpPr>
            <a:spLocks noChangeShapeType="1"/>
          </p:cNvSpPr>
          <p:nvPr/>
        </p:nvSpPr>
        <p:spPr bwMode="auto">
          <a:xfrm>
            <a:off x="6156325" y="1268413"/>
            <a:ext cx="1223963" cy="12239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Krátkodobá paměť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cs-CZ" smtClean="0"/>
              <a:t>- přechodné informace</a:t>
            </a:r>
          </a:p>
          <a:p>
            <a:pPr eaLnBrk="1" hangingPunct="1">
              <a:buFontTx/>
              <a:buNone/>
            </a:pPr>
            <a:endParaRPr lang="cs-CZ" smtClean="0"/>
          </a:p>
          <a:p>
            <a:pPr eaLnBrk="1" hangingPunct="1">
              <a:buFontTx/>
              <a:buNone/>
            </a:pPr>
            <a:r>
              <a:rPr lang="cs-CZ" smtClean="0"/>
              <a:t>- řešení nezbytně nutné situace(dílčí úkoly)</a:t>
            </a:r>
          </a:p>
          <a:p>
            <a:pPr eaLnBrk="1" hangingPunct="1">
              <a:buFontTx/>
              <a:buNone/>
            </a:pPr>
            <a:endParaRPr lang="cs-CZ" smtClean="0"/>
          </a:p>
          <a:p>
            <a:pPr eaLnBrk="1" hangingPunct="1">
              <a:buFontTx/>
              <a:buNone/>
            </a:pPr>
            <a:r>
              <a:rPr lang="cs-CZ" smtClean="0"/>
              <a:t>- vstupní brána k dlouhodobé paměti</a:t>
            </a:r>
          </a:p>
          <a:p>
            <a:pPr eaLnBrk="1" hangingPunct="1">
              <a:buFontTx/>
              <a:buNone/>
            </a:pPr>
            <a:endParaRPr lang="cs-CZ" smtClean="0"/>
          </a:p>
          <a:p>
            <a:pPr eaLnBrk="1" hangingPunct="1">
              <a:buFontTx/>
              <a:buNone/>
            </a:pPr>
            <a:r>
              <a:rPr lang="cs-CZ" smtClean="0"/>
              <a:t>- alkohol a drogy - ničí</a:t>
            </a: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Dlouhodobá paměť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cs-CZ" smtClean="0"/>
              <a:t>- ukládání paměťových obsahů – přežití</a:t>
            </a:r>
          </a:p>
          <a:p>
            <a:pPr eaLnBrk="1" hangingPunct="1">
              <a:buFontTx/>
              <a:buNone/>
            </a:pPr>
            <a:endParaRPr lang="cs-CZ" smtClean="0"/>
          </a:p>
          <a:p>
            <a:pPr eaLnBrk="1" hangingPunct="1">
              <a:buFontTx/>
              <a:buNone/>
            </a:pPr>
            <a:r>
              <a:rPr lang="cs-CZ" smtClean="0"/>
              <a:t>- horší dostupnost (vzpomínání)</a:t>
            </a:r>
          </a:p>
          <a:p>
            <a:pPr eaLnBrk="1" hangingPunct="1">
              <a:buFontTx/>
              <a:buNone/>
            </a:pPr>
            <a:endParaRPr lang="cs-CZ" smtClean="0"/>
          </a:p>
          <a:p>
            <a:pPr eaLnBrk="1" hangingPunct="1">
              <a:buFontTx/>
              <a:buNone/>
            </a:pPr>
            <a:r>
              <a:rPr lang="cs-CZ" smtClean="0"/>
              <a:t>- zapomínání je přirozený jev</a:t>
            </a:r>
          </a:p>
          <a:p>
            <a:pPr eaLnBrk="1" hangingPunct="1">
              <a:buFontTx/>
              <a:buNone/>
            </a:pPr>
            <a:r>
              <a:rPr lang="cs-CZ" smtClean="0"/>
              <a:t>                          </a:t>
            </a:r>
          </a:p>
          <a:p>
            <a:pPr eaLnBrk="1" hangingPunct="1">
              <a:buFontTx/>
              <a:buNone/>
            </a:pPr>
            <a:endParaRPr lang="cs-CZ" smtClean="0"/>
          </a:p>
          <a:p>
            <a:pPr eaLnBrk="1" hangingPunct="1">
              <a:buFontTx/>
              <a:buNone/>
            </a:pPr>
            <a:endParaRPr lang="cs-CZ" smtClean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Otázky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z="4000" smtClean="0"/>
              <a:t>Kolik % mozku člověk využívá?</a:t>
            </a:r>
          </a:p>
          <a:p>
            <a:pPr eaLnBrk="1" hangingPunct="1"/>
            <a:endParaRPr lang="cs-CZ" sz="4000" smtClean="0"/>
          </a:p>
          <a:p>
            <a:pPr eaLnBrk="1" hangingPunct="1"/>
            <a:r>
              <a:rPr lang="cs-CZ" sz="4000" smtClean="0"/>
              <a:t>Jakou má lidský mozek kapacitu?</a:t>
            </a: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Odpovědi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268413"/>
            <a:ext cx="8497887" cy="4997450"/>
          </a:xfrm>
        </p:spPr>
        <p:txBody>
          <a:bodyPr/>
          <a:lstStyle/>
          <a:p>
            <a:pPr eaLnBrk="1" hangingPunct="1"/>
            <a:r>
              <a:rPr lang="cs-CZ" smtClean="0"/>
              <a:t>Člověk využívá průměrně 3-4% mozku</a:t>
            </a:r>
          </a:p>
          <a:p>
            <a:pPr eaLnBrk="1" hangingPunct="1"/>
            <a:endParaRPr lang="cs-CZ" smtClean="0"/>
          </a:p>
          <a:p>
            <a:pPr eaLnBrk="1" hangingPunct="1"/>
            <a:endParaRPr lang="cs-CZ" sz="2800" smtClean="0"/>
          </a:p>
          <a:p>
            <a:pPr eaLnBrk="1" hangingPunct="1"/>
            <a:endParaRPr lang="cs-CZ" sz="2800" smtClean="0"/>
          </a:p>
          <a:p>
            <a:pPr eaLnBrk="1" hangingPunct="1">
              <a:buFontTx/>
              <a:buNone/>
            </a:pPr>
            <a:endParaRPr lang="cs-CZ" sz="2800" smtClean="0"/>
          </a:p>
          <a:p>
            <a:pPr eaLnBrk="1" hangingPunct="1"/>
            <a:endParaRPr lang="cs-CZ" sz="2800" smtClean="0"/>
          </a:p>
          <a:p>
            <a:pPr eaLnBrk="1" hangingPunct="1"/>
            <a:endParaRPr lang="cs-CZ" sz="2800" smtClean="0"/>
          </a:p>
          <a:p>
            <a:pPr eaLnBrk="1" hangingPunct="1"/>
            <a:endParaRPr lang="cs-CZ" sz="2800" smtClean="0"/>
          </a:p>
          <a:p>
            <a:pPr eaLnBrk="1" hangingPunct="1"/>
            <a:r>
              <a:rPr lang="cs-CZ" sz="2800" smtClean="0"/>
              <a:t>Kapacita lidského mozku je cca 3 584 000 Gb</a:t>
            </a:r>
          </a:p>
          <a:p>
            <a:pPr eaLnBrk="1" hangingPunct="1"/>
            <a:endParaRPr lang="cs-CZ" sz="2800" smtClean="0"/>
          </a:p>
        </p:txBody>
      </p:sp>
      <p:pic>
        <p:nvPicPr>
          <p:cNvPr id="10244" name="Picture 4" descr="homer_moze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675" y="1916113"/>
            <a:ext cx="2771775" cy="333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CCA2D0B2-1816-43A1-9619-BF8CD0972F39}"/>
</file>

<file path=customXml/itemProps2.xml><?xml version="1.0" encoding="utf-8"?>
<ds:datastoreItem xmlns:ds="http://schemas.openxmlformats.org/officeDocument/2006/customXml" ds:itemID="{093F4B1A-55EF-4AFD-8EF7-32400DFB2FDB}"/>
</file>

<file path=customXml/itemProps3.xml><?xml version="1.0" encoding="utf-8"?>
<ds:datastoreItem xmlns:ds="http://schemas.openxmlformats.org/officeDocument/2006/customXml" ds:itemID="{588112E2-41DF-41FA-A36A-979C0A2C68E8}"/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363</Words>
  <Application>Microsoft Office PowerPoint</Application>
  <PresentationFormat>Předvádění na obrazovce (4:3)</PresentationFormat>
  <Paragraphs>103</Paragraphs>
  <Slides>13</Slides>
  <Notes>13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Výchozí návrh</vt:lpstr>
      <vt:lpstr>Prezentace aplikace PowerPoint</vt:lpstr>
      <vt:lpstr>Druhy paměti</vt:lpstr>
      <vt:lpstr>PAMĚŤ</vt:lpstr>
      <vt:lpstr>Základní dělení</vt:lpstr>
      <vt:lpstr>Senzorická paměť</vt:lpstr>
      <vt:lpstr>Krátkodobá paměť</vt:lpstr>
      <vt:lpstr>Dlouhodobá paměť</vt:lpstr>
      <vt:lpstr>Otázky</vt:lpstr>
      <vt:lpstr>Odpovědi</vt:lpstr>
      <vt:lpstr>Test paměti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Věra Janovičová</dc:creator>
  <cp:lastModifiedBy>sborovna2b</cp:lastModifiedBy>
  <cp:revision>19</cp:revision>
  <dcterms:created xsi:type="dcterms:W3CDTF">2009-12-09T15:49:51Z</dcterms:created>
  <dcterms:modified xsi:type="dcterms:W3CDTF">2013-05-23T12:14:09Z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