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720263" cy="64801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4" y="-2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4069384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8312" cy="3698875"/>
          </a:xfrm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8312" cy="3698875"/>
          </a:xfrm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51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00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38963" y="476250"/>
            <a:ext cx="2074862" cy="54070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14375" y="476250"/>
            <a:ext cx="6072188" cy="54070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306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476250"/>
            <a:ext cx="8299450" cy="108108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78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384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2046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4375" y="1801813"/>
            <a:ext cx="4073525" cy="408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40300" y="1801813"/>
            <a:ext cx="4073525" cy="408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86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6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821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91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83048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3269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390525" y="1622425"/>
            <a:ext cx="9329738" cy="4856163"/>
          </a:xfrm>
          <a:prstGeom prst="roundRect">
            <a:avLst>
              <a:gd name="adj" fmla="val 32"/>
            </a:avLst>
          </a:prstGeom>
          <a:solidFill>
            <a:srgbClr val="DDDDDD"/>
          </a:solidFill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cs-CZ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75" y="476250"/>
            <a:ext cx="829945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801813"/>
            <a:ext cx="8299450" cy="408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0" y="0"/>
            <a:ext cx="174625" cy="787400"/>
          </a:xfrm>
          <a:prstGeom prst="roundRect">
            <a:avLst>
              <a:gd name="adj" fmla="val 907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cs-CZ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0" y="2041525"/>
            <a:ext cx="174625" cy="787400"/>
          </a:xfrm>
          <a:prstGeom prst="roundRect">
            <a:avLst>
              <a:gd name="adj" fmla="val 907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cs-CZ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0" y="1001713"/>
            <a:ext cx="174625" cy="787400"/>
          </a:xfrm>
          <a:prstGeom prst="roundRect">
            <a:avLst>
              <a:gd name="adj" fmla="val 907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333333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690688" y="177800"/>
            <a:ext cx="633888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16050" y="423863"/>
            <a:ext cx="699928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5" y="5000625"/>
            <a:ext cx="6665913" cy="114141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38200" y="4600575"/>
            <a:ext cx="80438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114800"/>
            <a:ext cx="98901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82588" y="1096963"/>
            <a:ext cx="18224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82588" y="852488"/>
            <a:ext cx="20653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82588" y="1341438"/>
            <a:ext cx="6889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82588" y="1585913"/>
            <a:ext cx="1790700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82588" y="1831975"/>
            <a:ext cx="17224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82588" y="2076450"/>
            <a:ext cx="8953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11400" y="1096963"/>
            <a:ext cx="619918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VY_32_INOVACE_18.09_OP_Přijímání a podávání kritiky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11400" y="852488"/>
            <a:ext cx="17002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311400" y="2076450"/>
            <a:ext cx="59245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 b="1"/>
              <a:t> </a:t>
            </a:r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</a:p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kritika, jak se uplatňuje a jak kritiku přijímat.Dále rozlišit druhy kritiky.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11400" y="1341438"/>
            <a:ext cx="247967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11400" y="1585913"/>
            <a:ext cx="6269038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přijímání a podávání kritiky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11400" y="1831975"/>
            <a:ext cx="87471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24.10.2012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Zpětná vazba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 tIns="19404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Umění kritizovat: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Nekritizujeme samoúčelně, </a:t>
            </a:r>
            <a:br>
              <a:rPr lang="cs-CZ" sz="2200" smtClean="0">
                <a:latin typeface="Calibri" pitchFamily="34" charset="0"/>
              </a:rPr>
            </a:br>
            <a:r>
              <a:rPr lang="cs-CZ" sz="2200" smtClean="0">
                <a:latin typeface="Calibri" pitchFamily="34" charset="0"/>
              </a:rPr>
              <a:t>kritizujeme chování či výkon, ne člověka, </a:t>
            </a:r>
            <a:br>
              <a:rPr lang="cs-CZ" sz="2200" smtClean="0">
                <a:latin typeface="Calibri" pitchFamily="34" charset="0"/>
              </a:rPr>
            </a:br>
            <a:r>
              <a:rPr lang="cs-CZ" sz="2200" smtClean="0">
                <a:latin typeface="Calibri" pitchFamily="34" charset="0"/>
              </a:rPr>
              <a:t>vyhneme se slovům </a:t>
            </a:r>
            <a:r>
              <a:rPr lang="cs-CZ" sz="2200" b="1" smtClean="0">
                <a:latin typeface="Calibri" pitchFamily="34" charset="0"/>
              </a:rPr>
              <a:t>vždycky, nikdy, nemožně</a:t>
            </a:r>
            <a:r>
              <a:rPr lang="cs-CZ" sz="2200" smtClean="0">
                <a:latin typeface="Calibri" pitchFamily="34" charset="0"/>
              </a:rPr>
              <a:t>.</a:t>
            </a:r>
            <a:r>
              <a:rPr lang="cs-CZ" sz="2200" b="1" i="1" smtClean="0">
                <a:latin typeface="Calibri" pitchFamily="34" charset="0"/>
              </a:rPr>
              <a:t/>
            </a:r>
            <a:br>
              <a:rPr lang="cs-CZ" sz="2200" b="1" i="1" smtClean="0">
                <a:latin typeface="Calibri" pitchFamily="34" charset="0"/>
              </a:rPr>
            </a:br>
            <a:endParaRPr lang="cs-CZ" sz="2200" b="1" i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Základem kritiky je zpětná vazba: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b="1" smtClean="0">
                <a:solidFill>
                  <a:srgbClr val="FF0000"/>
                </a:solidFill>
                <a:latin typeface="Calibri" pitchFamily="34" charset="0"/>
              </a:rPr>
              <a:t>KDYŽ TY DĚLÁŠ TO, TAK JÁ SE CÍTÍM TAKTO.</a:t>
            </a:r>
            <a:br>
              <a:rPr lang="cs-CZ" sz="2200" b="1" smtClean="0">
                <a:solidFill>
                  <a:srgbClr val="FF0000"/>
                </a:solidFill>
                <a:latin typeface="Calibri" pitchFamily="34" charset="0"/>
              </a:rPr>
            </a:br>
            <a:endParaRPr lang="cs-CZ" sz="2200" b="1" smtClean="0">
              <a:solidFill>
                <a:srgbClr val="FF0000"/>
              </a:solidFill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Při poskytování nebo vyžadování zpětné vazby </a:t>
            </a:r>
            <a:br>
              <a:rPr lang="cs-CZ" sz="2200" smtClean="0">
                <a:latin typeface="Calibri" pitchFamily="34" charset="0"/>
              </a:rPr>
            </a:br>
            <a:r>
              <a:rPr lang="cs-CZ" sz="2200" smtClean="0">
                <a:latin typeface="Calibri" pitchFamily="34" charset="0"/>
              </a:rPr>
              <a:t>je nezbytná pozitivní a přínosná atmosféra.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Cílem je, aby všichni účastníci pochopili, co lze zlepšit.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Podávání zpětné vazby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 tIns="19404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</a:t>
            </a:r>
            <a:r>
              <a:rPr lang="cs-CZ" sz="2200" b="1" smtClean="0">
                <a:latin typeface="Calibri" pitchFamily="34" charset="0"/>
              </a:rPr>
              <a:t> </a:t>
            </a:r>
            <a:r>
              <a:rPr lang="cs-CZ" sz="2200" smtClean="0">
                <a:latin typeface="Calibri" pitchFamily="34" charset="0"/>
              </a:rPr>
              <a:t>Zpětná vazba musí být přijatelná.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Cílem jsou změny, ne hodnocení samotné.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Zeptejte se vždy nejdříve, jak příjemce vidí sám svůj výkon nebo chování.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Soustřeďuje se spíše na chování nebo výkon než osobu.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Musí být přesná, vychází z pozorování, ne domněnek.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Hovoří se o konkrétních detailech, nikoliv obecně.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Zpětnou vazbu musí příjemce zvládnout.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	 Musí být dobře načasovaná.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Přijímání zpětné vazby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 tIns="19404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Buďte pozitivní vůči tomu, kdo zpětnou vazbu poskytuje.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Naslouchejte zpětné vazbě a ujasňujte se, že správně rozumíte.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Ptejte se na další detaily.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Zkontrolujte si zpětnou vazbu u ostatních.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Rozhodněte se, jak zpětnou vazbu využijete.</a:t>
            </a:r>
            <a:br>
              <a:rPr lang="cs-CZ" sz="2200" smtClean="0">
                <a:latin typeface="Calibri" pitchFamily="34" charset="0"/>
              </a:rPr>
            </a:br>
            <a:endParaRPr lang="cs-CZ" sz="2200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/>
              <a:t>	</a:t>
            </a:r>
            <a:r>
              <a:rPr lang="cs-CZ" sz="2200" smtClean="0">
                <a:latin typeface="Calibri" pitchFamily="34" charset="0"/>
              </a:rPr>
              <a:t>Poděkujte za zpětnou vazbu.</a:t>
            </a:r>
            <a:br>
              <a:rPr lang="cs-CZ" sz="2200" smtClean="0">
                <a:latin typeface="Calibri" pitchFamily="34" charset="0"/>
              </a:rPr>
            </a:br>
            <a:r>
              <a:rPr lang="cs-CZ" sz="2200" smtClean="0">
                <a:latin typeface="Calibri" pitchFamily="34" charset="0"/>
              </a:rPr>
              <a:t/>
            </a:r>
            <a:br>
              <a:rPr lang="cs-CZ" sz="2200" smtClean="0">
                <a:latin typeface="Calibri" pitchFamily="34" charset="0"/>
              </a:rPr>
            </a:br>
            <a:r>
              <a:rPr lang="cs-CZ" sz="2200" smtClean="0">
                <a:latin typeface="Calibri" pitchFamily="34" charset="0"/>
              </a:rPr>
              <a:t/>
            </a:r>
            <a:br>
              <a:rPr lang="cs-CZ" sz="2200" smtClean="0">
                <a:latin typeface="Calibri" pitchFamily="34" charset="0"/>
              </a:rPr>
            </a:br>
            <a:r>
              <a:rPr lang="cs-CZ" sz="2200" b="1" smtClean="0">
                <a:solidFill>
                  <a:srgbClr val="FF0000"/>
                </a:solidFill>
                <a:latin typeface="Calibri" pitchFamily="34" charset="0"/>
              </a:rPr>
              <a:t>Úkolem zpětné vazby je posilovat a motivovat a vést kupředu.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3206750" y="5260975"/>
            <a:ext cx="37909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pPr algn="ctr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2012</a:t>
            </a:r>
          </a:p>
        </p:txBody>
      </p:sp>
      <p:sp>
        <p:nvSpPr>
          <p:cNvPr id="14339" name="TextovéPole 3"/>
          <p:cNvSpPr txBox="1">
            <a:spLocks noChangeArrowheads="1"/>
          </p:cNvSpPr>
          <p:nvPr/>
        </p:nvSpPr>
        <p:spPr bwMode="auto">
          <a:xfrm>
            <a:off x="382588" y="4341813"/>
            <a:ext cx="8955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219075" y="173038"/>
            <a:ext cx="4713288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311" tIns="41655" rIns="83311" bIns="41655">
            <a:spAutoFit/>
          </a:bodyPr>
          <a:lstStyle/>
          <a:p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312738" y="484188"/>
            <a:ext cx="81692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3311" tIns="41655" rIns="83311" bIns="41655">
            <a:spAutoFit/>
          </a:bodyPr>
          <a:lstStyle/>
          <a:p>
            <a:pPr marL="208277" indent="-208277">
              <a:buFont typeface="Times New Roman" pitchFamily="16" charset="0"/>
              <a:buAutoNum type="arabicPeriod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Zdroj     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8277" indent="-208277">
              <a:buFont typeface="Times New Roman" pitchFamily="16" charset="0"/>
              <a:buAutoNum type="arabicPeriod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Praško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Prašková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Asertivitou proti stresu,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2001  </a:t>
            </a:r>
          </a:p>
          <a:p>
            <a:pPr>
              <a:buFont typeface="Times New Roman" pitchFamily="16" charset="0"/>
              <a:buNone/>
              <a:defRPr/>
            </a:pP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Přijímání a podávání kritiky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720725" y="1047750"/>
            <a:ext cx="8301038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7628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algn="ctr" eaLnBrk="1"/>
            <a:r>
              <a:rPr lang="cs-CZ" sz="5400">
                <a:solidFill>
                  <a:srgbClr val="000000"/>
                </a:solidFill>
                <a:latin typeface="Calibri" pitchFamily="34" charset="0"/>
              </a:rPr>
              <a:t>Jak se cítíte, </a:t>
            </a:r>
          </a:p>
          <a:p>
            <a:pPr algn="ctr" eaLnBrk="1"/>
            <a:r>
              <a:rPr lang="cs-CZ" sz="5400">
                <a:solidFill>
                  <a:srgbClr val="000000"/>
                </a:solidFill>
                <a:latin typeface="Calibri" pitchFamily="34" charset="0"/>
              </a:rPr>
              <a:t>když </a:t>
            </a:r>
          </a:p>
          <a:p>
            <a:pPr algn="ctr" eaLnBrk="1"/>
            <a:r>
              <a:rPr lang="cs-CZ" sz="5400">
                <a:solidFill>
                  <a:srgbClr val="000000"/>
                </a:solidFill>
                <a:latin typeface="Calibri" pitchFamily="34" charset="0"/>
              </a:rPr>
              <a:t>vás </a:t>
            </a:r>
          </a:p>
          <a:p>
            <a:pPr algn="ctr" eaLnBrk="1"/>
            <a:r>
              <a:rPr lang="cs-CZ" sz="5400">
                <a:solidFill>
                  <a:srgbClr val="000000"/>
                </a:solidFill>
                <a:latin typeface="Calibri" pitchFamily="34" charset="0"/>
              </a:rPr>
              <a:t>kritizují?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Chyby při reagování na kritiku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4062412"/>
          </a:xfrm>
        </p:spPr>
        <p:txBody>
          <a:bodyPr tIns="19404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cs typeface="Arial" charset="0"/>
              </a:rPr>
              <a:t>	</a:t>
            </a:r>
            <a:r>
              <a:rPr lang="cs-CZ" sz="2200" smtClean="0">
                <a:latin typeface="Calibri" pitchFamily="34" charset="0"/>
              </a:rPr>
              <a:t>nadměrné zobecňování - </a:t>
            </a:r>
            <a:r>
              <a:rPr lang="cs-CZ" sz="2200" i="1" smtClean="0">
                <a:latin typeface="Calibri" pitchFamily="34" charset="0"/>
              </a:rPr>
              <a:t>neváží si mě, jsem asi hlupák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cs typeface="Arial" charset="0"/>
              </a:rPr>
              <a:t>	</a:t>
            </a:r>
            <a:r>
              <a:rPr lang="cs-CZ" sz="2200" smtClean="0">
                <a:latin typeface="Calibri" pitchFamily="34" charset="0"/>
              </a:rPr>
              <a:t> čtení myšlenek - </a:t>
            </a:r>
            <a:r>
              <a:rPr lang="cs-CZ" sz="2200" i="1" smtClean="0">
                <a:latin typeface="Calibri" pitchFamily="34" charset="0"/>
              </a:rPr>
              <a:t>vím, co chceš, co tím sleduješ…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cs typeface="Arial" charset="0"/>
              </a:rPr>
              <a:t>	</a:t>
            </a:r>
            <a:r>
              <a:rPr lang="cs-CZ" sz="2200" smtClean="0">
                <a:latin typeface="Calibri" pitchFamily="34" charset="0"/>
              </a:rPr>
              <a:t> přecitlivělé vnímání - </a:t>
            </a:r>
            <a:r>
              <a:rPr lang="cs-CZ" sz="2200" i="1" smtClean="0">
                <a:latin typeface="Calibri" pitchFamily="34" charset="0"/>
              </a:rPr>
              <a:t>hledáme ve všem něco, jsme vztahovační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cs typeface="Arial" charset="0"/>
              </a:rPr>
              <a:t>	</a:t>
            </a:r>
            <a:r>
              <a:rPr lang="cs-CZ" sz="2200" smtClean="0">
                <a:latin typeface="Calibri" pitchFamily="34" charset="0"/>
              </a:rPr>
              <a:t> neverbální chování - </a:t>
            </a:r>
            <a:r>
              <a:rPr lang="cs-CZ" sz="2200" i="1" smtClean="0">
                <a:latin typeface="Calibri" pitchFamily="34" charset="0"/>
              </a:rPr>
              <a:t>zvýšený tón, facka, ústup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cs typeface="Arial" charset="0"/>
              </a:rPr>
              <a:t>	</a:t>
            </a:r>
            <a:r>
              <a:rPr lang="cs-CZ" sz="2200" smtClean="0">
                <a:latin typeface="Calibri" pitchFamily="34" charset="0"/>
              </a:rPr>
              <a:t> verbální chování - </a:t>
            </a:r>
            <a:r>
              <a:rPr lang="cs-CZ" sz="2200" i="1" smtClean="0">
                <a:latin typeface="Calibri" pitchFamily="34" charset="0"/>
              </a:rPr>
              <a:t>ústup – tak se nezlob </a:t>
            </a:r>
            <a:r>
              <a:rPr lang="cs-CZ" sz="2200" smtClean="0">
                <a:latin typeface="Calibri" pitchFamily="34" charset="0"/>
              </a:rPr>
              <a:t>nebo</a:t>
            </a:r>
            <a:r>
              <a:rPr lang="cs-CZ" sz="2200" i="1" smtClean="0">
                <a:latin typeface="Calibri" pitchFamily="34" charset="0"/>
              </a:rPr>
              <a:t> agrese – ty za to    můžeš, cože, já?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200" b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200" b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2200" b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b="1" smtClean="0">
                <a:latin typeface="Calibri" pitchFamily="34" charset="0"/>
              </a:rPr>
              <a:t>Důsledek: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podrážděnost, zlost, urážka, mlčení, hádka, nevyřešený problém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520700"/>
            <a:ext cx="8301038" cy="99218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Formy kritiky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 tIns="24695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cs typeface="Arial" charset="0"/>
              </a:rPr>
              <a:t>	</a:t>
            </a:r>
            <a:r>
              <a:rPr lang="cs-CZ" smtClean="0">
                <a:latin typeface="Calibri" pitchFamily="34" charset="0"/>
              </a:rPr>
              <a:t>Oprávněná a vhodně podaná.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cs typeface="Arial" charset="0"/>
              </a:rPr>
              <a:t>	</a:t>
            </a:r>
            <a:r>
              <a:rPr lang="cs-CZ" smtClean="0">
                <a:latin typeface="Calibri" pitchFamily="34" charset="0"/>
              </a:rPr>
              <a:t>Oprávněná a nevhodně podaná.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>
                <a:cs typeface="Arial" charset="0"/>
              </a:rPr>
              <a:t>	</a:t>
            </a:r>
            <a:r>
              <a:rPr lang="cs-CZ" smtClean="0">
                <a:latin typeface="Calibri" pitchFamily="34" charset="0"/>
              </a:rPr>
              <a:t>Záměrně nepravdivá, jejímž cílem je naše ponížení.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392113"/>
            <a:ext cx="8301038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Reakce na oprávněnou a vhodně podanou kritiku: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4062412"/>
          </a:xfrm>
        </p:spPr>
        <p:txBody>
          <a:bodyPr tIns="19404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1. Klidně vyslechnu</a:t>
            </a:r>
            <a:br>
              <a:rPr lang="cs-CZ" sz="2200" smtClean="0">
                <a:latin typeface="Calibri" pitchFamily="34" charset="0"/>
              </a:rPr>
            </a:br>
            <a:endParaRPr lang="cs-CZ" sz="2200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2. Informuji o: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pocitech </a:t>
            </a:r>
            <a:r>
              <a:rPr lang="cs-CZ" sz="2200" i="1" smtClean="0">
                <a:latin typeface="Calibri" pitchFamily="34" charset="0"/>
              </a:rPr>
              <a:t>(cítím se…, mrzí mě to…)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pohnutkách </a:t>
            </a:r>
            <a:r>
              <a:rPr lang="cs-CZ" sz="2200" i="1" smtClean="0">
                <a:latin typeface="Calibri" pitchFamily="34" charset="0"/>
              </a:rPr>
              <a:t>(stalo se náhodou…)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rozhodnutí (</a:t>
            </a:r>
            <a:r>
              <a:rPr lang="cs-CZ" sz="2200" i="1" smtClean="0">
                <a:latin typeface="Calibri" pitchFamily="34" charset="0"/>
              </a:rPr>
              <a:t>nabízím toto řešení: … )</a:t>
            </a:r>
            <a:br>
              <a:rPr lang="cs-CZ" sz="2200" i="1" smtClean="0">
                <a:latin typeface="Calibri" pitchFamily="34" charset="0"/>
              </a:rPr>
            </a:br>
            <a:endParaRPr lang="cs-CZ" sz="2200" i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3. Nenechám se vyprovokovat, použiji: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empatie </a:t>
            </a:r>
            <a:r>
              <a:rPr lang="cs-CZ" sz="2200" i="1" smtClean="0">
                <a:latin typeface="Calibri" pitchFamily="34" charset="0"/>
              </a:rPr>
              <a:t>(chápu, že tě naštvalo, rozumím tvým pocitům...)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negativní aserce </a:t>
            </a:r>
            <a:r>
              <a:rPr lang="cs-CZ" sz="2200" i="1" smtClean="0">
                <a:latin typeface="Calibri" pitchFamily="34" charset="0"/>
              </a:rPr>
              <a:t>(taky mě trápí, že…)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asertivní souhlas </a:t>
            </a:r>
            <a:r>
              <a:rPr lang="cs-CZ" sz="2200" i="1" smtClean="0">
                <a:latin typeface="Calibri" pitchFamily="34" charset="0"/>
              </a:rPr>
              <a:t>(máš pravdu, je to špatné…)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200" smtClean="0">
                <a:latin typeface="Calibri" pitchFamily="34" charset="0"/>
              </a:rPr>
              <a:t>negativní dotazování </a:t>
            </a:r>
            <a:r>
              <a:rPr lang="cs-CZ" sz="2200" i="1" smtClean="0">
                <a:latin typeface="Calibri" pitchFamily="34" charset="0"/>
              </a:rPr>
              <a:t>(co je špatné, co se ti konkrétně nelíbí?…)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79375"/>
            <a:ext cx="8301038" cy="187483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Reakce na oprávněnou a nevhodně podanou kritiku:</a:t>
            </a:r>
            <a:br>
              <a:rPr lang="cs-CZ" smtClean="0">
                <a:solidFill>
                  <a:srgbClr val="000000"/>
                </a:solidFill>
                <a:latin typeface="Calibri" pitchFamily="34" charset="0"/>
              </a:rPr>
            </a:br>
            <a:endParaRPr lang="cs-CZ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1. Klidně vyslechnu</a:t>
            </a:r>
            <a:br>
              <a:rPr lang="cs-CZ" smtClean="0">
                <a:latin typeface="Calibri" pitchFamily="34" charset="0"/>
              </a:rPr>
            </a:br>
            <a:endParaRPr lang="cs-CZ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2. Informuji o: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pocitech </a:t>
            </a:r>
            <a:r>
              <a:rPr lang="cs-CZ" i="1" smtClean="0">
                <a:latin typeface="Calibri" pitchFamily="34" charset="0"/>
              </a:rPr>
              <a:t>(Cítím se…, mrzí mě to, … Co říkáš, je pravda</a:t>
            </a:r>
            <a:r>
              <a:rPr lang="cs-CZ" smtClean="0">
                <a:latin typeface="Calibri" pitchFamily="34" charset="0"/>
              </a:rPr>
              <a:t>…)</a:t>
            </a:r>
            <a:br>
              <a:rPr lang="cs-CZ" smtClean="0">
                <a:latin typeface="Calibri" pitchFamily="34" charset="0"/>
              </a:rPr>
            </a:br>
            <a:endParaRPr lang="cs-CZ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3. Odložím </a:t>
            </a:r>
            <a:r>
              <a:rPr lang="cs-CZ" i="1" smtClean="0">
                <a:latin typeface="Calibri" pitchFamily="34" charset="0"/>
              </a:rPr>
              <a:t>– (Pohovořme si jindy</a:t>
            </a:r>
            <a:r>
              <a:rPr lang="cs-CZ" smtClean="0">
                <a:latin typeface="Calibri" pitchFamily="34" charset="0"/>
              </a:rPr>
              <a:t>…</a:t>
            </a:r>
            <a:r>
              <a:rPr lang="cs-CZ" i="1" smtClean="0">
                <a:latin typeface="Calibri" pitchFamily="34" charset="0"/>
              </a:rPr>
              <a:t>protože</a:t>
            </a:r>
            <a:r>
              <a:rPr lang="cs-CZ" smtClean="0">
                <a:latin typeface="Calibri" pitchFamily="34" charset="0"/>
              </a:rPr>
              <a:t>...) určit kdy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79375"/>
            <a:ext cx="8301038" cy="1874838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Reakce na neoprávněnou a vhodně podanou kritiku:</a:t>
            </a:r>
            <a:br>
              <a:rPr lang="cs-CZ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3992562"/>
          </a:xfrm>
        </p:spPr>
        <p:txBody>
          <a:bodyPr tIns="21168"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	</a:t>
            </a:r>
            <a:r>
              <a:rPr lang="cs-CZ" sz="2800" smtClean="0">
                <a:latin typeface="Calibri" pitchFamily="34" charset="0"/>
              </a:rPr>
              <a:t>Klidně vyslechnu</a:t>
            </a:r>
            <a:br>
              <a:rPr lang="cs-CZ" sz="2800" smtClean="0">
                <a:latin typeface="Calibri" pitchFamily="34" charset="0"/>
              </a:rPr>
            </a:br>
            <a:endParaRPr lang="cs-CZ" sz="2800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/>
              <a:t>	</a:t>
            </a:r>
            <a:r>
              <a:rPr lang="cs-CZ" sz="2800" smtClean="0">
                <a:latin typeface="Calibri" pitchFamily="34" charset="0"/>
              </a:rPr>
              <a:t>  Řeknu názor - </a:t>
            </a:r>
            <a:r>
              <a:rPr lang="cs-CZ" sz="2800" i="1" smtClean="0">
                <a:latin typeface="Calibri" pitchFamily="34" charset="0"/>
              </a:rPr>
              <a:t>(Nesouhlasím s tím, co říkáš…)</a:t>
            </a:r>
            <a:br>
              <a:rPr lang="cs-CZ" sz="2800" i="1" smtClean="0">
                <a:latin typeface="Calibri" pitchFamily="34" charset="0"/>
              </a:rPr>
            </a:br>
            <a:endParaRPr lang="cs-CZ" sz="2800" i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/>
              <a:t>	</a:t>
            </a:r>
            <a:r>
              <a:rPr lang="cs-CZ" sz="2800" smtClean="0">
                <a:latin typeface="Calibri" pitchFamily="34" charset="0"/>
              </a:rPr>
              <a:t>  Vyjádřím pocit – </a:t>
            </a:r>
            <a:r>
              <a:rPr lang="cs-CZ" sz="2800" i="1" smtClean="0">
                <a:latin typeface="Calibri" pitchFamily="34" charset="0"/>
              </a:rPr>
              <a:t>(Mrzí mě, že si to myslíš…)</a:t>
            </a:r>
            <a:br>
              <a:rPr lang="cs-CZ" sz="2800" i="1" smtClean="0">
                <a:latin typeface="Calibri" pitchFamily="34" charset="0"/>
              </a:rPr>
            </a:br>
            <a:endParaRPr lang="cs-CZ" sz="2800" i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800" smtClean="0"/>
              <a:t>	</a:t>
            </a:r>
            <a:r>
              <a:rPr lang="cs-CZ" sz="2800" smtClean="0">
                <a:latin typeface="Calibri" pitchFamily="34" charset="0"/>
              </a:rPr>
              <a:t>  Chci informace – </a:t>
            </a:r>
            <a:r>
              <a:rPr lang="cs-CZ" sz="2800" i="1" smtClean="0">
                <a:latin typeface="Calibri" pitchFamily="34" charset="0"/>
              </a:rPr>
              <a:t>(Můžeš mi to objasnit?…)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14375" y="392113"/>
            <a:ext cx="8301038" cy="12509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solidFill>
                  <a:srgbClr val="000000"/>
                </a:solidFill>
                <a:latin typeface="Calibri" pitchFamily="34" charset="0"/>
              </a:rPr>
              <a:t>Reakce na urážky a útočnou kritiku: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4375" y="1801813"/>
            <a:ext cx="8301038" cy="4102100"/>
          </a:xfrm>
        </p:spPr>
        <p:txBody>
          <a:bodyPr/>
          <a:lstStyle/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Klidně vyslechnu</a:t>
            </a:r>
            <a:br>
              <a:rPr lang="cs-CZ" smtClean="0">
                <a:latin typeface="Calibri" pitchFamily="34" charset="0"/>
              </a:rPr>
            </a:br>
            <a:endParaRPr lang="cs-CZ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latin typeface="Calibri" pitchFamily="34" charset="0"/>
              </a:rPr>
              <a:t>Reakce na urážky</a:t>
            </a:r>
            <a:r>
              <a:rPr lang="cs-CZ" smtClean="0">
                <a:latin typeface="Calibri" pitchFamily="34" charset="0"/>
              </a:rPr>
              <a:t>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Účinnou obranou je asertivní: </a:t>
            </a:r>
            <a:r>
              <a:rPr lang="cs-CZ" i="1" smtClean="0">
                <a:latin typeface="Calibri" pitchFamily="34" charset="0"/>
              </a:rPr>
              <a:t>ANO, možná máš právo si to myslet, já si to nemyslím.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b="1" i="1" smtClean="0">
              <a:latin typeface="Calibri" pitchFamily="34" charset="0"/>
            </a:endParaRP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smtClean="0">
                <a:latin typeface="Calibri" pitchFamily="34" charset="0"/>
              </a:rPr>
              <a:t>Reakce na útočnou kritiku </a:t>
            </a:r>
          </a:p>
          <a:p>
            <a:pPr marL="431800" indent="-323850" eaLnBrk="1"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Calibri" pitchFamily="34" charset="0"/>
              </a:rPr>
              <a:t>Mohu říci: </a:t>
            </a:r>
            <a:r>
              <a:rPr lang="cs-CZ" i="1" smtClean="0">
                <a:latin typeface="Calibri" pitchFamily="34" charset="0"/>
              </a:rPr>
              <a:t>Uráží mě, když mi nadáváš</a:t>
            </a:r>
            <a:r>
              <a:rPr lang="cs-CZ" smtClean="0">
                <a:latin typeface="Calibri" pitchFamily="34" charset="0"/>
              </a:rPr>
              <a:t> a odejít.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1577E0B-4622-4F83-8CDC-822265FFB08D}"/>
</file>

<file path=customXml/itemProps2.xml><?xml version="1.0" encoding="utf-8"?>
<ds:datastoreItem xmlns:ds="http://schemas.openxmlformats.org/officeDocument/2006/customXml" ds:itemID="{7464EC11-0C98-449A-8E50-1AEC4E632D9F}"/>
</file>

<file path=customXml/itemProps3.xml><?xml version="1.0" encoding="utf-8"?>
<ds:datastoreItem xmlns:ds="http://schemas.openxmlformats.org/officeDocument/2006/customXml" ds:itemID="{C38F2B24-2963-4338-A64B-4ED448835FA3}"/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318</Words>
  <Application>Microsoft Office PowerPoint</Application>
  <PresentationFormat>Vlastní</PresentationFormat>
  <Paragraphs>97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Prezentace aplikace PowerPoint</vt:lpstr>
      <vt:lpstr>Přijímání a podávání kritiky</vt:lpstr>
      <vt:lpstr>Prezentace aplikace PowerPoint</vt:lpstr>
      <vt:lpstr>Chyby při reagování na kritiku</vt:lpstr>
      <vt:lpstr>Formy kritiky</vt:lpstr>
      <vt:lpstr>Reakce na oprávněnou a vhodně podanou kritiku:</vt:lpstr>
      <vt:lpstr>Reakce na oprávněnou a nevhodně podanou kritiku: </vt:lpstr>
      <vt:lpstr>Reakce na neoprávněnou a vhodně podanou kritiku:  </vt:lpstr>
      <vt:lpstr>Reakce na urážky a útočnou kritiku:</vt:lpstr>
      <vt:lpstr>Zpětná vazba</vt:lpstr>
      <vt:lpstr>Podávání zpětné vazby</vt:lpstr>
      <vt:lpstr>Přijímání zpětné vazby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11</cp:revision>
  <cp:lastPrinted>1601-01-01T00:00:00Z</cp:lastPrinted>
  <dcterms:created xsi:type="dcterms:W3CDTF">2012-05-30T01:31:54Z</dcterms:created>
  <dcterms:modified xsi:type="dcterms:W3CDTF">2013-05-23T12:15:30Z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