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13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7"/>
  </p:notesMasterIdLst>
  <p:sldIdLst>
    <p:sldId id="273" r:id="rId2"/>
    <p:sldId id="256" r:id="rId3"/>
    <p:sldId id="262" r:id="rId4"/>
    <p:sldId id="270" r:id="rId5"/>
    <p:sldId id="257" r:id="rId6"/>
    <p:sldId id="258" r:id="rId7"/>
    <p:sldId id="259" r:id="rId8"/>
    <p:sldId id="261" r:id="rId9"/>
    <p:sldId id="263" r:id="rId10"/>
    <p:sldId id="260" r:id="rId11"/>
    <p:sldId id="267" r:id="rId12"/>
    <p:sldId id="268" r:id="rId13"/>
    <p:sldId id="264" r:id="rId14"/>
    <p:sldId id="269" r:id="rId15"/>
    <p:sldId id="272" r:id="rId1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FBB5214C-D9EC-44BC-A679-D22077E53D5A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85862A4-FB83-4AB9-A0EE-F66F33B4FA9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05531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50394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0395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01ADD-9C56-4A9E-842D-0AE6C4BE82C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6547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73281-AA13-4610-82EE-F53CD78491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6000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6B569-792D-4B14-9A10-E3B46CEBA9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5358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86F64-2F2A-468D-A4F6-36F3EFFDD87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9862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96797-3696-4CD2-B1C4-103E6136FE8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7194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016B1-5B46-43F8-8908-D677172E6A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2680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762D4D-CAD0-41F5-98C1-B4F931935E8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1522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A1D0A-F036-4D46-93D9-AF0855B12C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207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5293D-6BA2-4943-820B-3A671499251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8705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CD801-35DE-415A-B99F-583630547C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9751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24F0C-B6FA-46D2-B431-1257B13936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2736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4915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5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5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5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5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6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6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6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6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6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6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6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6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6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6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7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7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7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7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7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7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7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7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7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7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8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8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8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8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8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8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8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18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18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18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19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19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19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19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19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19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19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19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19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19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0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0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0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0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0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0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0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0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0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0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1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1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1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1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1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1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1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1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1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1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2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2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2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2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2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2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2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2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2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2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3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3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3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3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3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3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3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3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3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3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4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4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4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4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4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4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4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4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4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4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5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5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5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5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5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5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5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5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5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5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6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6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6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6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6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6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6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6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6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6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7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7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7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7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7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7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7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7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7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7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8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8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8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8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8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8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8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8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8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8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9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9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9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9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9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9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9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9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9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29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0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0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0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0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0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0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0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0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0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0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1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1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1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1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1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1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1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1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1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1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2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2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2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2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2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2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2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2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2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2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3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3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3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3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3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3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3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3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3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3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4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4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4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4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4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4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4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4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4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4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5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5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5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5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5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5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5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5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5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5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6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6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6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6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6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6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6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6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6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936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49370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ADEF11D9-A0FE-4C27-BDCB-1D8A2138118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49371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9372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9373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9374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0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ovéPole 1"/>
          <p:cNvSpPr txBox="1">
            <a:spLocks noChangeArrowheads="1"/>
          </p:cNvSpPr>
          <p:nvPr/>
        </p:nvSpPr>
        <p:spPr bwMode="auto">
          <a:xfrm>
            <a:off x="1590675" y="188913"/>
            <a:ext cx="59626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1331913" y="447675"/>
            <a:ext cx="65849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3076" name="Obrázek 3" descr="Logolink OPVK - oříznutý.jp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3079" name="TextovéPole 6"/>
          <p:cNvSpPr txBox="1">
            <a:spLocks noChangeArrowheads="1"/>
          </p:cNvSpPr>
          <p:nvPr/>
        </p:nvSpPr>
        <p:spPr bwMode="auto">
          <a:xfrm>
            <a:off x="358775" y="1160463"/>
            <a:ext cx="1714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3080" name="TextovéPole 7"/>
          <p:cNvSpPr txBox="1">
            <a:spLocks noChangeArrowheads="1"/>
          </p:cNvSpPr>
          <p:nvPr/>
        </p:nvSpPr>
        <p:spPr bwMode="auto">
          <a:xfrm>
            <a:off x="358775" y="901700"/>
            <a:ext cx="19431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3081" name="TextovéPole 10"/>
          <p:cNvSpPr txBox="1">
            <a:spLocks noChangeArrowheads="1"/>
          </p:cNvSpPr>
          <p:nvPr/>
        </p:nvSpPr>
        <p:spPr bwMode="auto">
          <a:xfrm>
            <a:off x="358775" y="1419225"/>
            <a:ext cx="649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3082" name="TextovéPole 13"/>
          <p:cNvSpPr txBox="1">
            <a:spLocks noChangeArrowheads="1"/>
          </p:cNvSpPr>
          <p:nvPr/>
        </p:nvSpPr>
        <p:spPr bwMode="auto">
          <a:xfrm>
            <a:off x="358775" y="1679575"/>
            <a:ext cx="16859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3083" name="TextovéPole 14"/>
          <p:cNvSpPr txBox="1">
            <a:spLocks noChangeArrowheads="1"/>
          </p:cNvSpPr>
          <p:nvPr/>
        </p:nvSpPr>
        <p:spPr bwMode="auto">
          <a:xfrm>
            <a:off x="358775" y="1938338"/>
            <a:ext cx="16208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3084" name="TextovéPole 16"/>
          <p:cNvSpPr txBox="1">
            <a:spLocks noChangeArrowheads="1"/>
          </p:cNvSpPr>
          <p:nvPr/>
        </p:nvSpPr>
        <p:spPr bwMode="auto">
          <a:xfrm>
            <a:off x="358775" y="2197100"/>
            <a:ext cx="842963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5" name="TextovéPole 17"/>
          <p:cNvSpPr txBox="1">
            <a:spLocks noChangeArrowheads="1"/>
          </p:cNvSpPr>
          <p:nvPr/>
        </p:nvSpPr>
        <p:spPr bwMode="auto">
          <a:xfrm>
            <a:off x="2174875" y="1160463"/>
            <a:ext cx="583247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VY_32_INOVACE_18.10_OP_Techniky asertivního chování</a:t>
            </a:r>
          </a:p>
        </p:txBody>
      </p:sp>
      <p:sp>
        <p:nvSpPr>
          <p:cNvPr id="3086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Janovičová</a:t>
            </a:r>
          </a:p>
        </p:txBody>
      </p:sp>
      <p:sp>
        <p:nvSpPr>
          <p:cNvPr id="3087" name="TextovéPole 25"/>
          <p:cNvSpPr txBox="1">
            <a:spLocks noChangeArrowheads="1"/>
          </p:cNvSpPr>
          <p:nvPr/>
        </p:nvSpPr>
        <p:spPr bwMode="auto">
          <a:xfrm>
            <a:off x="2174875" y="2197100"/>
            <a:ext cx="55721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/>
              <a:t> </a:t>
            </a:r>
            <a:r>
              <a:rPr lang="cs-CZ" sz="1100" b="1" i="1"/>
              <a:t>materiál je určen žákům 2. a 3..ročníkům, k jejich motivaci pro výuku OP.  Žáci ve formě PP mají lepší přehled o výkladu látky a možnosti lepšího pochopení a vstřebání informací. Formou doplňujících otázek si ujasňují výklad.</a:t>
            </a:r>
          </a:p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tím, co jsou techniky asertivity, s vysvětlením jednotlivých druhů  technik a uplatněním v praxi</a:t>
            </a:r>
          </a:p>
        </p:txBody>
      </p:sp>
      <p:sp>
        <p:nvSpPr>
          <p:cNvPr id="3088" name="TextovéPole 17"/>
          <p:cNvSpPr txBox="1">
            <a:spLocks noChangeArrowheads="1"/>
          </p:cNvSpPr>
          <p:nvPr/>
        </p:nvSpPr>
        <p:spPr bwMode="auto">
          <a:xfrm>
            <a:off x="2174875" y="1419225"/>
            <a:ext cx="233203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Třetí</a:t>
            </a:r>
          </a:p>
        </p:txBody>
      </p:sp>
      <p:sp>
        <p:nvSpPr>
          <p:cNvPr id="3089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Psychologie,  techniky asertivního chování</a:t>
            </a:r>
          </a:p>
        </p:txBody>
      </p:sp>
      <p:sp>
        <p:nvSpPr>
          <p:cNvPr id="3090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82232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25.10.2012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7500" smtClean="0">
                <a:latin typeface="Rockwell" pitchFamily="18" charset="0"/>
              </a:rPr>
              <a:t>Negativní aserce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cs-CZ" sz="4000" smtClean="0">
                <a:latin typeface="Verdana" pitchFamily="34" charset="0"/>
              </a:rPr>
              <a:t>Technika, která nás učí přijímat své chyby a omyly, aniž bychom se museli omlouvat. 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cs-CZ" sz="4000" smtClean="0">
                <a:latin typeface="Verdana" pitchFamily="34" charset="0"/>
              </a:rPr>
              <a:t>S kritikou souhlasíme. („Máš pravdu, to se mi nepovedlo.“) 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cs-CZ" sz="4000" smtClean="0">
                <a:latin typeface="Verdana" pitchFamily="34" charset="0"/>
              </a:rPr>
              <a:t>Zmírňujeme tak agresivitu kritika.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7625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cs-CZ" sz="7500" smtClean="0">
                <a:latin typeface="Rockwell" pitchFamily="18" charset="0"/>
              </a:rPr>
              <a:t>Negativní dotazování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133600"/>
            <a:ext cx="8785225" cy="45339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cs-CZ" sz="2800" smtClean="0">
                <a:latin typeface="Verdana" pitchFamily="34" charset="0"/>
              </a:rPr>
              <a:t>Cílem je použít získané informace o sobě samých, abychom případně mohli se sebou něco udělat. 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cs-CZ" sz="2800" smtClean="0">
                <a:latin typeface="Verdana" pitchFamily="34" charset="0"/>
              </a:rPr>
              <a:t>Tím, že se ptáme, se od druhého snažíme vyzvědět co nejvíce. 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cs-CZ" sz="2800" smtClean="0">
                <a:latin typeface="Verdana" pitchFamily="34" charset="0"/>
              </a:rPr>
              <a:t>Někdy dokonce i to, že kritizovaná skutečnost vlastně zastírá jiný problém, třeba i dlouhodobější, který náš protějšek trápí, ale ještě se neodhodlal o něm hovořit.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4813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cs-CZ" sz="7500" smtClean="0">
                <a:latin typeface="Rockwell" pitchFamily="18" charset="0"/>
              </a:rPr>
              <a:t>Selektivní ignorování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133600"/>
            <a:ext cx="8229600" cy="45339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cs-CZ" sz="4000" smtClean="0">
                <a:latin typeface="Verdana" pitchFamily="34" charset="0"/>
              </a:rPr>
              <a:t>Na manipulativní, nevěcnou či příliš obecnou kritiku nereagujeme, ale dáme jasně najevo, že jsme rozuměli. („Myslím, že ti rozumím.“) 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cs-CZ" sz="4000" smtClean="0">
                <a:latin typeface="Verdana" pitchFamily="34" charset="0"/>
              </a:rPr>
              <a:t>Dál se však k věci nevyjadřujeme.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7500" smtClean="0">
                <a:latin typeface="Rockwell" pitchFamily="18" charset="0"/>
              </a:rPr>
              <a:t>Volné informace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cs-CZ" sz="4500" smtClean="0">
                <a:latin typeface="Verdana" pitchFamily="34" charset="0"/>
              </a:rPr>
              <a:t>Podávání nevyžádaných informací snižuje plachost při zahajování rozhovoru na obou stranách.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Vyber si jednu z technik asertivity a uveď příklad z praxe.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Janovičová</a:t>
            </a:r>
          </a:p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janovicova@logistickaskola.cz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říjen 2012</a:t>
            </a:r>
          </a:p>
        </p:txBody>
      </p:sp>
      <p:sp>
        <p:nvSpPr>
          <p:cNvPr id="17411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7412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3" name="TextovéPole 5"/>
          <p:cNvSpPr txBox="1">
            <a:spLocks noChangeArrowheads="1"/>
          </p:cNvSpPr>
          <p:nvPr/>
        </p:nvSpPr>
        <p:spPr bwMode="auto">
          <a:xfrm>
            <a:off x="295275" y="512763"/>
            <a:ext cx="7685088" cy="252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HELUS, Z,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Psychologie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2. vyd. Praha: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Fortuna 1999. 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ISBN 80-7168-406-6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92150"/>
            <a:ext cx="9144000" cy="3860800"/>
          </a:xfrm>
        </p:spPr>
        <p:txBody>
          <a:bodyPr/>
          <a:lstStyle/>
          <a:p>
            <a:pPr eaLnBrk="1" hangingPunct="1">
              <a:defRPr/>
            </a:pPr>
            <a:r>
              <a:rPr lang="cs-CZ" sz="8000" dirty="0" smtClean="0">
                <a:solidFill>
                  <a:schemeClr val="folHlink"/>
                </a:solidFill>
                <a:latin typeface="Rockwell" pitchFamily="18" charset="0"/>
              </a:rPr>
              <a:t>Techniky asertivního chování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cs-CZ" sz="7500" smtClean="0">
                <a:latin typeface="Rockwell" pitchFamily="18" charset="0"/>
              </a:rPr>
              <a:t>Přehled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1438"/>
            <a:ext cx="8785225" cy="5068887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cs-CZ" sz="3500" smtClean="0">
                <a:latin typeface="Verdana" pitchFamily="34" charset="0"/>
              </a:rPr>
              <a:t>Pokažená gramofonová deska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cs-CZ" sz="3500" smtClean="0">
                <a:latin typeface="Verdana" pitchFamily="34" charset="0"/>
              </a:rPr>
              <a:t>Přijetí přijatelného kompromisu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cs-CZ" sz="3500" smtClean="0">
                <a:latin typeface="Verdana" pitchFamily="34" charset="0"/>
              </a:rPr>
              <a:t>Sebeotevření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cs-CZ" sz="3500" smtClean="0">
                <a:latin typeface="Verdana" pitchFamily="34" charset="0"/>
              </a:rPr>
              <a:t>Otevřené dveře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cs-CZ" sz="3500" smtClean="0">
                <a:latin typeface="Verdana" pitchFamily="34" charset="0"/>
              </a:rPr>
              <a:t>Asertivní ne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cs-CZ" sz="3500" smtClean="0">
                <a:latin typeface="Verdana" pitchFamily="34" charset="0"/>
              </a:rPr>
              <a:t>Negativní aserce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cs-CZ" sz="3500" smtClean="0">
                <a:latin typeface="Verdana" pitchFamily="34" charset="0"/>
              </a:rPr>
              <a:t>Negativní dotazování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cs-CZ" sz="3500" smtClean="0">
                <a:latin typeface="Verdana" pitchFamily="34" charset="0"/>
              </a:rPr>
              <a:t>Selektivní ignorování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cs-CZ" sz="3500" smtClean="0">
                <a:latin typeface="Verdana" pitchFamily="34" charset="0"/>
              </a:rPr>
              <a:t>Volné informace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cs-CZ" dirty="0" smtClean="0"/>
              <a:t>Zkus vysvětlit některé techniky asertivity.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506663"/>
          </a:xfrm>
        </p:spPr>
        <p:txBody>
          <a:bodyPr/>
          <a:lstStyle/>
          <a:p>
            <a:pPr eaLnBrk="1" hangingPunct="1">
              <a:defRPr/>
            </a:pPr>
            <a:r>
              <a:rPr lang="cs-CZ" sz="7500" smtClean="0">
                <a:latin typeface="Rockwell" pitchFamily="18" charset="0"/>
              </a:rPr>
              <a:t>Pokažená gramofonová deska</a:t>
            </a:r>
            <a:r>
              <a:rPr lang="cs-CZ" sz="4000" smtClean="0"/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781300"/>
            <a:ext cx="8785225" cy="37163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cs-CZ" sz="3000" smtClean="0">
                <a:latin typeface="Verdana" pitchFamily="34" charset="0"/>
              </a:rPr>
              <a:t>Pokud s námi chce někdo manipulovat a připravuje na nás nejrůznější léčky, stačí, když klidně opakujeme to, co už jsme jednou vyslovili, aniž bychom museli hledat další argumenty.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cs-CZ" sz="3000" smtClean="0">
                <a:latin typeface="Verdana" pitchFamily="34" charset="0"/>
              </a:rPr>
              <a:t>Chce to vytrvalost a zachování chladné hlavy.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cs-CZ" sz="3000" smtClean="0">
                <a:latin typeface="Verdana" pitchFamily="34" charset="0"/>
              </a:rPr>
              <a:t>Představme si přeskakující jehlu na gramofonové desce a půjde to snadněji.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785937"/>
          </a:xfrm>
        </p:spPr>
        <p:txBody>
          <a:bodyPr/>
          <a:lstStyle/>
          <a:p>
            <a:pPr eaLnBrk="1" hangingPunct="1">
              <a:defRPr/>
            </a:pPr>
            <a:r>
              <a:rPr lang="cs-CZ" sz="7500" smtClean="0">
                <a:latin typeface="Rockwell" pitchFamily="18" charset="0"/>
              </a:rPr>
              <a:t>Přijetí přijatelného kompromisu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276475"/>
            <a:ext cx="8964612" cy="4392613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cs-CZ" sz="3500" smtClean="0">
                <a:latin typeface="Verdana" pitchFamily="34" charset="0"/>
              </a:rPr>
              <a:t>Někdy je v rámci sebeprosazení a při respektování stanoviska oponenta vhodné navrhnout kompromis. 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cs-CZ" sz="3500" smtClean="0">
                <a:latin typeface="Verdana" pitchFamily="34" charset="0"/>
              </a:rPr>
              <a:t>Každý o kousek ustoupíme a dohoda bude jistá. 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cs-CZ" sz="3500" smtClean="0">
                <a:latin typeface="Verdana" pitchFamily="34" charset="0"/>
              </a:rPr>
              <a:t>Nesmí tím však utrpět naše sebeúcta.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7500" smtClean="0">
                <a:latin typeface="Rockwell" pitchFamily="18" charset="0"/>
              </a:rPr>
              <a:t>Sebeotevření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16113"/>
            <a:ext cx="9144000" cy="45339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cs-CZ" sz="4500" smtClean="0">
                <a:latin typeface="Verdana" pitchFamily="34" charset="0"/>
              </a:rPr>
              <a:t>Během rozhovoru sdělujeme kladné i záporné stránky své osobnosti. 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cs-CZ" sz="4500" smtClean="0">
                <a:latin typeface="Verdana" pitchFamily="34" charset="0"/>
              </a:rPr>
              <a:t>Činíme tak bez pocitu viny nebo úzkosti.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cs-CZ" sz="7500" smtClean="0">
                <a:latin typeface="Rockwell" pitchFamily="18" charset="0"/>
              </a:rPr>
              <a:t>Otevřené dveře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12875"/>
            <a:ext cx="9144000" cy="54451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cs-CZ" sz="3500" dirty="0" smtClean="0">
                <a:latin typeface="Verdana" pitchFamily="34" charset="0"/>
              </a:rPr>
              <a:t>Podstatou techniky je nepopírat kritiku, nebránit se a zareagovat odvetou.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cs-CZ" sz="3500" dirty="0" smtClean="0">
                <a:latin typeface="Verdana" pitchFamily="34" charset="0"/>
              </a:rPr>
              <a:t>Podstata této techniky tkví v tom říct něco, z čeho vyplývá že kritiku umím přijmout v zásadě se souhlasem.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cs-CZ" sz="3500" dirty="0" smtClean="0">
                <a:latin typeface="Verdana" pitchFamily="34" charset="0"/>
              </a:rPr>
              <a:t>Uznáváme všechny partnerovi argumenty, na kterých by něco mohlo být, při čemž partner postupně ztrácí energii na hledání dalších výhrad.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sz="3500" dirty="0" smtClean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cs-CZ" sz="7500" smtClean="0">
                <a:latin typeface="Rockwell" pitchFamily="18" charset="0"/>
              </a:rPr>
              <a:t>Asertivní ne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413"/>
            <a:ext cx="9144000" cy="55895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cs-CZ" sz="3300" smtClean="0">
                <a:latin typeface="Verdana" pitchFamily="34" charset="0"/>
              </a:rPr>
              <a:t>Neumíme-li říkat ne, lidé nás snadno dotlačí tam, kde nás chtějí mít.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cs-CZ" sz="3300" smtClean="0">
                <a:latin typeface="Verdana" pitchFamily="34" charset="0"/>
              </a:rPr>
              <a:t>Pak děláme věci, které se nám nelíbí.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cs-CZ" sz="3300" smtClean="0">
                <a:latin typeface="Verdana" pitchFamily="34" charset="0"/>
              </a:rPr>
              <a:t>Pokud už nemáme na vybranou a odmítneme, trpíme pocitem viny, že jsme se svého protějšku dotkli.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cs-CZ" sz="3300" smtClean="0">
                <a:latin typeface="Verdana" pitchFamily="34" charset="0"/>
              </a:rPr>
              <a:t>Ovšem říci ne je lepší, než si hrát na schovávanou a vymýšlet si nejrůznější výmluvy.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cs-CZ" sz="3300" smtClean="0">
                <a:latin typeface="Verdana" pitchFamily="34" charset="0"/>
              </a:rPr>
              <a:t>Samozřejmě, že musíme jednat s taktem.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dy">
  <a:themeElements>
    <a:clrScheme name="Body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Bod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ody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dy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dy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dy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dy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dy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dy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dy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dy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51F4F765-E2C3-4518-8D68-63452BF9A4B2}"/>
</file>

<file path=customXml/itemProps2.xml><?xml version="1.0" encoding="utf-8"?>
<ds:datastoreItem xmlns:ds="http://schemas.openxmlformats.org/officeDocument/2006/customXml" ds:itemID="{A7B77D78-1ED6-4704-800D-1A534886DF06}"/>
</file>

<file path=customXml/itemProps3.xml><?xml version="1.0" encoding="utf-8"?>
<ds:datastoreItem xmlns:ds="http://schemas.openxmlformats.org/officeDocument/2006/customXml" ds:itemID="{C3EEB96D-470E-4F1A-B990-49C45A45D9F3}"/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123</TotalTime>
  <Words>656</Words>
  <Application>Microsoft Office PowerPoint</Application>
  <PresentationFormat>Předvádění na obrazovce (4:3)</PresentationFormat>
  <Paragraphs>74</Paragraphs>
  <Slides>15</Slides>
  <Notes>15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Body</vt:lpstr>
      <vt:lpstr>Prezentace aplikace PowerPoint</vt:lpstr>
      <vt:lpstr>Techniky asertivního chování</vt:lpstr>
      <vt:lpstr>Přehled</vt:lpstr>
      <vt:lpstr>Úkol</vt:lpstr>
      <vt:lpstr>Pokažená gramofonová deska </vt:lpstr>
      <vt:lpstr>Přijetí přijatelného kompromisu</vt:lpstr>
      <vt:lpstr>Sebeotevření</vt:lpstr>
      <vt:lpstr>Otevřené dveře</vt:lpstr>
      <vt:lpstr>Asertivní ne</vt:lpstr>
      <vt:lpstr>Negativní aserce</vt:lpstr>
      <vt:lpstr>Negativní dotazování</vt:lpstr>
      <vt:lpstr>Selektivní ignorování</vt:lpstr>
      <vt:lpstr>Volné informace</vt:lpstr>
      <vt:lpstr>Úkol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Věra Janovičová</dc:creator>
  <cp:lastModifiedBy>sborovna2b</cp:lastModifiedBy>
  <cp:revision>16</cp:revision>
  <dcterms:created xsi:type="dcterms:W3CDTF">2011-09-10T11:11:28Z</dcterms:created>
  <dcterms:modified xsi:type="dcterms:W3CDTF">2013-05-23T12:15:53Z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