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68" r:id="rId2"/>
    <p:sldId id="264" r:id="rId3"/>
    <p:sldId id="266" r:id="rId4"/>
    <p:sldId id="257" r:id="rId5"/>
    <p:sldId id="258" r:id="rId6"/>
    <p:sldId id="267" r:id="rId7"/>
    <p:sldId id="259" r:id="rId8"/>
    <p:sldId id="260" r:id="rId9"/>
    <p:sldId id="261" r:id="rId10"/>
    <p:sldId id="269" r:id="rId11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33367453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01688"/>
            <a:ext cx="5346700" cy="4010025"/>
          </a:xfrm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08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6138" y="306388"/>
            <a:ext cx="2151062" cy="65928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306388"/>
            <a:ext cx="6302375" cy="65928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30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3" y="306388"/>
            <a:ext cx="8605837" cy="113347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21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06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3607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053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04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39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738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69579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1428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306388"/>
            <a:ext cx="86058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333333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333333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333333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754188" y="207963"/>
            <a:ext cx="65722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891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4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8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VY_32_INOVACE_18.11_OP_Socializace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397125" y="2422525"/>
            <a:ext cx="6143625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/>
              <a:t> </a:t>
            </a:r>
            <a:r>
              <a:rPr lang="cs-CZ" sz="1200" b="1" i="1"/>
              <a:t>Materiál je určen žákům 2. a 3..ročníkům, k jejich motivaci pro výuku OP.  Žáci ve formě  PP mají lepší přehled o výkladu látky a možnosti lepšího pochopení a vstřebání informací. Formou doplňujících otázek si ujasňují výklad.</a:t>
            </a:r>
          </a:p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socializace, její prorůstání do socializačních sfér.Druhy socializace a socializační činitelé.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a třetí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socializace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7.11.2012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2012</a:t>
            </a:r>
          </a:p>
        </p:txBody>
      </p:sp>
      <p:sp>
        <p:nvSpPr>
          <p:cNvPr id="11267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1268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pl-PL" sz="1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ovéPole 5"/>
          <p:cNvSpPr txBox="1">
            <a:spLocks noChangeArrowheads="1"/>
          </p:cNvSpPr>
          <p:nvPr/>
        </p:nvSpPr>
        <p:spPr bwMode="auto">
          <a:xfrm>
            <a:off x="325438" y="565150"/>
            <a:ext cx="8470900" cy="263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878013" y="2771775"/>
            <a:ext cx="6311900" cy="2522538"/>
          </a:xfrm>
        </p:spPr>
        <p:txBody>
          <a:bodyPr>
            <a:normAutofit lnSpcReduction="10000"/>
          </a:bodyPr>
          <a:lstStyle/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2400" b="1" dirty="0" smtClean="0">
              <a:solidFill>
                <a:srgbClr val="99284C"/>
              </a:solidFill>
            </a:endParaRP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4000" b="1" dirty="0" smtClean="0">
              <a:solidFill>
                <a:srgbClr val="99284C"/>
              </a:solidFill>
            </a:endParaRP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r>
              <a:rPr lang="cs-CZ" sz="2400" dirty="0" smtClean="0">
                <a:solidFill>
                  <a:srgbClr val="99284C"/>
                </a:solidFill>
              </a:rPr>
              <a:t>POJEM JE ODVOZEN Z LATINSKÉHO:</a:t>
            </a: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2400" dirty="0" smtClean="0">
              <a:solidFill>
                <a:srgbClr val="99284C"/>
              </a:solidFill>
            </a:endParaRP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r>
              <a:rPr lang="cs-CZ" sz="2400" i="1" dirty="0" smtClean="0">
                <a:solidFill>
                  <a:srgbClr val="99284C"/>
                </a:solidFill>
              </a:rPr>
              <a:t>SOCIUS</a:t>
            </a:r>
            <a:r>
              <a:rPr lang="cs-CZ" sz="2400" dirty="0" smtClean="0">
                <a:solidFill>
                  <a:srgbClr val="99284C"/>
                </a:solidFill>
              </a:rPr>
              <a:t> = DRUH, SPOLEČNÍK</a:t>
            </a: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2400" dirty="0" smtClean="0">
              <a:solidFill>
                <a:srgbClr val="99284C"/>
              </a:solidFill>
            </a:endParaRP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r>
              <a:rPr lang="cs-CZ" sz="2400" i="1" dirty="0" smtClean="0">
                <a:solidFill>
                  <a:srgbClr val="99284C"/>
                </a:solidFill>
              </a:rPr>
              <a:t>SOCIALIS</a:t>
            </a:r>
            <a:r>
              <a:rPr lang="cs-CZ" sz="2400" dirty="0" smtClean="0">
                <a:solidFill>
                  <a:srgbClr val="99284C"/>
                </a:solidFill>
              </a:rPr>
              <a:t> = SPOLEČNÝ</a:t>
            </a: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2400" dirty="0" smtClean="0">
              <a:solidFill>
                <a:srgbClr val="99284C"/>
              </a:solidFill>
            </a:endParaRP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r>
              <a:rPr lang="cs-CZ" sz="2400" i="1" dirty="0" smtClean="0">
                <a:solidFill>
                  <a:srgbClr val="99284C"/>
                </a:solidFill>
              </a:rPr>
              <a:t>SOCIETAS</a:t>
            </a:r>
            <a:r>
              <a:rPr lang="cs-CZ" sz="2400" dirty="0" smtClean="0">
                <a:solidFill>
                  <a:srgbClr val="99284C"/>
                </a:solidFill>
              </a:rPr>
              <a:t> = SPOLEČNOST</a:t>
            </a:r>
          </a:p>
          <a:p>
            <a:pPr marL="0" indent="0" algn="ctr" defTabSz="914400" eaLnBrk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cs-CZ" sz="2400" b="1" dirty="0" smtClean="0">
              <a:solidFill>
                <a:srgbClr val="99284C"/>
              </a:solidFill>
            </a:endParaRPr>
          </a:p>
        </p:txBody>
      </p:sp>
      <p:sp>
        <p:nvSpPr>
          <p:cNvPr id="3075" name="Nadpis 1"/>
          <p:cNvSpPr>
            <a:spLocks noGrp="1"/>
          </p:cNvSpPr>
          <p:nvPr>
            <p:ph type="ctrTitle" idx="4294967295"/>
          </p:nvPr>
        </p:nvSpPr>
        <p:spPr>
          <a:xfrm>
            <a:off x="755650" y="420688"/>
            <a:ext cx="8569325" cy="1931987"/>
          </a:xfrm>
        </p:spPr>
        <p:txBody>
          <a:bodyPr anchor="b"/>
          <a:lstStyle/>
          <a:p>
            <a:pPr eaLnBrk="1"/>
            <a:r>
              <a:rPr lang="cs-CZ" sz="4900" smtClean="0">
                <a:solidFill>
                  <a:srgbClr val="FF3300"/>
                </a:solidFill>
              </a:rPr>
              <a:t>SOCIALIZACE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741363" y="306388"/>
            <a:ext cx="8605837" cy="5259387"/>
          </a:xfrm>
        </p:spPr>
        <p:txBody>
          <a:bodyPr/>
          <a:lstStyle/>
          <a:p>
            <a:pPr eaLnBrk="1"/>
            <a:r>
              <a:rPr lang="cs-CZ" smtClean="0"/>
              <a:t>Úkol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Co si myslíš, že je socializace?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1025525"/>
            <a:ext cx="8607425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FF0000"/>
                </a:solidFill>
              </a:rPr>
              <a:t>Socializace osobnosti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22325" y="2182813"/>
            <a:ext cx="8418513" cy="4672012"/>
          </a:xfrm>
        </p:spPr>
        <p:txBody>
          <a:bodyPr anchor="ctr"/>
          <a:lstStyle/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Socializace osobnosti bývá obvykle definována jako: 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solidFill>
                  <a:srgbClr val="800000"/>
                </a:solidFill>
              </a:rPr>
              <a:t>proces utváření osobnosti jejím začleňováním do společnosti pro život v této společnosti.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b="1" smtClean="0">
              <a:solidFill>
                <a:srgbClr val="800000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b="1" smtClean="0">
              <a:solidFill>
                <a:srgbClr val="800000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b="1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39750" y="539750"/>
            <a:ext cx="8820150" cy="6480175"/>
          </a:xfrm>
        </p:spPr>
        <p:txBody>
          <a:bodyPr tIns="28224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cs-CZ" sz="3200" i="0" u="sng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3200" i="0" u="sng" smtClean="0"/>
              <a:t>Téma socializace je tématem celoživotním.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cs-CZ" sz="3200" i="0" u="sng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3200" b="0" i="0" smtClean="0"/>
              <a:t> Jeho těžiště je jednoznačně v dětství a mládí jedince, avšak i v pozdějším věku, dokonce ve stáří.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3200" b="0" i="0" smtClean="0"/>
              <a:t>Socializace osobnosti se děje určitými socializačními  mechanismy.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cs-CZ" sz="3200" b="0" i="0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3200" b="0" i="0" smtClean="0"/>
              <a:t>Sociální vlivy jsou všechny druhy učení, které jsou aktualizovány konkrétními okolnostmi </a:t>
            </a:r>
            <a:r>
              <a:rPr lang="cs-CZ" sz="3200" i="0" smtClean="0"/>
              <a:t>začlenění dotyčného jedince – do rodiny, školy, party, dění ulice.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cs-CZ" sz="3200" b="0" i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741363" y="306388"/>
            <a:ext cx="8605837" cy="5330825"/>
          </a:xfrm>
        </p:spPr>
        <p:txBody>
          <a:bodyPr/>
          <a:lstStyle/>
          <a:p>
            <a:pPr eaLnBrk="1"/>
            <a:r>
              <a:rPr lang="cs-CZ" smtClean="0"/>
              <a:t>Úkol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Vyjmenuj socializační činitele.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3813"/>
            <a:ext cx="8607425" cy="1701800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Člověk jako sociální bytost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22325" y="2182813"/>
            <a:ext cx="8418513" cy="4672012"/>
          </a:xfrm>
        </p:spPr>
        <p:txBody>
          <a:bodyPr anchor="ctr"/>
          <a:lstStyle/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Vznikne začleněním do kultury určitého lidského společenství, do mezilidských vztahů a společenských činností. 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solidFill>
                <a:srgbClr val="99284C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 Tím se liší od ostatních organismů :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 </a:t>
            </a:r>
            <a:r>
              <a:rPr lang="cs-CZ" b="1" smtClean="0">
                <a:solidFill>
                  <a:srgbClr val="99284C"/>
                </a:solidFill>
              </a:rPr>
              <a:t>řeč, kultura, věda a umění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b="1" smtClean="0">
              <a:solidFill>
                <a:srgbClr val="99284C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solidFill>
                  <a:srgbClr val="99284C"/>
                </a:solidFill>
              </a:rPr>
              <a:t>Socializační činitelé : rodina (primární )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solidFill>
                  <a:srgbClr val="99284C"/>
                </a:solidFill>
              </a:rPr>
              <a:t>                 škola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solidFill>
                  <a:srgbClr val="99284C"/>
                </a:solidFill>
              </a:rPr>
              <a:t>                         vrstevníci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subTitle"/>
          </p:nvPr>
        </p:nvSpPr>
        <p:spPr>
          <a:xfrm>
            <a:off x="179388" y="360363"/>
            <a:ext cx="9720262" cy="7019925"/>
          </a:xfrm>
        </p:spPr>
        <p:txBody>
          <a:bodyPr tIns="28224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200" i="0" u="sng" smtClean="0"/>
              <a:t>Průběh socializace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cs-CZ" sz="3200" i="0" u="sng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200" b="0" i="0" smtClean="0"/>
              <a:t>      a) nezáměrný ( napodobování vzorů,mimoděčné      učení podmiňováním )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cs-CZ" sz="3200" b="0" i="0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200" b="0" i="0" smtClean="0"/>
              <a:t>b) záměrný ( řízený okolím, odborníky-škola)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cs-CZ" sz="3200" b="0" i="0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200" b="0" i="0" smtClean="0"/>
              <a:t>Od určitého věku-</a:t>
            </a:r>
            <a:r>
              <a:rPr lang="cs-CZ" sz="3200" i="0" smtClean="0"/>
              <a:t>sebevýchova a sebevzdělávání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cs-CZ" sz="3200" b="0" i="0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cs-CZ" sz="3200" b="0" i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-260350"/>
            <a:ext cx="8607425" cy="2268538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Socializovaná osobnost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22325" y="2182813"/>
            <a:ext cx="8418513" cy="4672012"/>
          </a:xfrm>
        </p:spPr>
        <p:txBody>
          <a:bodyPr anchor="ctr"/>
          <a:lstStyle/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Dobře socializovaný jedinec se chová </a:t>
            </a:r>
            <a:r>
              <a:rPr lang="cs-CZ" b="1" smtClean="0">
                <a:solidFill>
                  <a:srgbClr val="99284C"/>
                </a:solidFill>
              </a:rPr>
              <a:t>konformně</a:t>
            </a:r>
            <a:r>
              <a:rPr lang="cs-CZ" smtClean="0">
                <a:solidFill>
                  <a:srgbClr val="99284C"/>
                </a:solidFill>
              </a:rPr>
              <a:t>.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solidFill>
                <a:srgbClr val="99284C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- respektuje hodnoty a normy, které mu byly v socializačním procesu předány</a:t>
            </a: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solidFill>
                <a:srgbClr val="99284C"/>
              </a:solidFill>
            </a:endParaRPr>
          </a:p>
          <a:p>
            <a:pPr marL="0" indent="0" algn="ctr" eaLnBrk="1"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99284C"/>
                </a:solidFill>
              </a:rPr>
              <a:t>- oproti tomu existuje chování, které uvedené hranice překračuje = </a:t>
            </a:r>
            <a:r>
              <a:rPr lang="cs-CZ" b="1" smtClean="0">
                <a:solidFill>
                  <a:srgbClr val="99284C"/>
                </a:solidFill>
              </a:rPr>
              <a:t>chování deviantní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06F919A-47C7-477D-A3B7-A60ABF78F183}"/>
</file>

<file path=customXml/itemProps2.xml><?xml version="1.0" encoding="utf-8"?>
<ds:datastoreItem xmlns:ds="http://schemas.openxmlformats.org/officeDocument/2006/customXml" ds:itemID="{C2BF7F7B-0E58-47D5-A2E4-15E0B01C1A9B}"/>
</file>

<file path=customXml/itemProps3.xml><?xml version="1.0" encoding="utf-8"?>
<ds:datastoreItem xmlns:ds="http://schemas.openxmlformats.org/officeDocument/2006/customXml" ds:itemID="{F403C2CA-2BDD-4E7C-AB15-67778420C229}"/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418</Words>
  <Application>Microsoft Office PowerPoint</Application>
  <PresentationFormat>Vlastní</PresentationFormat>
  <Paragraphs>70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Výchozí návrh</vt:lpstr>
      <vt:lpstr>Prezentace aplikace PowerPoint</vt:lpstr>
      <vt:lpstr>SOCIALIZACE</vt:lpstr>
      <vt:lpstr>Úkol   Co si myslíš, že je socializace?</vt:lpstr>
      <vt:lpstr>Socializace osobnosti</vt:lpstr>
      <vt:lpstr>Prezentace aplikace PowerPoint</vt:lpstr>
      <vt:lpstr>Úkol   Vyjmenuj socializační činitele.</vt:lpstr>
      <vt:lpstr>  Člověk jako sociální bytost</vt:lpstr>
      <vt:lpstr>Prezentace aplikace PowerPoint</vt:lpstr>
      <vt:lpstr>   Socializovaná osobnost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14</cp:revision>
  <cp:lastPrinted>1601-01-01T00:00:00Z</cp:lastPrinted>
  <dcterms:created xsi:type="dcterms:W3CDTF">1601-01-01T00:00:00Z</dcterms:created>
  <dcterms:modified xsi:type="dcterms:W3CDTF">2013-05-23T12:16:27Z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