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s/slide6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7.xml" ContentType="application/vnd.openxmlformats-officedocument.presentationml.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8.xml" ContentType="application/vnd.openxmlformats-officedocument.presentationml.notesSlide+xml"/>
  <Override PartName="/ppt/slideMasters/slideMaster1.xml" ContentType="application/vnd.openxmlformats-officedocument.presentationml.slideMaster+xml"/>
  <Override PartName="/ppt/notesSlides/notesSlide7.xml" ContentType="application/vnd.openxmlformats-officedocument.presentationml.notesSlide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1.xml" ContentType="application/vnd.openxmlformats-officedocument.presentationml.notesSlide+xml"/>
  <Override PartName="/ppt/slideLayouts/slideLayout11.xml" ContentType="application/vnd.openxmlformats-officedocument.presentationml.slideLayout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sldIdLst>
    <p:sldId id="264" r:id="rId2"/>
    <p:sldId id="256" r:id="rId3"/>
    <p:sldId id="262" r:id="rId4"/>
    <p:sldId id="257" r:id="rId5"/>
    <p:sldId id="258" r:id="rId6"/>
    <p:sldId id="263" r:id="rId7"/>
    <p:sldId id="259" r:id="rId8"/>
    <p:sldId id="260" r:id="rId9"/>
    <p:sldId id="261" r:id="rId10"/>
    <p:sldId id="265" r:id="rId11"/>
  </p:sldIdLst>
  <p:sldSz cx="9144000" cy="6858000" type="screen4x3"/>
  <p:notesSz cx="6858000" cy="9144000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18" Type="http://schemas.openxmlformats.org/officeDocument/2006/relationships/customXml" Target="../customXml/item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customXml" Target="../customXml/item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customXml" Target="../customXml/item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pPr>
              <a:defRPr/>
            </a:pPr>
            <a:fld id="{9AF692C0-EBBC-40FD-B044-AE6EBF0ACA6D}" type="datetimeFigureOut">
              <a:rPr lang="cs-CZ"/>
              <a:pPr>
                <a:defRPr/>
              </a:pPr>
              <a:t>23.5.2013</a:t>
            </a:fld>
            <a:endParaRPr lang="cs-CZ"/>
          </a:p>
        </p:txBody>
      </p:sp>
      <p:sp>
        <p:nvSpPr>
          <p:cNvPr id="2048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17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noProof="0" smtClean="0"/>
              <a:t>Klepnutím lze upravit styly předlohy textu.</a:t>
            </a:r>
          </a:p>
          <a:p>
            <a:pPr lvl="1"/>
            <a:r>
              <a:rPr lang="cs-CZ" noProof="0" smtClean="0"/>
              <a:t>Druhá úroveň</a:t>
            </a:r>
          </a:p>
          <a:p>
            <a:pPr lvl="2"/>
            <a:r>
              <a:rPr lang="cs-CZ" noProof="0" smtClean="0"/>
              <a:t>Třetí úroveň</a:t>
            </a:r>
          </a:p>
          <a:p>
            <a:pPr lvl="3"/>
            <a:r>
              <a:rPr lang="cs-CZ" noProof="0" smtClean="0"/>
              <a:t>Čtvrtá úroveň</a:t>
            </a:r>
          </a:p>
          <a:p>
            <a:pPr lvl="4"/>
            <a:r>
              <a:rPr lang="cs-CZ" noProof="0" smtClean="0"/>
              <a:t>Pátá úroveň</a:t>
            </a:r>
          </a:p>
        </p:txBody>
      </p:sp>
      <p:sp>
        <p:nvSpPr>
          <p:cNvPr id="317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17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pPr>
              <a:defRPr/>
            </a:pPr>
            <a:fld id="{84F32B4C-9EB4-4257-A713-C686366B4696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2509945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cs-CZ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cs-CZ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cs-CZ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cs-CZ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cs-CZ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cs-CZ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cs-CZ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cs-CZ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cs-CZ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cs-CZ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římá spojovací čára 12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29" name="Nadpis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cs-CZ" smtClean="0"/>
              <a:t>Klepnutím lze upravit styl předlohy podnadpisů.</a:t>
            </a:r>
            <a:endParaRPr lang="en-US"/>
          </a:p>
        </p:txBody>
      </p:sp>
      <p:sp>
        <p:nvSpPr>
          <p:cNvPr id="5" name="Zástupný symbol pro datum 15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5337DB-3729-4B31-ADE7-58B8EA7C4FDE}" type="datetimeFigureOut">
              <a:rPr lang="cs-CZ"/>
              <a:pPr>
                <a:defRPr/>
              </a:pPr>
              <a:t>23.5.2013</a:t>
            </a:fld>
            <a:endParaRPr lang="cs-CZ"/>
          </a:p>
        </p:txBody>
      </p:sp>
      <p:sp>
        <p:nvSpPr>
          <p:cNvPr id="6" name="Zástupný symbol pro zápatí 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14"/>
          <p:cNvSpPr>
            <a:spLocks noGrp="1"/>
          </p:cNvSpPr>
          <p:nvPr>
            <p:ph type="sldNum" sz="quarter" idx="12"/>
          </p:nvPr>
        </p:nvSpPr>
        <p:spPr>
          <a:xfrm>
            <a:off x="8229600" y="6473825"/>
            <a:ext cx="758825" cy="2476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D89400-3109-432F-942B-C8BDA83C999C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728154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Zástupný symbol pro datum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E7B848-6F20-4561-A49C-D61B4CDE7307}" type="datetimeFigureOut">
              <a:rPr lang="cs-CZ"/>
              <a:pPr>
                <a:defRPr/>
              </a:pPr>
              <a:t>23.5.2013</a:t>
            </a:fld>
            <a:endParaRPr lang="cs-CZ"/>
          </a:p>
        </p:txBody>
      </p:sp>
      <p:sp>
        <p:nvSpPr>
          <p:cNvPr id="5" name="Zástupný symbol pro zápatí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131E58-D310-431E-AC7D-C29AF0478752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138028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7AE8F7-77D1-458B-ADAA-6DF766EFB891}" type="datetimeFigureOut">
              <a:rPr lang="cs-CZ"/>
              <a:pPr>
                <a:defRPr/>
              </a:pPr>
              <a:t>23.5.2013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38EB21-8819-4173-A204-EB33DE219731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089328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Nadpis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27" name="Zástupný symbol pro obsah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Zástupný symbol pro datum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C4E61F-CB3B-4614-9C22-934D9F2FB1E0}" type="datetimeFigureOut">
              <a:rPr lang="cs-CZ"/>
              <a:pPr>
                <a:defRPr/>
              </a:pPr>
              <a:t>23.5.2013</a:t>
            </a:fld>
            <a:endParaRPr lang="cs-CZ"/>
          </a:p>
        </p:txBody>
      </p:sp>
      <p:sp>
        <p:nvSpPr>
          <p:cNvPr id="5" name="Zástupný symbol pro zápatí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15"/>
          <p:cNvSpPr>
            <a:spLocks noGrp="1"/>
          </p:cNvSpPr>
          <p:nvPr>
            <p:ph type="sldNum" sz="quarter" idx="12"/>
          </p:nvPr>
        </p:nvSpPr>
        <p:spPr>
          <a:xfrm>
            <a:off x="8229600" y="6473825"/>
            <a:ext cx="758825" cy="2476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0F41AD-37AC-4D24-94FB-A5F1262A5E3C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338788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římá spojovací čára 12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6" name="Zástupný symbol pro text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8" name="Nadpis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5" name="Zástupný symbol pro datum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355517-CE3B-46FC-844B-E24DD03F033C}" type="datetimeFigureOut">
              <a:rPr lang="cs-CZ"/>
              <a:pPr>
                <a:defRPr/>
              </a:pPr>
              <a:t>23.5.2013</a:t>
            </a:fld>
            <a:endParaRPr lang="cs-CZ"/>
          </a:p>
        </p:txBody>
      </p:sp>
      <p:sp>
        <p:nvSpPr>
          <p:cNvPr id="7" name="Zástupný symbol pro zápatí 10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Zástupný symbol pro číslo snímku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E57385-E6D9-4BAC-954A-1862A4DC41EE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9399898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Nadpis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14" name="Zástupný symbol pro obsah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13" name="Zástupný symbol pro obsah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5" name="Zástupný symbol pro datum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53C8E4-A20D-43C4-B137-35C8CD22B8B2}" type="datetimeFigureOut">
              <a:rPr lang="cs-CZ"/>
              <a:pPr>
                <a:defRPr/>
              </a:pPr>
              <a:t>23.5.2013</a:t>
            </a:fld>
            <a:endParaRPr lang="cs-CZ"/>
          </a:p>
        </p:txBody>
      </p:sp>
      <p:sp>
        <p:nvSpPr>
          <p:cNvPr id="6" name="Zástupný symbol pro zápatí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DB489B-EED1-423C-B908-7C03CCB19D46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814422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římá spojovací čára 12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29" name="Nadpis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25" name="Zástupný symbol pro text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28" name="Zástupný symbol pro obsah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8" name="Zástupný symbol pro datum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5B9139-DF4D-4C16-883C-A2777B8275E6}" type="datetimeFigureOut">
              <a:rPr lang="cs-CZ"/>
              <a:pPr>
                <a:defRPr/>
              </a:pPr>
              <a:t>23.5.2013</a:t>
            </a:fld>
            <a:endParaRPr lang="cs-CZ"/>
          </a:p>
        </p:txBody>
      </p:sp>
      <p:sp>
        <p:nvSpPr>
          <p:cNvPr id="9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0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76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394157-D67D-4919-9B40-11BADAF361DC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919428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Nadpis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3" name="Zástupný symbol pro datum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63845B-D69F-4F0B-B7E0-D668C50A9930}" type="datetimeFigureOut">
              <a:rPr lang="cs-CZ"/>
              <a:pPr>
                <a:defRPr/>
              </a:pPr>
              <a:t>23.5.2013</a:t>
            </a:fld>
            <a:endParaRPr lang="cs-CZ"/>
          </a:p>
        </p:txBody>
      </p:sp>
      <p:sp>
        <p:nvSpPr>
          <p:cNvPr id="4" name="Zástupný symbol pro zápatí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432871-7DA7-4FD6-B355-5B0C1FE83669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007434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4C759C-E7D6-4713-B3C5-05985F789B0A}" type="datetimeFigureOut">
              <a:rPr lang="cs-CZ"/>
              <a:pPr>
                <a:defRPr/>
              </a:pPr>
              <a:t>23.5.2013</a:t>
            </a:fld>
            <a:endParaRPr lang="cs-CZ"/>
          </a:p>
        </p:txBody>
      </p:sp>
      <p:sp>
        <p:nvSpPr>
          <p:cNvPr id="3" name="Zástupný symbol pro zápatí 2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0BA29A-EEF2-4755-868C-C268DAB46B47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325549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římá spojovací čára 12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2" name="Nadpis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26" name="Zástupný symbol pro text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14" name="Zástupný symbol pro obsah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6" name="Zástupný symbol pro datum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88BC57-FEF0-41EF-9166-6A957FD52CAC}" type="datetimeFigureOut">
              <a:rPr lang="cs-CZ"/>
              <a:pPr>
                <a:defRPr/>
              </a:pPr>
              <a:t>23.5.2013</a:t>
            </a:fld>
            <a:endParaRPr lang="cs-CZ"/>
          </a:p>
        </p:txBody>
      </p:sp>
      <p:sp>
        <p:nvSpPr>
          <p:cNvPr id="7" name="Zástupný symbol pro zápatí 2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8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B2AFA2-EE2E-49B9-8754-7BA051BEC51A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187067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Zástupný symbol pro obrázek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cs-CZ" noProof="0" smtClean="0"/>
              <a:t>Klepnutím na ikonu přidáte obrázek.</a:t>
            </a:r>
            <a:endParaRPr lang="en-US" noProof="0" dirty="0"/>
          </a:p>
        </p:txBody>
      </p:sp>
      <p:sp>
        <p:nvSpPr>
          <p:cNvPr id="17" name="Nadpis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26" name="Zástupný symbol pro text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3E3B10-DF86-4C29-A1B5-1E081F132969}" type="datetimeFigureOut">
              <a:rPr lang="cs-CZ"/>
              <a:pPr>
                <a:defRPr/>
              </a:pPr>
              <a:t>23.5.2013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5A952C-4BF9-4555-83B2-FA67A995FBD2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669299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římá spojovací čára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029" name="Zástupný symbol pro text 7"/>
          <p:cNvSpPr>
            <a:spLocks noGrp="1"/>
          </p:cNvSpPr>
          <p:nvPr>
            <p:ph type="body" idx="1"/>
          </p:nvPr>
        </p:nvSpPr>
        <p:spPr bwMode="auto">
          <a:xfrm>
            <a:off x="304800" y="1554163"/>
            <a:ext cx="86868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smtClean="0"/>
          </a:p>
        </p:txBody>
      </p:sp>
      <p:sp>
        <p:nvSpPr>
          <p:cNvPr id="11" name="Zástupný symbol pro datum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accent1">
                    <a:shade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6264B8A6-7D27-498F-B106-99E670923522}" type="datetimeFigureOut">
              <a:rPr lang="cs-CZ"/>
              <a:pPr>
                <a:defRPr/>
              </a:pPr>
              <a:t>23.5.2013</a:t>
            </a:fld>
            <a:endParaRPr lang="cs-CZ"/>
          </a:p>
        </p:txBody>
      </p:sp>
      <p:sp>
        <p:nvSpPr>
          <p:cNvPr id="28" name="Zástupný symbol pro zápatí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accent1">
                    <a:shade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accent1">
                    <a:shade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8BB051EA-637A-4A3B-85A7-6DFD8DD55DCC}" type="slidenum">
              <a:rPr lang="cs-CZ"/>
              <a:pPr>
                <a:defRPr/>
              </a:pPr>
              <a:t>‹#›</a:t>
            </a:fld>
            <a:endParaRPr lang="cs-CZ"/>
          </a:p>
        </p:txBody>
      </p:sp>
      <p:sp>
        <p:nvSpPr>
          <p:cNvPr id="10" name="Zástupný symbol pro nadpis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9" name="Přímá spojovací čára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2" name="Přímá spojovací čára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6" r:id="rId1"/>
    <p:sldLayoutId id="2147483817" r:id="rId2"/>
    <p:sldLayoutId id="2147483818" r:id="rId3"/>
    <p:sldLayoutId id="2147483813" r:id="rId4"/>
    <p:sldLayoutId id="2147483819" r:id="rId5"/>
    <p:sldLayoutId id="2147483814" r:id="rId6"/>
    <p:sldLayoutId id="2147483820" r:id="rId7"/>
    <p:sldLayoutId id="2147483821" r:id="rId8"/>
    <p:sldLayoutId id="2147483822" r:id="rId9"/>
    <p:sldLayoutId id="2147483815" r:id="rId10"/>
    <p:sldLayoutId id="2147483823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 kern="1200" cap="all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"/>
        <a:defRPr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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"/>
        <a:defRPr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"/>
        <a:defRPr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 2" pitchFamily="18" charset="2"/>
        <a:buChar char=""/>
        <a:defRPr sz="20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ovéPole 1"/>
          <p:cNvSpPr txBox="1">
            <a:spLocks noChangeArrowheads="1"/>
          </p:cNvSpPr>
          <p:nvPr/>
        </p:nvSpPr>
        <p:spPr bwMode="auto">
          <a:xfrm>
            <a:off x="1590675" y="188913"/>
            <a:ext cx="5962650" cy="420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41148" rIns="82296" bIns="4114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cs-CZ" sz="1100" b="1">
                <a:latin typeface="Times New Roman" pitchFamily="18" charset="0"/>
                <a:cs typeface="Times New Roman" pitchFamily="18" charset="0"/>
              </a:rPr>
              <a:t>Projekt Smart logistik - moderní výuka logistiky, registrační číslo projektu CZ.1.07/1.5.00/34.0110</a:t>
            </a:r>
          </a:p>
        </p:txBody>
      </p:sp>
      <p:sp>
        <p:nvSpPr>
          <p:cNvPr id="10243" name="TextovéPole 2"/>
          <p:cNvSpPr txBox="1">
            <a:spLocks noChangeArrowheads="1"/>
          </p:cNvSpPr>
          <p:nvPr/>
        </p:nvSpPr>
        <p:spPr bwMode="auto">
          <a:xfrm>
            <a:off x="1331913" y="447675"/>
            <a:ext cx="6584950" cy="252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41148" rIns="82296" bIns="4114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cs-CZ" sz="1100" b="1">
                <a:latin typeface="Times New Roman" pitchFamily="18" charset="0"/>
                <a:cs typeface="Times New Roman" pitchFamily="18" charset="0"/>
              </a:rPr>
              <a:t>Příjemce: Střední odborná škola logistická a střední odborné učiliště Dalovice, Hlavní 114, 362 63 Dalovice</a:t>
            </a:r>
          </a:p>
        </p:txBody>
      </p:sp>
      <p:pic>
        <p:nvPicPr>
          <p:cNvPr id="10244" name="Obrázek 3" descr="Logolink OPVK - oříznutý.jpg"/>
          <p:cNvPicPr>
            <a:picLocks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36688" y="5292725"/>
            <a:ext cx="6272212" cy="1208088"/>
          </a:xfrm>
          <a:prstGeom prst="rect">
            <a:avLst/>
          </a:prstGeom>
          <a:solidFill>
            <a:srgbClr val="000000">
              <a:alpha val="0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45" name="TextovéPole 4"/>
          <p:cNvSpPr txBox="1">
            <a:spLocks noChangeArrowheads="1"/>
          </p:cNvSpPr>
          <p:nvPr/>
        </p:nvSpPr>
        <p:spPr bwMode="auto">
          <a:xfrm>
            <a:off x="788988" y="4868863"/>
            <a:ext cx="7566025" cy="222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41148" rIns="82296" bIns="4114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cs-CZ" sz="9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Tento výukový materiál vznikl v rámci Operačního programu Vzdělání pro konkurenceschopnost.</a:t>
            </a:r>
          </a:p>
        </p:txBody>
      </p:sp>
      <p:sp>
        <p:nvSpPr>
          <p:cNvPr id="10246" name="TextovéPole 5"/>
          <p:cNvSpPr txBox="1">
            <a:spLocks noChangeArrowheads="1"/>
          </p:cNvSpPr>
          <p:nvPr/>
        </p:nvSpPr>
        <p:spPr bwMode="auto">
          <a:xfrm>
            <a:off x="0" y="4354513"/>
            <a:ext cx="9304338" cy="360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41148" rIns="82296" bIns="4114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cs-CZ" sz="9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Materiál je určen k bezplatnému používání pro potřeby výuky a vzdělávání na všech typech škol a školských zařízení.</a:t>
            </a:r>
          </a:p>
          <a:p>
            <a:pPr algn="ctr" eaLnBrk="1" hangingPunct="1"/>
            <a:r>
              <a:rPr lang="cs-CZ" sz="9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Jakékoliv další používání podléhá autorskému zákonu.</a:t>
            </a:r>
          </a:p>
        </p:txBody>
      </p:sp>
      <p:sp>
        <p:nvSpPr>
          <p:cNvPr id="10247" name="TextovéPole 6"/>
          <p:cNvSpPr txBox="1">
            <a:spLocks noChangeArrowheads="1"/>
          </p:cNvSpPr>
          <p:nvPr/>
        </p:nvSpPr>
        <p:spPr bwMode="auto">
          <a:xfrm>
            <a:off x="358775" y="1160463"/>
            <a:ext cx="1714500" cy="252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41148" rIns="82296" bIns="4114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cs-CZ" sz="11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Název materiálu:</a:t>
            </a:r>
          </a:p>
        </p:txBody>
      </p:sp>
      <p:sp>
        <p:nvSpPr>
          <p:cNvPr id="10248" name="TextovéPole 7"/>
          <p:cNvSpPr txBox="1">
            <a:spLocks noChangeArrowheads="1"/>
          </p:cNvSpPr>
          <p:nvPr/>
        </p:nvSpPr>
        <p:spPr bwMode="auto">
          <a:xfrm>
            <a:off x="358775" y="901700"/>
            <a:ext cx="1943100" cy="420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41148" rIns="82296" bIns="4114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cs-CZ" sz="11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Autor materiálu:	</a:t>
            </a:r>
          </a:p>
        </p:txBody>
      </p:sp>
      <p:sp>
        <p:nvSpPr>
          <p:cNvPr id="10249" name="TextovéPole 10"/>
          <p:cNvSpPr txBox="1">
            <a:spLocks noChangeArrowheads="1"/>
          </p:cNvSpPr>
          <p:nvPr/>
        </p:nvSpPr>
        <p:spPr bwMode="auto">
          <a:xfrm>
            <a:off x="358775" y="1419225"/>
            <a:ext cx="649288" cy="252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41148" rIns="82296" bIns="4114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cs-CZ" sz="11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Ročník:</a:t>
            </a:r>
          </a:p>
        </p:txBody>
      </p:sp>
      <p:sp>
        <p:nvSpPr>
          <p:cNvPr id="10250" name="TextovéPole 13"/>
          <p:cNvSpPr txBox="1">
            <a:spLocks noChangeArrowheads="1"/>
          </p:cNvSpPr>
          <p:nvPr/>
        </p:nvSpPr>
        <p:spPr bwMode="auto">
          <a:xfrm>
            <a:off x="358775" y="1679575"/>
            <a:ext cx="1685925" cy="252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41148" rIns="82296" bIns="4114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cs-CZ" sz="11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Vzdělávací oblast / téma:</a:t>
            </a:r>
          </a:p>
        </p:txBody>
      </p:sp>
      <p:sp>
        <p:nvSpPr>
          <p:cNvPr id="10251" name="TextovéPole 14"/>
          <p:cNvSpPr txBox="1">
            <a:spLocks noChangeArrowheads="1"/>
          </p:cNvSpPr>
          <p:nvPr/>
        </p:nvSpPr>
        <p:spPr bwMode="auto">
          <a:xfrm>
            <a:off x="358775" y="1938338"/>
            <a:ext cx="1620838" cy="252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41148" rIns="82296" bIns="4114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cs-CZ" sz="11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Datum (období) tvorby:</a:t>
            </a:r>
          </a:p>
        </p:txBody>
      </p:sp>
      <p:sp>
        <p:nvSpPr>
          <p:cNvPr id="10252" name="TextovéPole 16"/>
          <p:cNvSpPr txBox="1">
            <a:spLocks noChangeArrowheads="1"/>
          </p:cNvSpPr>
          <p:nvPr/>
        </p:nvSpPr>
        <p:spPr bwMode="auto">
          <a:xfrm>
            <a:off x="358775" y="2197100"/>
            <a:ext cx="842963" cy="252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41148" rIns="82296" bIns="4114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cs-CZ" sz="11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Anotace:</a:t>
            </a:r>
            <a:endParaRPr lang="cs-CZ" sz="110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253" name="TextovéPole 17"/>
          <p:cNvSpPr txBox="1">
            <a:spLocks noChangeArrowheads="1"/>
          </p:cNvSpPr>
          <p:nvPr/>
        </p:nvSpPr>
        <p:spPr bwMode="auto">
          <a:xfrm>
            <a:off x="2174875" y="1160463"/>
            <a:ext cx="5832475" cy="252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41148" rIns="82296" bIns="4114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cs-CZ" sz="11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VY_32_INOVACE_18.12_OP_Socializace ve škole</a:t>
            </a:r>
          </a:p>
        </p:txBody>
      </p:sp>
      <p:sp>
        <p:nvSpPr>
          <p:cNvPr id="10254" name="TextovéPole 18"/>
          <p:cNvSpPr txBox="1">
            <a:spLocks noChangeArrowheads="1"/>
          </p:cNvSpPr>
          <p:nvPr/>
        </p:nvSpPr>
        <p:spPr bwMode="auto">
          <a:xfrm>
            <a:off x="2174875" y="901700"/>
            <a:ext cx="1600200" cy="252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41148" rIns="82296" bIns="4114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cs-CZ" sz="11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Věra Janovičová</a:t>
            </a:r>
          </a:p>
        </p:txBody>
      </p:sp>
      <p:sp>
        <p:nvSpPr>
          <p:cNvPr id="10255" name="TextovéPole 25"/>
          <p:cNvSpPr txBox="1">
            <a:spLocks noChangeArrowheads="1"/>
          </p:cNvSpPr>
          <p:nvPr/>
        </p:nvSpPr>
        <p:spPr bwMode="auto">
          <a:xfrm>
            <a:off x="2174875" y="2197100"/>
            <a:ext cx="5572125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41148" rIns="82296" bIns="4114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cs-CZ" sz="1100" b="1"/>
              <a:t> </a:t>
            </a:r>
            <a:r>
              <a:rPr lang="cs-CZ" sz="1100" b="1" i="1"/>
              <a:t>Materiál je určen žákům 2. a 3..ročníkům, k jejich motivaci pro výuku OP.  Žáci ve formě PP mají lepší přehled o výkladu látky a možnosti lepšího pochopení a vstřebání informací. Formou doplňujících otázek si ujasňují výklad.</a:t>
            </a:r>
          </a:p>
          <a:p>
            <a:pPr eaLnBrk="1" hangingPunct="1"/>
            <a:r>
              <a:rPr lang="cs-CZ" sz="11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Žáci se seznámí s tím, co je to socializace ve škole, že působí v pěti rovinách a náplň těchto rovin..</a:t>
            </a:r>
          </a:p>
        </p:txBody>
      </p:sp>
      <p:sp>
        <p:nvSpPr>
          <p:cNvPr id="10256" name="TextovéPole 17"/>
          <p:cNvSpPr txBox="1">
            <a:spLocks noChangeArrowheads="1"/>
          </p:cNvSpPr>
          <p:nvPr/>
        </p:nvSpPr>
        <p:spPr bwMode="auto">
          <a:xfrm>
            <a:off x="2174875" y="1419225"/>
            <a:ext cx="2332038" cy="252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41148" rIns="82296" bIns="4114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cs-CZ" sz="11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Druhý </a:t>
            </a:r>
          </a:p>
        </p:txBody>
      </p:sp>
      <p:sp>
        <p:nvSpPr>
          <p:cNvPr id="10257" name="TextovéPole 17"/>
          <p:cNvSpPr txBox="1">
            <a:spLocks noChangeArrowheads="1"/>
          </p:cNvSpPr>
          <p:nvPr/>
        </p:nvSpPr>
        <p:spPr bwMode="auto">
          <a:xfrm>
            <a:off x="2174875" y="1679575"/>
            <a:ext cx="5895975" cy="252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41148" rIns="82296" bIns="4114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cs-CZ" sz="11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Psychologie,  socializace ve škole</a:t>
            </a:r>
          </a:p>
        </p:txBody>
      </p:sp>
      <p:sp>
        <p:nvSpPr>
          <p:cNvPr id="10258" name="TextovéPole 17"/>
          <p:cNvSpPr txBox="1">
            <a:spLocks noChangeArrowheads="1"/>
          </p:cNvSpPr>
          <p:nvPr/>
        </p:nvSpPr>
        <p:spPr bwMode="auto">
          <a:xfrm>
            <a:off x="2174875" y="1938338"/>
            <a:ext cx="822325" cy="252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41148" rIns="82296" bIns="4114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cs-CZ" sz="11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8.11.2012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extovéPole 2"/>
          <p:cNvSpPr txBox="1">
            <a:spLocks noChangeArrowheads="1"/>
          </p:cNvSpPr>
          <p:nvPr/>
        </p:nvSpPr>
        <p:spPr bwMode="auto">
          <a:xfrm>
            <a:off x="3016250" y="5567363"/>
            <a:ext cx="3567113" cy="776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41148" rIns="82296" bIns="4114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cs-CZ" sz="11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Mgr. Věra Janovičová</a:t>
            </a:r>
          </a:p>
          <a:p>
            <a:pPr algn="ctr" eaLnBrk="1" hangingPunct="1"/>
            <a:r>
              <a:rPr lang="cs-CZ" sz="11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SOŠ logistická a SOU Dalovice</a:t>
            </a:r>
          </a:p>
          <a:p>
            <a:pPr algn="ctr" eaLnBrk="1" hangingPunct="1"/>
            <a:r>
              <a:rPr lang="cs-CZ" sz="1100" i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janovicova@logistickaskola.cz</a:t>
            </a:r>
          </a:p>
          <a:p>
            <a:pPr algn="ctr" eaLnBrk="1" hangingPunct="1"/>
            <a:r>
              <a:rPr lang="cs-CZ" sz="1100" i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listopad2012</a:t>
            </a:r>
          </a:p>
        </p:txBody>
      </p:sp>
      <p:sp>
        <p:nvSpPr>
          <p:cNvPr id="19459" name="TextovéPole 3"/>
          <p:cNvSpPr txBox="1">
            <a:spLocks noChangeArrowheads="1"/>
          </p:cNvSpPr>
          <p:nvPr/>
        </p:nvSpPr>
        <p:spPr bwMode="auto">
          <a:xfrm>
            <a:off x="358775" y="4595813"/>
            <a:ext cx="8426450" cy="420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41148" rIns="82296" bIns="4114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cs-CZ" sz="11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Objekty, použité k vytvoření materiálu jsou vlastní originální tvorbou autora. pocházejí z veřejných knihoven obrázků (public domain) nebo z databáze SW Smart Notebook.</a:t>
            </a:r>
          </a:p>
        </p:txBody>
      </p:sp>
      <p:sp>
        <p:nvSpPr>
          <p:cNvPr id="19460" name="TextovéPole 4"/>
          <p:cNvSpPr txBox="1">
            <a:spLocks noChangeArrowheads="1"/>
          </p:cNvSpPr>
          <p:nvPr/>
        </p:nvSpPr>
        <p:spPr bwMode="auto">
          <a:xfrm>
            <a:off x="206375" y="182563"/>
            <a:ext cx="4433888" cy="298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41148" rIns="82296" bIns="4114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pl-PL" sz="14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Seznam použité literatury a pramenů:</a:t>
            </a:r>
            <a:endParaRPr lang="cs-CZ" sz="1400" b="1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461" name="TextovéPole 5"/>
          <p:cNvSpPr txBox="1">
            <a:spLocks noChangeArrowheads="1"/>
          </p:cNvSpPr>
          <p:nvPr/>
        </p:nvSpPr>
        <p:spPr bwMode="auto">
          <a:xfrm>
            <a:off x="295275" y="512763"/>
            <a:ext cx="7685088" cy="2523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41148" rIns="82296" bIns="4114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HELUS, Z,</a:t>
            </a:r>
            <a:r>
              <a:rPr lang="cs-CZ" sz="1100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Psychologie</a:t>
            </a:r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cs-CZ" sz="1100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. 2. vyd. Praha: </a:t>
            </a:r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Fortuna 1999. </a:t>
            </a:r>
            <a:r>
              <a:rPr lang="cs-CZ" sz="11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ISBN 80-7168-406-6 </a:t>
            </a:r>
            <a:endParaRPr lang="cs-CZ" sz="11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cs-CZ" sz="4800" b="1" dirty="0" smtClean="0"/>
              <a:t>Socializace ve škole</a:t>
            </a:r>
            <a:endParaRPr lang="cs-CZ" sz="4800" b="1" dirty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cs-CZ" dirty="0" smtClean="0"/>
              <a:t>Úkol</a:t>
            </a:r>
            <a:endParaRPr lang="cs-CZ" dirty="0"/>
          </a:p>
        </p:txBody>
      </p:sp>
      <p:sp>
        <p:nvSpPr>
          <p:cNvPr id="12291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mtClean="0"/>
              <a:t>Vzpomínáš si na vstup do první třídy a jaké byly pocity?</a:t>
            </a:r>
          </a:p>
          <a:p>
            <a:pPr>
              <a:buFont typeface="Wingdings 2" pitchFamily="18" charset="2"/>
              <a:buNone/>
            </a:pPr>
            <a:endParaRPr lang="cs-CZ" smtClean="0"/>
          </a:p>
          <a:p>
            <a:r>
              <a:rPr lang="cs-CZ" smtClean="0"/>
              <a:t>Co přináší tato změna v životě osobnosti?</a:t>
            </a:r>
          </a:p>
          <a:p>
            <a:pPr>
              <a:buFont typeface="Wingdings 2" pitchFamily="18" charset="2"/>
              <a:buNone/>
            </a:pPr>
            <a:endParaRPr lang="cs-CZ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cs-CZ" dirty="0" smtClean="0"/>
              <a:t>Socializace ve škole</a:t>
            </a:r>
            <a:endParaRPr lang="cs-CZ" dirty="0"/>
          </a:p>
        </p:txBody>
      </p:sp>
      <p:sp>
        <p:nvSpPr>
          <p:cNvPr id="13315" name="Zástupný symbol pro obsah 2"/>
          <p:cNvSpPr>
            <a:spLocks noGrp="1"/>
          </p:cNvSpPr>
          <p:nvPr>
            <p:ph idx="1"/>
          </p:nvPr>
        </p:nvSpPr>
        <p:spPr>
          <a:xfrm>
            <a:off x="304800" y="1554163"/>
            <a:ext cx="8686800" cy="5160962"/>
          </a:xfrm>
        </p:spPr>
        <p:txBody>
          <a:bodyPr/>
          <a:lstStyle/>
          <a:p>
            <a:pPr eaLnBrk="1" hangingPunct="1">
              <a:buFont typeface="Wingdings" pitchFamily="2" charset="2"/>
              <a:buChar char="Ø"/>
            </a:pPr>
            <a:r>
              <a:rPr lang="cs-CZ" sz="2800" smtClean="0"/>
              <a:t>Vstup dítěte do prostředí školy je jedním z pronikavých obratů v životě osobnosti</a:t>
            </a:r>
          </a:p>
          <a:p>
            <a:pPr eaLnBrk="1" hangingPunct="1">
              <a:buFont typeface="Wingdings" pitchFamily="2" charset="2"/>
              <a:buChar char="Ø"/>
            </a:pPr>
            <a:r>
              <a:rPr lang="cs-CZ" sz="2800" smtClean="0"/>
              <a:t>Jedná se o prahový zážitek vstupu do školy </a:t>
            </a:r>
          </a:p>
          <a:p>
            <a:pPr eaLnBrk="1" hangingPunct="1">
              <a:buFont typeface="Wingdings" pitchFamily="2" charset="2"/>
              <a:buChar char="Ø"/>
            </a:pPr>
            <a:r>
              <a:rPr lang="cs-CZ" sz="2800" smtClean="0"/>
              <a:t>Jde o přechod z intimního svazku rodiny, kde je rozhodující citlivé chápání dítěte rodiči jako zcela výlučné bytosti</a:t>
            </a:r>
          </a:p>
          <a:p>
            <a:pPr eaLnBrk="1" hangingPunct="1">
              <a:buFont typeface="Wingdings" pitchFamily="2" charset="2"/>
              <a:buChar char="Ø"/>
            </a:pPr>
            <a:r>
              <a:rPr lang="cs-CZ" sz="2800" smtClean="0"/>
              <a:t>Oproti chápavě omlouvajícímu a vysvětlujícímu přístupu rodičů vytyčuje škola kritéria a normy, kterými se musí řídit jako všichni ostatní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114300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endParaRPr lang="cs-CZ" dirty="0"/>
          </a:p>
        </p:txBody>
      </p:sp>
      <p:sp>
        <p:nvSpPr>
          <p:cNvPr id="14339" name="Zástupný symbol pro obsah 2"/>
          <p:cNvSpPr>
            <a:spLocks noGrp="1"/>
          </p:cNvSpPr>
          <p:nvPr>
            <p:ph idx="1"/>
          </p:nvPr>
        </p:nvSpPr>
        <p:spPr>
          <a:xfrm>
            <a:off x="304800" y="642938"/>
            <a:ext cx="8686800" cy="6000750"/>
          </a:xfrm>
        </p:spPr>
        <p:txBody>
          <a:bodyPr/>
          <a:lstStyle/>
          <a:p>
            <a:pPr eaLnBrk="1" hangingPunct="1">
              <a:buFont typeface="Wingdings 2" pitchFamily="18" charset="2"/>
              <a:buNone/>
            </a:pPr>
            <a:endParaRPr lang="cs-CZ" smtClean="0"/>
          </a:p>
          <a:p>
            <a:pPr eaLnBrk="1" hangingPunct="1">
              <a:buFont typeface="Wingdings" pitchFamily="2" charset="2"/>
              <a:buChar char="Ø"/>
            </a:pPr>
            <a:r>
              <a:rPr lang="cs-CZ" sz="2800" smtClean="0"/>
              <a:t>Je-li rodina vůči škole vstřícná a škola dobře rozumí náročnosti takové změny, pak dítě tato změna baví a rádo ji podstupuje</a:t>
            </a:r>
          </a:p>
          <a:p>
            <a:pPr eaLnBrk="1" hangingPunct="1">
              <a:buFont typeface="Wingdings" pitchFamily="2" charset="2"/>
              <a:buChar char="Ø"/>
            </a:pPr>
            <a:r>
              <a:rPr lang="cs-CZ" sz="2800" smtClean="0"/>
              <a:t>Nově poznává i samo sebe, s hrdostí zjišťuje , co už dokáže, kam až sahají jeho schopnosti a síly</a:t>
            </a:r>
          </a:p>
          <a:p>
            <a:pPr eaLnBrk="1" hangingPunct="1">
              <a:buFont typeface="Wingdings" pitchFamily="2" charset="2"/>
              <a:buChar char="Ø"/>
            </a:pPr>
            <a:r>
              <a:rPr lang="cs-CZ" sz="2800" smtClean="0"/>
              <a:t>Jestliže se dítě setkává s traumaty, tresty a neúspěchem vede tento obrat v jeho socializaci ke strachu a k blokování jeho motivace se vyvíjet mimo ochraňující rodinný kruh. </a:t>
            </a:r>
          </a:p>
          <a:p>
            <a:pPr eaLnBrk="1" hangingPunct="1">
              <a:buFont typeface="Wingdings" pitchFamily="2" charset="2"/>
              <a:buChar char="Ø"/>
            </a:pPr>
            <a:r>
              <a:rPr lang="cs-CZ" sz="2800" smtClean="0"/>
              <a:t>To má nepříznivé důsledky jak pro školní úspěšnost tak pro stav osobnosti a její perspektivy.</a:t>
            </a: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cs-CZ" dirty="0" smtClean="0"/>
              <a:t>Úkol</a:t>
            </a:r>
            <a:endParaRPr lang="cs-CZ" dirty="0"/>
          </a:p>
        </p:txBody>
      </p:sp>
      <p:sp>
        <p:nvSpPr>
          <p:cNvPr id="1536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mtClean="0"/>
              <a:t>Jaké roviny aktivit plní škola?</a:t>
            </a:r>
          </a:p>
          <a:p>
            <a:pPr>
              <a:buFont typeface="Wingdings 2" pitchFamily="18" charset="2"/>
              <a:buNone/>
            </a:pPr>
            <a:endParaRPr lang="cs-CZ" smtClean="0"/>
          </a:p>
          <a:p>
            <a:r>
              <a:rPr lang="cs-CZ" smtClean="0"/>
              <a:t>Jak se mění osobnost v průběhu školní docházky?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6643688"/>
            <a:ext cx="8458200" cy="71437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endParaRPr lang="cs-CZ" dirty="0"/>
          </a:p>
        </p:txBody>
      </p:sp>
      <p:sp>
        <p:nvSpPr>
          <p:cNvPr id="16387" name="Zástupný symbol pro text 2"/>
          <p:cNvSpPr>
            <a:spLocks noGrp="1"/>
          </p:cNvSpPr>
          <p:nvPr>
            <p:ph type="body" idx="2"/>
          </p:nvPr>
        </p:nvSpPr>
        <p:spPr/>
        <p:txBody>
          <a:bodyPr/>
          <a:lstStyle/>
          <a:p>
            <a:pPr eaLnBrk="1" hangingPunct="1"/>
            <a:endParaRPr lang="cs-CZ" smtClean="0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5176838"/>
          </a:xfrm>
        </p:spPr>
        <p:txBody>
          <a:bodyPr>
            <a:normAutofit fontScale="85000" lnSpcReduction="10000"/>
          </a:bodyPr>
          <a:lstStyle/>
          <a:p>
            <a:pPr eaLnBrk="1" fontAlgn="auto" hangingPunct="1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cs-CZ" sz="2800" b="1" dirty="0" smtClean="0"/>
              <a:t>Socializační působení školy se mění s věkem žáků. A má pět základních rovin :</a:t>
            </a:r>
          </a:p>
          <a:p>
            <a:pPr marL="457200" indent="-457200" eaLnBrk="1" fontAlgn="auto" hangingPunct="1">
              <a:spcAft>
                <a:spcPts val="0"/>
              </a:spcAft>
              <a:buSzPct val="71000"/>
              <a:buFont typeface="+mj-lt"/>
              <a:buAutoNum type="arabicParenR"/>
              <a:defRPr/>
            </a:pPr>
            <a:r>
              <a:rPr lang="cs-CZ" sz="2400" u="sng" dirty="0" smtClean="0">
                <a:latin typeface="Arial" pitchFamily="34" charset="0"/>
                <a:cs typeface="Arial" pitchFamily="34" charset="0"/>
              </a:rPr>
              <a:t>Rovina poznávacích aktivit </a:t>
            </a:r>
            <a:r>
              <a:rPr lang="cs-CZ" sz="2400" dirty="0" smtClean="0">
                <a:latin typeface="Arial" pitchFamily="34" charset="0"/>
                <a:cs typeface="Arial" pitchFamily="34" charset="0"/>
              </a:rPr>
              <a:t>– uvádění žáků a studentů do situací, v nichž se jim vyjevuje, že svět je poznatelný  a že poznatelnost se řídí pravidly </a:t>
            </a:r>
          </a:p>
          <a:p>
            <a:pPr marL="457200" indent="-457200" eaLnBrk="1" fontAlgn="auto" hangingPunct="1">
              <a:spcAft>
                <a:spcPts val="0"/>
              </a:spcAft>
              <a:buFont typeface="+mj-lt"/>
              <a:buAutoNum type="arabicParenR"/>
              <a:defRPr/>
            </a:pPr>
            <a:r>
              <a:rPr lang="cs-CZ" sz="2400" u="sng" dirty="0" smtClean="0">
                <a:latin typeface="Arial" pitchFamily="34" charset="0"/>
                <a:cs typeface="Arial" pitchFamily="34" charset="0"/>
              </a:rPr>
              <a:t>Zadávání úkolů,vytyčování požadavků, plnění povinností </a:t>
            </a:r>
            <a:r>
              <a:rPr lang="cs-CZ" sz="2400" dirty="0" smtClean="0">
                <a:latin typeface="Arial" pitchFamily="34" charset="0"/>
                <a:cs typeface="Arial" pitchFamily="34" charset="0"/>
              </a:rPr>
              <a:t>– žáci si přivykají na rytmy, řády v nichž je zapotřebí něco zvládnout, připravit, dokončit a splnit. S tím souvisí rozvinutí schopností přemoci sám sebe, poručit si atd.</a:t>
            </a:r>
          </a:p>
          <a:p>
            <a:pPr marL="457200" indent="-457200" eaLnBrk="1" fontAlgn="auto" hangingPunct="1">
              <a:spcAft>
                <a:spcPts val="0"/>
              </a:spcAft>
              <a:buFont typeface="+mj-lt"/>
              <a:buAutoNum type="arabicParenR"/>
              <a:defRPr/>
            </a:pPr>
            <a:r>
              <a:rPr lang="cs-CZ" sz="2400" u="sng" dirty="0" smtClean="0">
                <a:latin typeface="Arial" pitchFamily="34" charset="0"/>
                <a:cs typeface="Arial" pitchFamily="34" charset="0"/>
              </a:rPr>
              <a:t>Rovina hodnocení (zkoušení,klasifikace) </a:t>
            </a:r>
            <a:r>
              <a:rPr lang="cs-CZ" sz="2400" dirty="0" smtClean="0">
                <a:latin typeface="Arial" pitchFamily="34" charset="0"/>
                <a:cs typeface="Arial" pitchFamily="34" charset="0"/>
              </a:rPr>
              <a:t>– žák se stává schopným dívat se sám na sebe a své výkony, vytyčovat si cíle, předjímat výsledky atd.</a:t>
            </a:r>
            <a:r>
              <a:rPr lang="cs-CZ" sz="2400" dirty="0" smtClean="0"/>
              <a:t>	</a:t>
            </a:r>
            <a:r>
              <a:rPr lang="cs-CZ" sz="2600" dirty="0" smtClean="0"/>
              <a:t>	</a:t>
            </a:r>
          </a:p>
        </p:txBody>
      </p:sp>
      <p:pic>
        <p:nvPicPr>
          <p:cNvPr id="16389" name="Picture 2" descr="C:\Documents and Settings\Gabrišáci\Plocha\125007291131x1697-w432h288u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500" y="1770063"/>
            <a:ext cx="2643188" cy="1944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strips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6143625"/>
            <a:ext cx="8458200" cy="428625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endParaRPr lang="cs-CZ" dirty="0"/>
          </a:p>
        </p:txBody>
      </p:sp>
      <p:sp>
        <p:nvSpPr>
          <p:cNvPr id="17411" name="Zástupný symbol pro text 2"/>
          <p:cNvSpPr>
            <a:spLocks noGrp="1"/>
          </p:cNvSpPr>
          <p:nvPr>
            <p:ph type="body" idx="2"/>
          </p:nvPr>
        </p:nvSpPr>
        <p:spPr/>
        <p:txBody>
          <a:bodyPr/>
          <a:lstStyle/>
          <a:p>
            <a:pPr eaLnBrk="1" hangingPunct="1"/>
            <a:endParaRPr lang="cs-CZ" smtClean="0"/>
          </a:p>
        </p:txBody>
      </p:sp>
      <p:sp>
        <p:nvSpPr>
          <p:cNvPr id="17412" name="Zástupný symbol pro obsah 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5176838"/>
          </a:xfrm>
        </p:spPr>
        <p:txBody>
          <a:bodyPr/>
          <a:lstStyle/>
          <a:p>
            <a:pPr marL="514350" indent="-514350" eaLnBrk="1" hangingPunct="1">
              <a:buFont typeface="Franklin Gothic Medium" pitchFamily="34" charset="0"/>
              <a:buAutoNum type="arabicParenR" startAt="4"/>
            </a:pPr>
            <a:r>
              <a:rPr lang="cs-CZ" sz="2000" u="sng" smtClean="0">
                <a:latin typeface="Arial" charset="0"/>
                <a:cs typeface="Arial" charset="0"/>
              </a:rPr>
              <a:t>Rovina sebeprezentace </a:t>
            </a:r>
            <a:r>
              <a:rPr lang="cs-CZ" sz="2000" smtClean="0">
                <a:latin typeface="Arial" charset="0"/>
                <a:cs typeface="Arial" charset="0"/>
              </a:rPr>
              <a:t>– žák se učí být aktérém v centru pozornosti, se vším, co to obnáší : sebekritičností a současně i nutnou  zdravou sebejistotou</a:t>
            </a:r>
          </a:p>
          <a:p>
            <a:pPr marL="514350" indent="-514350" eaLnBrk="1" hangingPunct="1">
              <a:buFont typeface="Franklin Gothic Medium" pitchFamily="34" charset="0"/>
              <a:buAutoNum type="arabicParenR" startAt="4"/>
            </a:pPr>
            <a:r>
              <a:rPr lang="cs-CZ" sz="2000" u="sng" smtClean="0">
                <a:latin typeface="Arial" charset="0"/>
                <a:cs typeface="Arial" charset="0"/>
              </a:rPr>
              <a:t>Rovina spolužákovské vzájemnosti </a:t>
            </a:r>
            <a:r>
              <a:rPr lang="cs-CZ" sz="2000" smtClean="0">
                <a:latin typeface="Arial" charset="0"/>
                <a:cs typeface="Arial" charset="0"/>
              </a:rPr>
              <a:t>– chování v situacích soutěže i spolupráce, vzájemného porovnávání a pomoci</a:t>
            </a:r>
          </a:p>
        </p:txBody>
      </p:sp>
      <p:pic>
        <p:nvPicPr>
          <p:cNvPr id="17413" name="Picture 2" descr="C:\Documents and Settings\Gabrišáci\Plocha\shutterstock4562830-w685h458u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2938" y="2139950"/>
            <a:ext cx="2643187" cy="2289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checker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Zástupný symbol pro obsah 2"/>
          <p:cNvSpPr>
            <a:spLocks noGrp="1"/>
          </p:cNvSpPr>
          <p:nvPr>
            <p:ph idx="1"/>
          </p:nvPr>
        </p:nvSpPr>
        <p:spPr>
          <a:xfrm>
            <a:off x="304800" y="500063"/>
            <a:ext cx="8686800" cy="5580062"/>
          </a:xfrm>
        </p:spPr>
        <p:txBody>
          <a:bodyPr/>
          <a:lstStyle/>
          <a:p>
            <a:pPr eaLnBrk="1" hangingPunct="1">
              <a:buFont typeface="Wingdings 2" pitchFamily="18" charset="2"/>
              <a:buNone/>
            </a:pPr>
            <a:r>
              <a:rPr lang="cs-CZ" b="1" u="sng" smtClean="0"/>
              <a:t>Na závěr </a:t>
            </a:r>
          </a:p>
          <a:p>
            <a:pPr eaLnBrk="1" hangingPunct="1">
              <a:buFont typeface="Wingdings" pitchFamily="2" charset="2"/>
              <a:buChar char="Ø"/>
            </a:pPr>
            <a:r>
              <a:rPr lang="cs-CZ" u="sng" smtClean="0"/>
              <a:t>Hodnocení </a:t>
            </a:r>
            <a:r>
              <a:rPr lang="cs-CZ" smtClean="0"/>
              <a:t>se může stát zátěžovou, frustrující a dokonce i traumatizující záležitostí. Mnozí žáci se ho bojí, někteří se učí hlavně pro pozitivní hodnocení, a ne aby do učiva pronikli. </a:t>
            </a:r>
          </a:p>
          <a:p>
            <a:pPr eaLnBrk="1" hangingPunct="1">
              <a:buFont typeface="Wingdings" pitchFamily="2" charset="2"/>
              <a:buChar char="Ø"/>
            </a:pPr>
            <a:r>
              <a:rPr lang="cs-CZ" smtClean="0"/>
              <a:t>Nevhodně aplikované hodnocení může vyvolat pochyby o vlastních schopnostech a smysluplnosti jakéhokoliv snažení. </a:t>
            </a:r>
          </a:p>
        </p:txBody>
      </p:sp>
    </p:spTree>
  </p:cSld>
  <p:clrMapOvr>
    <a:masterClrMapping/>
  </p:clrMapOvr>
  <p:transition>
    <p:wipe dir="u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esta">
  <a:themeElements>
    <a:clrScheme name="Cesta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Cesta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Cesta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Cesta">
    <a:dk1>
      <a:sysClr val="windowText" lastClr="000000"/>
    </a:dk1>
    <a:lt1>
      <a:sysClr val="window" lastClr="FFFFFF"/>
    </a:lt1>
    <a:dk2>
      <a:srgbClr val="4E3B30"/>
    </a:dk2>
    <a:lt2>
      <a:srgbClr val="FBEEC9"/>
    </a:lt2>
    <a:accent1>
      <a:srgbClr val="F0A22E"/>
    </a:accent1>
    <a:accent2>
      <a:srgbClr val="A5644E"/>
    </a:accent2>
    <a:accent3>
      <a:srgbClr val="B58B80"/>
    </a:accent3>
    <a:accent4>
      <a:srgbClr val="C3986D"/>
    </a:accent4>
    <a:accent5>
      <a:srgbClr val="A19574"/>
    </a:accent5>
    <a:accent6>
      <a:srgbClr val="C17529"/>
    </a:accent6>
    <a:hlink>
      <a:srgbClr val="AD1F1F"/>
    </a:hlink>
    <a:folHlink>
      <a:srgbClr val="FFC42F"/>
    </a:folHlink>
  </a:clr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6DC6CDD897236648814918DF821AA7F8" ma:contentTypeVersion="2" ma:contentTypeDescription="Vytvoří nový dokument" ma:contentTypeScope="" ma:versionID="af9887c040457a1a4961457537b6539b">
  <xsd:schema xmlns:xsd="http://www.w3.org/2001/XMLSchema" xmlns:xs="http://www.w3.org/2001/XMLSchema" xmlns:p="http://schemas.microsoft.com/office/2006/metadata/properties" xmlns:ns2="ffe072d7-0479-4921-b039-430ac4313379" targetNamespace="http://schemas.microsoft.com/office/2006/metadata/properties" ma:root="true" ma:fieldsID="1f7e674bb10f8a69f799aed2807a0a63" ns2:_="">
    <xsd:import namespace="ffe072d7-0479-4921-b039-430ac4313379"/>
    <xsd:element name="properties">
      <xsd:complexType>
        <xsd:sequence>
          <xsd:element name="documentManagement">
            <xsd:complexType>
              <xsd:all>
                <xsd:element ref="ns2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e072d7-0479-4921-b039-430ac4313379" elementFormDefault="qualified">
    <xsd:import namespace="http://schemas.microsoft.com/office/2006/documentManagement/types"/>
    <xsd:import namespace="http://schemas.microsoft.com/office/infopath/2007/PartnerControls"/>
    <xsd:element name="TaxCatchAll" ma:index="9" nillable="true" ma:displayName="TaxCatchAll" ma:description="" ma:hidden="true" ma:list="{efe6d685-f78c-45eb-badd-b7e1a9ba9804}" ma:internalName="TaxCatchAll" ma:showField="CatchAllData" ma:web="5197a47c-fdca-4f3e-a8ed-ca0d9f74c59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ffe072d7-0479-4921-b039-430ac4313379"/>
  </documentManagement>
</p:properties>
</file>

<file path=customXml/itemProps1.xml><?xml version="1.0" encoding="utf-8"?>
<ds:datastoreItem xmlns:ds="http://schemas.openxmlformats.org/officeDocument/2006/customXml" ds:itemID="{A6B6B8FB-118E-4D82-9036-F30CEFD648AE}"/>
</file>

<file path=customXml/itemProps2.xml><?xml version="1.0" encoding="utf-8"?>
<ds:datastoreItem xmlns:ds="http://schemas.openxmlformats.org/officeDocument/2006/customXml" ds:itemID="{FB5C2386-8836-4F68-8677-2BE28586DD66}"/>
</file>

<file path=customXml/itemProps3.xml><?xml version="1.0" encoding="utf-8"?>
<ds:datastoreItem xmlns:ds="http://schemas.openxmlformats.org/officeDocument/2006/customXml" ds:itemID="{8F390D44-5656-4685-A62B-AE1A1149C7C6}"/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56</TotalTime>
  <Words>622</Words>
  <Application>Microsoft Office PowerPoint</Application>
  <PresentationFormat>Předvádění na obrazovce (4:3)</PresentationFormat>
  <Paragraphs>53</Paragraphs>
  <Slides>10</Slides>
  <Notes>10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10</vt:i4>
      </vt:variant>
    </vt:vector>
  </HeadingPairs>
  <TitlesOfParts>
    <vt:vector size="11" baseType="lpstr">
      <vt:lpstr>Cesta</vt:lpstr>
      <vt:lpstr>Prezentace aplikace PowerPoint</vt:lpstr>
      <vt:lpstr>Prezentace aplikace PowerPoint</vt:lpstr>
      <vt:lpstr>Úkol</vt:lpstr>
      <vt:lpstr>Socializace ve škole</vt:lpstr>
      <vt:lpstr>Prezentace aplikace PowerPoint</vt:lpstr>
      <vt:lpstr>Úkol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Věra Janovičová</dc:creator>
  <cp:lastModifiedBy>sborovna2b</cp:lastModifiedBy>
  <cp:revision>16</cp:revision>
  <dcterms:created xsi:type="dcterms:W3CDTF">2010-01-18T15:47:45Z</dcterms:created>
  <dcterms:modified xsi:type="dcterms:W3CDTF">2013-05-23T12:17:16Z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0x0101006DC6CDD897236648814918DF821AA7F8</vt:lpwstr>
  </property>
  <property fmtid="{D5CDD505-2E9C-101B-9397-08002B2CF9AE}" pid="3" name="TaxKeywordTaxHTField">
    <vt:lpwstr/>
  </property>
  <property fmtid="{D5CDD505-2E9C-101B-9397-08002B2CF9AE}" pid="4" name="TaxKeyword">
    <vt:lpwstr/>
  </property>
</Properties>
</file>