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6" r:id="rId3"/>
    <p:sldId id="262" r:id="rId4"/>
    <p:sldId id="258" r:id="rId5"/>
    <p:sldId id="263" r:id="rId6"/>
    <p:sldId id="257" r:id="rId7"/>
    <p:sldId id="259" r:id="rId8"/>
    <p:sldId id="264" r:id="rId9"/>
    <p:sldId id="260" r:id="rId10"/>
    <p:sldId id="261" r:id="rId11"/>
    <p:sldId id="266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římá spojovací čára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6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E2860C7-870E-4E44-9010-6FAEAB30DEF9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7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FFDB637-DFAE-470B-8AF5-CEA6ADC048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177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31E88-D786-4415-AFB3-4DE601B53EF3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27B6E-BBA4-489B-9CA6-A4CB9AD986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69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6D3259-A398-4315-8728-9912D1866AD1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3B6C56E-5B1C-494B-9940-D9E9558F3A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9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5CA6-65CF-4702-B371-CEB1F321DE0D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B412C-1F64-4FA7-B47D-6A3C7059B6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02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0B62C88-4D52-4E9A-B48F-C57E5173DD02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92DBE1-F35A-417F-9C73-F9466D4B31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578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6330E-0928-4B7E-985E-FB0ED639C60E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9B649-54EC-471E-A500-10F380814D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51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B3CB2-BDF7-4541-B770-F66487BA590D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8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D100C-7ED8-4438-BD97-6F77804430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36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38C65-B9AC-4B40-9953-B4A79463DB21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4A9A6-AAC8-43FF-B003-8E805B64EE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44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E2044-F559-461C-BB1F-CC1C3A50E0F2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F3B7F-EA5A-4C16-BF0D-47039F64B9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26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46075-C758-494D-ABAF-C9DDF59FD07E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6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9CDCB-EF0E-481C-B7F2-EB5151F55C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34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DBD61F-5D92-46FE-816C-35BCE676B1E3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81CB2B-D110-4FC6-B9F3-EF56DE0AE7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54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5896D41-13AA-4CA7-A660-3ADD041A7186}" type="datetimeFigureOut">
              <a:rPr lang="cs-CZ"/>
              <a:pPr>
                <a:defRPr/>
              </a:pPr>
              <a:t>23.5.2013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F7077F8-6B37-4CFE-9F35-7B15252710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8" r:id="rId2"/>
    <p:sldLayoutId id="2147483756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7" r:id="rId9"/>
    <p:sldLayoutId id="2147483754" r:id="rId10"/>
    <p:sldLayoutId id="21474837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6147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6148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6150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6151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6152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6153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6154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6155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6156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VY_32_INOVACE_18.13_OP_Role a postoj</a:t>
            </a:r>
          </a:p>
        </p:txBody>
      </p:sp>
      <p:sp>
        <p:nvSpPr>
          <p:cNvPr id="6158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6159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postoj a kým je vytvářen. Žáci se učí co jsou role a jaké role existují a jaké sami zastávají.</a:t>
            </a:r>
          </a:p>
        </p:txBody>
      </p:sp>
      <p:sp>
        <p:nvSpPr>
          <p:cNvPr id="6160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6161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 role a postoj</a:t>
            </a:r>
          </a:p>
        </p:txBody>
      </p:sp>
      <p:sp>
        <p:nvSpPr>
          <p:cNvPr id="6162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3.12.2012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85875"/>
            <a:ext cx="8229600" cy="484028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b="1" dirty="0">
                <a:solidFill>
                  <a:schemeClr val="tx2"/>
                </a:solidFill>
              </a:rPr>
              <a:t>Chování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soubor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psychických jevů nebo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projevů (viz také </a:t>
            </a:r>
            <a:r>
              <a:rPr lang="cs-CZ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prožívaní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),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které mohou vnímat i ostatní lidé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-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projevuje se navenek </a:t>
            </a: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Lidské chování záleží na mnoha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činitelích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- vrozených (temperament, stabilita),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- získaných (zejména psychický stav osobnosti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tolerance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cs-CZ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2012</a:t>
            </a:r>
          </a:p>
        </p:txBody>
      </p:sp>
      <p:sp>
        <p:nvSpPr>
          <p:cNvPr id="16387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6388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ISBN 80-7168-406-6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Postoj, role a chování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 smtClean="0"/>
              <a:t> Úkol                                        </a:t>
            </a:r>
            <a:br>
              <a:rPr lang="cs-CZ" dirty="0" smtClean="0"/>
            </a:br>
            <a:r>
              <a:rPr lang="cs-CZ" dirty="0" smtClean="0"/>
              <a:t>                                         </a:t>
            </a:r>
            <a:endParaRPr lang="cs-CZ" dirty="0"/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r>
              <a:rPr lang="cs-CZ" sz="2800" smtClean="0"/>
              <a:t>Jak by si charakterizoval, co je to role?</a:t>
            </a:r>
          </a:p>
          <a:p>
            <a:endParaRPr lang="cs-CZ" sz="2800" smtClean="0"/>
          </a:p>
          <a:p>
            <a:r>
              <a:rPr lang="cs-CZ" sz="2800" smtClean="0"/>
              <a:t>Jaké role ve svém životě zastáváš?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R</a:t>
            </a:r>
            <a:r>
              <a:rPr lang="cs-CZ" dirty="0" smtClean="0"/>
              <a:t>ole</a:t>
            </a:r>
            <a:endParaRPr lang="cs-CZ" dirty="0"/>
          </a:p>
        </p:txBody>
      </p:sp>
      <p:sp>
        <p:nvSpPr>
          <p:cNvPr id="9219" name="Zástupný symbol pro text 6"/>
          <p:cNvSpPr>
            <a:spLocks noGrp="1"/>
          </p:cNvSpPr>
          <p:nvPr>
            <p:ph type="body" sz="half" idx="3"/>
          </p:nvPr>
        </p:nvSpPr>
        <p:spPr>
          <a:xfrm>
            <a:off x="4143375" y="1143000"/>
            <a:ext cx="3521075" cy="457200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3600" smtClean="0"/>
              <a:t>Základní role</a:t>
            </a:r>
          </a:p>
        </p:txBody>
      </p:sp>
      <p:sp>
        <p:nvSpPr>
          <p:cNvPr id="9220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1711325"/>
            <a:ext cx="3521075" cy="4114800"/>
          </a:xfrm>
        </p:spPr>
        <p:txBody>
          <a:bodyPr/>
          <a:lstStyle/>
          <a:p>
            <a:pPr eaLnBrk="1" hangingPunct="1"/>
            <a:r>
              <a:rPr lang="cs-CZ" sz="3200" smtClean="0"/>
              <a:t> společenská role je soubor připojených chování, práv a závazků. </a:t>
            </a:r>
          </a:p>
          <a:p>
            <a:pPr eaLnBrk="1" hangingPunct="1"/>
            <a:endParaRPr lang="cs-CZ" smtClean="0"/>
          </a:p>
        </p:txBody>
      </p:sp>
      <p:sp>
        <p:nvSpPr>
          <p:cNvPr id="9221" name="Zástupný symbol pro obsah 4"/>
          <p:cNvSpPr>
            <a:spLocks noGrp="1"/>
          </p:cNvSpPr>
          <p:nvPr>
            <p:ph sz="quarter" idx="4"/>
          </p:nvPr>
        </p:nvSpPr>
        <p:spPr>
          <a:xfrm>
            <a:off x="4178300" y="1711325"/>
            <a:ext cx="3521075" cy="41148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sz="3200" smtClean="0"/>
              <a:t>  </a:t>
            </a:r>
            <a:r>
              <a:rPr lang="cs-CZ" sz="3200" smtClean="0">
                <a:solidFill>
                  <a:schemeClr val="tx2"/>
                </a:solidFill>
              </a:rPr>
              <a:t>1</a:t>
            </a:r>
            <a:r>
              <a:rPr lang="cs-CZ" sz="2900" smtClean="0">
                <a:solidFill>
                  <a:schemeClr val="tx2"/>
                </a:solidFill>
              </a:rPr>
              <a:t>. nadřízené </a:t>
            </a:r>
            <a:r>
              <a:rPr lang="cs-CZ" sz="2900" smtClean="0"/>
              <a:t>(otec, učitel, doktor...)</a:t>
            </a:r>
            <a:br>
              <a:rPr lang="cs-CZ" sz="2900" smtClean="0"/>
            </a:br>
            <a:r>
              <a:rPr lang="cs-CZ" sz="2900" smtClean="0">
                <a:solidFill>
                  <a:schemeClr val="tx2"/>
                </a:solidFill>
              </a:rPr>
              <a:t>2. podřízené </a:t>
            </a:r>
            <a:r>
              <a:rPr lang="cs-CZ" sz="2900" smtClean="0"/>
              <a:t>(žák, pacient)</a:t>
            </a:r>
            <a:br>
              <a:rPr lang="cs-CZ" sz="2900" smtClean="0"/>
            </a:br>
            <a:r>
              <a:rPr lang="cs-CZ" sz="2900" smtClean="0">
                <a:solidFill>
                  <a:schemeClr val="tx2"/>
                </a:solidFill>
              </a:rPr>
              <a:t>3. souřadné </a:t>
            </a:r>
            <a:r>
              <a:rPr lang="cs-CZ" sz="2900" smtClean="0"/>
              <a:t>(kolega, spolužák, spolupracovník)</a:t>
            </a:r>
            <a:br>
              <a:rPr lang="cs-CZ" sz="2900" smtClean="0"/>
            </a:br>
            <a:r>
              <a:rPr lang="cs-CZ" sz="2900" smtClean="0">
                <a:solidFill>
                  <a:schemeClr val="tx2"/>
                </a:solidFill>
              </a:rPr>
              <a:t>4. role sexuálního partnerství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Společenské role</a:t>
            </a:r>
            <a:endParaRPr lang="cs-CZ" dirty="0"/>
          </a:p>
        </p:txBody>
      </p:sp>
      <p:sp>
        <p:nvSpPr>
          <p:cNvPr id="10243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325"/>
            <a:ext cx="3521075" cy="4114800"/>
          </a:xfrm>
        </p:spPr>
        <p:txBody>
          <a:bodyPr/>
          <a:lstStyle/>
          <a:p>
            <a:r>
              <a:rPr lang="cs-CZ" smtClean="0"/>
              <a:t>Skupinové (vedení kroužku)</a:t>
            </a:r>
          </a:p>
          <a:p>
            <a:r>
              <a:rPr lang="cs-CZ" smtClean="0"/>
              <a:t>Individuální (syn,matka,…)</a:t>
            </a:r>
          </a:p>
          <a:p>
            <a:r>
              <a:rPr lang="cs-CZ" smtClean="0"/>
              <a:t>Trvalé (matka)</a:t>
            </a:r>
          </a:p>
          <a:p>
            <a:r>
              <a:rPr lang="cs-CZ" smtClean="0"/>
              <a:t>Krátkodobé (návštěvník)</a:t>
            </a:r>
          </a:p>
        </p:txBody>
      </p:sp>
      <p:sp>
        <p:nvSpPr>
          <p:cNvPr id="10244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300" y="1711325"/>
            <a:ext cx="3521075" cy="4114800"/>
          </a:xfrm>
        </p:spPr>
        <p:txBody>
          <a:bodyPr/>
          <a:lstStyle/>
          <a:p>
            <a:r>
              <a:rPr lang="cs-CZ" smtClean="0"/>
              <a:t>Role se mohou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 - vylučovat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 - pronikat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 - volit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 - nucené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Vzájemné prolínání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text 3"/>
          <p:cNvSpPr>
            <a:spLocks noGrp="1"/>
          </p:cNvSpPr>
          <p:nvPr>
            <p:ph type="body" idx="1"/>
          </p:nvPr>
        </p:nvSpPr>
        <p:spPr>
          <a:xfrm>
            <a:off x="428625" y="549275"/>
            <a:ext cx="3521075" cy="979488"/>
          </a:xfrm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cs-CZ" sz="3600" smtClean="0"/>
              <a:t>Vývoj role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325"/>
            <a:ext cx="3521075" cy="4114800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b="1" u="sng" dirty="0"/>
              <a:t>Společenský vliv: </a:t>
            </a:r>
            <a:r>
              <a:rPr lang="cs-CZ" dirty="0"/>
              <a:t>Struktura společnosti často utvoří jednotlivce do jistých rolí </a:t>
            </a:r>
            <a:endParaRPr lang="cs-CZ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b="1" u="sng" dirty="0"/>
              <a:t>Genetická náchylnost: </a:t>
            </a:r>
            <a:r>
              <a:rPr lang="cs-CZ" dirty="0"/>
              <a:t>Lidé přijmou role, které přijdou přirozeně k nim</a:t>
            </a:r>
            <a:r>
              <a:rPr lang="cs-CZ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b="1" u="sng" dirty="0"/>
              <a:t>Kulturní vliv: </a:t>
            </a:r>
            <a:r>
              <a:rPr lang="cs-CZ" dirty="0"/>
              <a:t>Odlišné kultury přikládají různé </a:t>
            </a:r>
            <a:r>
              <a:rPr lang="cs-CZ" dirty="0" smtClean="0"/>
              <a:t>hodnoty rolím </a:t>
            </a:r>
            <a:r>
              <a:rPr lang="cs-CZ" dirty="0"/>
              <a:t>založených na jejich životním style. </a:t>
            </a:r>
          </a:p>
        </p:txBody>
      </p:sp>
      <p:sp>
        <p:nvSpPr>
          <p:cNvPr id="11268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143375" y="1643063"/>
            <a:ext cx="4041775" cy="3951287"/>
          </a:xfrm>
        </p:spPr>
        <p:txBody>
          <a:bodyPr/>
          <a:lstStyle/>
          <a:p>
            <a:pPr eaLnBrk="1" hangingPunct="1"/>
            <a:r>
              <a:rPr lang="cs-CZ" b="1" u="sng" smtClean="0"/>
              <a:t>Vlastní vliv: </a:t>
            </a:r>
            <a:r>
              <a:rPr lang="cs-CZ" smtClean="0"/>
              <a:t>Role mohou být vytvořeny působením sebesama, hlavně vnitřní motivací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Teorie role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75" y="1357313"/>
            <a:ext cx="8229600" cy="4911725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600" b="1" u="sng" dirty="0" smtClean="0">
                <a:solidFill>
                  <a:schemeClr val="tx2"/>
                </a:solidFill>
              </a:rPr>
              <a:t>Teorie role </a:t>
            </a:r>
            <a:r>
              <a:rPr lang="cs-CZ" sz="3600" dirty="0" smtClean="0"/>
              <a:t>je sociologická studie o vývoji role.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600" b="1" u="sng" dirty="0" smtClean="0">
                <a:solidFill>
                  <a:schemeClr val="tx2"/>
                </a:solidFill>
              </a:rPr>
              <a:t>Funkční teorie role</a:t>
            </a:r>
            <a:r>
              <a:rPr lang="cs-CZ" sz="3600" dirty="0" smtClean="0"/>
              <a:t>, která zkoumá vývoj role jako sdílené společenské normy pro dané společenské postavení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600" b="1" u="sng" dirty="0" smtClean="0">
                <a:solidFill>
                  <a:schemeClr val="tx2"/>
                </a:solidFill>
              </a:rPr>
              <a:t>Symbolická teorie role</a:t>
            </a:r>
            <a:r>
              <a:rPr lang="cs-CZ" sz="3600" dirty="0" smtClean="0"/>
              <a:t>, která </a:t>
            </a:r>
            <a:r>
              <a:rPr lang="cs-CZ" sz="3600" dirty="0"/>
              <a:t>zkoumá vývoj role jako výsledek individuálního výkladu odezev na chování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600" b="1" u="sng" dirty="0">
                <a:solidFill>
                  <a:schemeClr val="tx2"/>
                </a:solidFill>
              </a:rPr>
              <a:t>Strukturální teorie role, </a:t>
            </a:r>
            <a:r>
              <a:rPr lang="cs-CZ" sz="3600" dirty="0" smtClean="0"/>
              <a:t>která </a:t>
            </a:r>
            <a:r>
              <a:rPr lang="cs-CZ" sz="3600" dirty="0"/>
              <a:t>zdůrazňuje vliv </a:t>
            </a:r>
            <a:r>
              <a:rPr lang="cs-CZ" sz="3600" dirty="0" smtClean="0"/>
              <a:t>společnosti</a:t>
            </a:r>
            <a:endParaRPr lang="cs-CZ" sz="36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600" b="1" u="sng" dirty="0" smtClean="0">
                <a:solidFill>
                  <a:schemeClr val="tx2"/>
                </a:solidFill>
              </a:rPr>
              <a:t>Organizační </a:t>
            </a:r>
            <a:r>
              <a:rPr lang="cs-CZ" sz="3600" b="1" u="sng" dirty="0">
                <a:solidFill>
                  <a:schemeClr val="tx2"/>
                </a:solidFill>
              </a:rPr>
              <a:t>teorie role</a:t>
            </a:r>
            <a:r>
              <a:rPr lang="cs-CZ" sz="3600" dirty="0"/>
              <a:t>, </a:t>
            </a:r>
            <a:r>
              <a:rPr lang="cs-CZ" sz="3600" dirty="0" smtClean="0"/>
              <a:t>která zkoumá </a:t>
            </a:r>
            <a:r>
              <a:rPr lang="cs-CZ" sz="3600" dirty="0"/>
              <a:t>vývoj role v </a:t>
            </a:r>
            <a:r>
              <a:rPr lang="cs-CZ" sz="3600" dirty="0" smtClean="0"/>
              <a:t>organizacích</a:t>
            </a:r>
            <a:endParaRPr lang="cs-CZ" sz="36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600" b="1" u="sng" dirty="0">
                <a:solidFill>
                  <a:schemeClr val="tx2"/>
                </a:solidFill>
              </a:rPr>
              <a:t>Poznávací role teorie</a:t>
            </a:r>
            <a:r>
              <a:rPr lang="cs-CZ" sz="3600" dirty="0"/>
              <a:t>, </a:t>
            </a:r>
            <a:r>
              <a:rPr lang="cs-CZ" sz="3600" dirty="0" smtClean="0"/>
              <a:t>“</a:t>
            </a:r>
            <a:r>
              <a:rPr lang="cs-CZ" sz="3600" dirty="0"/>
              <a:t>vztah mezi </a:t>
            </a:r>
            <a:r>
              <a:rPr lang="cs-CZ" sz="3600" dirty="0" smtClean="0"/>
              <a:t>očekáváním </a:t>
            </a:r>
            <a:r>
              <a:rPr lang="cs-CZ" sz="3600" dirty="0"/>
              <a:t>a </a:t>
            </a:r>
            <a:r>
              <a:rPr lang="cs-CZ" sz="3600" dirty="0" smtClean="0"/>
              <a:t>chováním”</a:t>
            </a:r>
            <a:endParaRPr lang="cs-CZ" sz="36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Charakterizuj co je to postoj.</a:t>
            </a:r>
          </a:p>
          <a:p>
            <a:endParaRPr lang="cs-CZ" smtClean="0"/>
          </a:p>
          <a:p>
            <a:pPr>
              <a:buFont typeface="Wingdings 2" pitchFamily="18" charset="2"/>
              <a:buNone/>
            </a:pPr>
            <a:r>
              <a:rPr lang="cs-CZ" smtClean="0"/>
              <a:t>   Formuluj svůj postoj ke vzdělání.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Postoj</a:t>
            </a:r>
            <a:endParaRPr lang="cs-CZ" dirty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hodnotící zaměření jedince, predisponující jej k specifické aktivitě ve vztahu k určitému objektu, situaci či hodnotě; </a:t>
            </a:r>
          </a:p>
          <a:p>
            <a:pPr eaLnBrk="1" hangingPunct="1"/>
            <a:r>
              <a:rPr lang="cs-CZ" smtClean="0">
                <a:solidFill>
                  <a:schemeClr val="tx2"/>
                </a:solidFill>
              </a:rPr>
              <a:t>Hodnotí: </a:t>
            </a:r>
            <a:r>
              <a:rPr lang="cs-CZ" smtClean="0"/>
              <a:t>složky chování</a:t>
            </a:r>
          </a:p>
          <a:p>
            <a:pPr eaLnBrk="1" hangingPunct="1"/>
            <a:r>
              <a:rPr lang="cs-CZ" smtClean="0">
                <a:solidFill>
                  <a:schemeClr val="tx2"/>
                </a:solidFill>
              </a:rPr>
              <a:t>Ovlivňuje rozhodování: </a:t>
            </a:r>
            <a:r>
              <a:rPr lang="cs-CZ" smtClean="0"/>
              <a:t>motivačně afektivní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                                            charakter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                                    kognitivní charakter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* postoje se vyvíjejí v průběhu života, směřujících k uspokojení určitých potřeb.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                 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ohatý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4E67594-44CC-4BFE-A000-713A85B040DE}"/>
</file>

<file path=customXml/itemProps2.xml><?xml version="1.0" encoding="utf-8"?>
<ds:datastoreItem xmlns:ds="http://schemas.openxmlformats.org/officeDocument/2006/customXml" ds:itemID="{4834C1D2-E5BD-447F-9C1E-C65304123D6C}"/>
</file>

<file path=customXml/itemProps3.xml><?xml version="1.0" encoding="utf-8"?>
<ds:datastoreItem xmlns:ds="http://schemas.openxmlformats.org/officeDocument/2006/customXml" ds:itemID="{B3CC0C95-6592-4128-90E0-C8BDBB2973AA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126</TotalTime>
  <Words>518</Words>
  <Application>Microsoft Office PowerPoint</Application>
  <PresentationFormat>Předvádění na obrazovce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Bohatý</vt:lpstr>
      <vt:lpstr>Prezentace aplikace PowerPoint</vt:lpstr>
      <vt:lpstr>Postoj, role a chování</vt:lpstr>
      <vt:lpstr> Úkol                                                                                  </vt:lpstr>
      <vt:lpstr>Role</vt:lpstr>
      <vt:lpstr>Společenské role</vt:lpstr>
      <vt:lpstr>Prezentace aplikace PowerPoint</vt:lpstr>
      <vt:lpstr>Teorie role</vt:lpstr>
      <vt:lpstr>Úkol</vt:lpstr>
      <vt:lpstr>Postoj</vt:lpstr>
      <vt:lpstr>Chování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18</cp:revision>
  <dcterms:created xsi:type="dcterms:W3CDTF">2010-04-09T14:09:31Z</dcterms:created>
  <dcterms:modified xsi:type="dcterms:W3CDTF">2013-05-23T12:17:54Z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