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4"/>
  </p:notesMasterIdLst>
  <p:sldIdLst>
    <p:sldId id="266" r:id="rId2"/>
    <p:sldId id="256" r:id="rId3"/>
    <p:sldId id="257" r:id="rId4"/>
    <p:sldId id="258" r:id="rId5"/>
    <p:sldId id="259" r:id="rId6"/>
    <p:sldId id="264" r:id="rId7"/>
    <p:sldId id="260" r:id="rId8"/>
    <p:sldId id="261" r:id="rId9"/>
    <p:sldId id="262" r:id="rId10"/>
    <p:sldId id="265" r:id="rId11"/>
    <p:sldId id="263" r:id="rId12"/>
    <p:sldId id="267" r:id="rId13"/>
  </p:sldIdLst>
  <p:sldSz cx="10080625" cy="7559675"/>
  <p:notesSz cx="7559675" cy="10691813"/>
  <p:defaultTextStyle>
    <a:defPPr>
      <a:defRPr lang="en-GB"/>
    </a:defPPr>
    <a:lvl1pPr algn="l" defTabSz="719138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+mn-ea"/>
        <a:cs typeface="+mn-cs"/>
      </a:defRPr>
    </a:lvl1pPr>
    <a:lvl2pPr marL="742950" indent="-285750" algn="l" defTabSz="719138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+mn-ea"/>
        <a:cs typeface="+mn-cs"/>
      </a:defRPr>
    </a:lvl2pPr>
    <a:lvl3pPr marL="1143000" indent="-228600" algn="l" defTabSz="719138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+mn-ea"/>
        <a:cs typeface="+mn-cs"/>
      </a:defRPr>
    </a:lvl3pPr>
    <a:lvl4pPr marL="1600200" indent="-228600" algn="l" defTabSz="719138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+mn-ea"/>
        <a:cs typeface="+mn-cs"/>
      </a:defRPr>
    </a:lvl4pPr>
    <a:lvl5pPr marL="2057400" indent="-228600" algn="l" defTabSz="719138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98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2362" cy="369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3074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169988" y="5086350"/>
            <a:ext cx="5224462" cy="4105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</p:spTree>
    <p:extLst>
      <p:ext uri="{BB962C8B-B14F-4D97-AF65-F5344CB8AC3E}">
        <p14:creationId xmlns:p14="http://schemas.microsoft.com/office/powerpoint/2010/main" val="3987118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1913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71913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71913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71913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71913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3613" cy="4721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84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84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84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84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84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84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84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849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267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197725" y="555625"/>
            <a:ext cx="2151063" cy="6307138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41363" y="555625"/>
            <a:ext cx="6303962" cy="6307138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92907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1363" y="555625"/>
            <a:ext cx="8607425" cy="126047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454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1939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187341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41363" y="2101850"/>
            <a:ext cx="4227512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121275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1726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3869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6104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5661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129442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95650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ABE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404813" y="1893888"/>
            <a:ext cx="9674225" cy="5665787"/>
          </a:xfrm>
          <a:prstGeom prst="roundRect">
            <a:avLst>
              <a:gd name="adj" fmla="val 28"/>
            </a:avLst>
          </a:prstGeom>
          <a:solidFill>
            <a:srgbClr val="DDDDDD"/>
          </a:solidFill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1363" y="555625"/>
            <a:ext cx="8607425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1363" y="2101850"/>
            <a:ext cx="8607425" cy="476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AutoShape 4"/>
          <p:cNvSpPr>
            <a:spLocks noChangeArrowheads="1"/>
          </p:cNvSpPr>
          <p:nvPr/>
        </p:nvSpPr>
        <p:spPr bwMode="auto">
          <a:xfrm>
            <a:off x="0" y="0"/>
            <a:ext cx="182563" cy="919163"/>
          </a:xfrm>
          <a:prstGeom prst="roundRect">
            <a:avLst>
              <a:gd name="adj" fmla="val 875"/>
            </a:avLst>
          </a:prstGeom>
          <a:solidFill>
            <a:srgbClr val="125C8D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2381250"/>
            <a:ext cx="182563" cy="919163"/>
          </a:xfrm>
          <a:prstGeom prst="roundRect">
            <a:avLst>
              <a:gd name="adj" fmla="val 875"/>
            </a:avLst>
          </a:prstGeom>
          <a:solidFill>
            <a:srgbClr val="125C8D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1168400"/>
            <a:ext cx="182563" cy="919163"/>
          </a:xfrm>
          <a:prstGeom prst="roundRect">
            <a:avLst>
              <a:gd name="adj" fmla="val 875"/>
            </a:avLst>
          </a:prstGeom>
          <a:solidFill>
            <a:srgbClr val="125C8D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defTabSz="71913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333333"/>
          </a:solidFill>
          <a:latin typeface="+mj-lt"/>
          <a:ea typeface="+mj-ea"/>
          <a:cs typeface="+mj-cs"/>
        </a:defRPr>
      </a:lvl1pPr>
      <a:lvl2pPr algn="ctr" defTabSz="71913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333333"/>
          </a:solidFill>
          <a:latin typeface="Arial" charset="0"/>
          <a:ea typeface="msmincho" charset="0"/>
          <a:cs typeface="msmincho" charset="0"/>
        </a:defRPr>
      </a:lvl2pPr>
      <a:lvl3pPr algn="ctr" defTabSz="71913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333333"/>
          </a:solidFill>
          <a:latin typeface="Arial" charset="0"/>
          <a:ea typeface="msmincho" charset="0"/>
          <a:cs typeface="msmincho" charset="0"/>
        </a:defRPr>
      </a:lvl3pPr>
      <a:lvl4pPr algn="ctr" defTabSz="71913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333333"/>
          </a:solidFill>
          <a:latin typeface="Arial" charset="0"/>
          <a:ea typeface="msmincho" charset="0"/>
          <a:cs typeface="msmincho" charset="0"/>
        </a:defRPr>
      </a:lvl4pPr>
      <a:lvl5pPr algn="ctr" defTabSz="71913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333333"/>
          </a:solidFill>
          <a:latin typeface="Arial" charset="0"/>
          <a:ea typeface="msmincho" charset="0"/>
          <a:cs typeface="msmincho" charset="0"/>
        </a:defRPr>
      </a:lvl5pPr>
      <a:lvl6pPr marL="2514600" indent="-228600" algn="ctr" defTabSz="719138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333333"/>
          </a:solidFill>
          <a:latin typeface="Arial" charset="0"/>
          <a:ea typeface="msmincho" charset="0"/>
          <a:cs typeface="msmincho" charset="0"/>
        </a:defRPr>
      </a:lvl6pPr>
      <a:lvl7pPr marL="2971800" indent="-228600" algn="ctr" defTabSz="719138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333333"/>
          </a:solidFill>
          <a:latin typeface="Arial" charset="0"/>
          <a:ea typeface="msmincho" charset="0"/>
          <a:cs typeface="msmincho" charset="0"/>
        </a:defRPr>
      </a:lvl7pPr>
      <a:lvl8pPr marL="3429000" indent="-228600" algn="ctr" defTabSz="719138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333333"/>
          </a:solidFill>
          <a:latin typeface="Arial" charset="0"/>
          <a:ea typeface="msmincho" charset="0"/>
          <a:cs typeface="msmincho" charset="0"/>
        </a:defRPr>
      </a:lvl8pPr>
      <a:lvl9pPr marL="3886200" indent="-228600" algn="ctr" defTabSz="719138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b="1">
          <a:solidFill>
            <a:srgbClr val="333333"/>
          </a:solidFill>
          <a:latin typeface="Arial" charset="0"/>
          <a:ea typeface="msmincho" charset="0"/>
          <a:cs typeface="msmincho" charset="0"/>
        </a:defRPr>
      </a:lvl9pPr>
    </p:titleStyle>
    <p:bodyStyle>
      <a:lvl1pPr marL="342900" indent="-342900" algn="l" defTabSz="71913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71913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71913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71913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71913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719138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719138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719138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719138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754188" y="207963"/>
            <a:ext cx="6572250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latin typeface="Times New Roman" pitchFamily="16" charset="0"/>
                <a:cs typeface="Times New Roman" pitchFamily="16" charset="0"/>
              </a:rPr>
              <a:t>Projekt Smart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468438" y="493713"/>
            <a:ext cx="7259637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latin typeface="Times New Roman" pitchFamily="16" charset="0"/>
                <a:cs typeface="Times New Roman" pitchFamily="16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2738" y="5834063"/>
            <a:ext cx="6915150" cy="1331912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869950" y="5367338"/>
            <a:ext cx="8340725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pPr algn="ctr"/>
            <a:r>
              <a:rPr lang="cs-CZ" sz="10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800600"/>
            <a:ext cx="10256838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pPr algn="ctr"/>
            <a:r>
              <a:rPr lang="cs-CZ" sz="1000" b="1">
                <a:solidFill>
                  <a:srgbClr val="FF0000"/>
                </a:solidFill>
                <a:latin typeface="Times New Roman" pitchFamily="16" charset="0"/>
                <a:cs typeface="Times New Roman" pitchFamily="16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1000" b="1">
                <a:solidFill>
                  <a:srgbClr val="FF0000"/>
                </a:solidFill>
                <a:latin typeface="Times New Roman" pitchFamily="16" charset="0"/>
                <a:cs typeface="Times New Roman" pitchFamily="16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96875" y="1279525"/>
            <a:ext cx="188912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96875" y="993775"/>
            <a:ext cx="2141538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Autor materiálu:	</a:t>
            </a:r>
          </a:p>
        </p:txBody>
      </p:sp>
      <p:sp>
        <p:nvSpPr>
          <p:cNvPr id="2057" name="TextovéPole 10"/>
          <p:cNvSpPr txBox="1">
            <a:spLocks noChangeArrowheads="1"/>
          </p:cNvSpPr>
          <p:nvPr/>
        </p:nvSpPr>
        <p:spPr bwMode="auto">
          <a:xfrm>
            <a:off x="396875" y="1565275"/>
            <a:ext cx="71437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Ročník:</a:t>
            </a:r>
          </a:p>
        </p:txBody>
      </p:sp>
      <p:sp>
        <p:nvSpPr>
          <p:cNvPr id="2058" name="TextovéPole 13"/>
          <p:cNvSpPr txBox="1">
            <a:spLocks noChangeArrowheads="1"/>
          </p:cNvSpPr>
          <p:nvPr/>
        </p:nvSpPr>
        <p:spPr bwMode="auto">
          <a:xfrm>
            <a:off x="396875" y="1851025"/>
            <a:ext cx="185737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Vzdělávací oblast / téma:</a:t>
            </a:r>
          </a:p>
        </p:txBody>
      </p:sp>
      <p:sp>
        <p:nvSpPr>
          <p:cNvPr id="2059" name="TextovéPole 14"/>
          <p:cNvSpPr txBox="1">
            <a:spLocks noChangeArrowheads="1"/>
          </p:cNvSpPr>
          <p:nvPr/>
        </p:nvSpPr>
        <p:spPr bwMode="auto">
          <a:xfrm>
            <a:off x="396875" y="2136775"/>
            <a:ext cx="1785938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Datum (období) tvorby:</a:t>
            </a:r>
          </a:p>
        </p:txBody>
      </p:sp>
      <p:sp>
        <p:nvSpPr>
          <p:cNvPr id="2060" name="TextovéPole 16"/>
          <p:cNvSpPr txBox="1">
            <a:spLocks noChangeArrowheads="1"/>
          </p:cNvSpPr>
          <p:nvPr/>
        </p:nvSpPr>
        <p:spPr bwMode="auto">
          <a:xfrm>
            <a:off x="396875" y="2422525"/>
            <a:ext cx="928688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Anotace:</a:t>
            </a:r>
            <a:endParaRPr lang="cs-CZ" sz="120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2061" name="TextovéPole 17"/>
          <p:cNvSpPr txBox="1">
            <a:spLocks noChangeArrowheads="1"/>
          </p:cNvSpPr>
          <p:nvPr/>
        </p:nvSpPr>
        <p:spPr bwMode="auto">
          <a:xfrm>
            <a:off x="2397125" y="1279525"/>
            <a:ext cx="642937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VY_32_INOVACE_18.14_OP_Sugesce</a:t>
            </a:r>
          </a:p>
        </p:txBody>
      </p:sp>
      <p:sp>
        <p:nvSpPr>
          <p:cNvPr id="2062" name="TextovéPole 18"/>
          <p:cNvSpPr txBox="1">
            <a:spLocks noChangeArrowheads="1"/>
          </p:cNvSpPr>
          <p:nvPr/>
        </p:nvSpPr>
        <p:spPr bwMode="auto">
          <a:xfrm>
            <a:off x="2397125" y="993775"/>
            <a:ext cx="1763713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Věra Janovičová</a:t>
            </a:r>
          </a:p>
        </p:txBody>
      </p:sp>
      <p:sp>
        <p:nvSpPr>
          <p:cNvPr id="2063" name="TextovéPole 25"/>
          <p:cNvSpPr txBox="1">
            <a:spLocks noChangeArrowheads="1"/>
          </p:cNvSpPr>
          <p:nvPr/>
        </p:nvSpPr>
        <p:spPr bwMode="auto">
          <a:xfrm>
            <a:off x="2397125" y="2422525"/>
            <a:ext cx="6143625" cy="95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 i="1"/>
              <a:t>materiál je určen žákům 2. a 3..ročníkům, k jejich motivaci pro výuku OP.  Žáci ve formě PP mají lepší přehled o výkladu látky a možnosti lepšího pochopení a vstřebání informací. Formou doplňujících otázek si ujasňují výklad.</a:t>
            </a:r>
            <a:r>
              <a:rPr lang="cs-CZ" sz="1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Žáci se seznámí s tím, co je to sugesce. Rovněž se učí co je to sugestibilita a čím je ovlivněna.Nakonec se dozví využití  v praxi.</a:t>
            </a:r>
          </a:p>
        </p:txBody>
      </p:sp>
      <p:sp>
        <p:nvSpPr>
          <p:cNvPr id="2064" name="TextovéPole 17"/>
          <p:cNvSpPr txBox="1">
            <a:spLocks noChangeArrowheads="1"/>
          </p:cNvSpPr>
          <p:nvPr/>
        </p:nvSpPr>
        <p:spPr bwMode="auto">
          <a:xfrm>
            <a:off x="2397125" y="1565275"/>
            <a:ext cx="2571750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Druhý </a:t>
            </a:r>
          </a:p>
        </p:txBody>
      </p:sp>
      <p:sp>
        <p:nvSpPr>
          <p:cNvPr id="2065" name="TextovéPole 17"/>
          <p:cNvSpPr txBox="1">
            <a:spLocks noChangeArrowheads="1"/>
          </p:cNvSpPr>
          <p:nvPr/>
        </p:nvSpPr>
        <p:spPr bwMode="auto">
          <a:xfrm>
            <a:off x="2397125" y="1851025"/>
            <a:ext cx="6500813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Psychologie,  sugesce</a:t>
            </a: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397125" y="2136775"/>
            <a:ext cx="906463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10.12.2012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Úkol</a:t>
            </a:r>
          </a:p>
        </p:txBody>
      </p:sp>
      <p:sp>
        <p:nvSpPr>
          <p:cNvPr id="1126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Kde se sugesce využívá?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555625"/>
            <a:ext cx="8609012" cy="1263650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Užití sugesce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41363" y="2101850"/>
            <a:ext cx="8609012" cy="4762500"/>
          </a:xfrm>
        </p:spPr>
        <p:txBody>
          <a:bodyPr anchor="ctr"/>
          <a:lstStyle/>
          <a:p>
            <a:pPr marL="0" indent="0" eaLnBrk="1"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Times New Roman" pitchFamily="16" charset="0"/>
              </a:rPr>
              <a:t>Pedagogika</a:t>
            </a:r>
          </a:p>
          <a:p>
            <a:pPr marL="0" indent="0" eaLnBrk="1"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Times New Roman" pitchFamily="16" charset="0"/>
              </a:rPr>
              <a:t>Psychoterapie (hypnóza)</a:t>
            </a:r>
          </a:p>
          <a:p>
            <a:pPr marL="0" indent="0" eaLnBrk="1"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Times New Roman" pitchFamily="16" charset="0"/>
              </a:rPr>
              <a:t>Reklama</a:t>
            </a:r>
          </a:p>
          <a:p>
            <a:pPr marL="0" indent="0" eaLnBrk="1"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Times New Roman" pitchFamily="16" charset="0"/>
              </a:rPr>
              <a:t>Politika</a:t>
            </a:r>
          </a:p>
          <a:p>
            <a:pPr marL="0" indent="0" eaLnBrk="1"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>
                <a:latin typeface="Times New Roman" pitchFamily="16" charset="0"/>
              </a:rPr>
              <a:t>Medicína (placebo efekt)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ovéPole 2"/>
          <p:cNvSpPr txBox="1">
            <a:spLocks noChangeArrowheads="1"/>
          </p:cNvSpPr>
          <p:nvPr/>
        </p:nvSpPr>
        <p:spPr bwMode="auto">
          <a:xfrm>
            <a:off x="3325813" y="6137275"/>
            <a:ext cx="393065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pPr algn="ctr"/>
            <a:r>
              <a:rPr lang="cs-CZ" sz="1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Mgr. Věra Janovičová</a:t>
            </a:r>
          </a:p>
          <a:p>
            <a:pPr algn="ctr"/>
            <a:r>
              <a:rPr lang="cs-CZ" sz="1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SOŠ logistická a SOU Dalovice</a:t>
            </a:r>
          </a:p>
          <a:p>
            <a:pPr algn="ctr"/>
            <a:r>
              <a:rPr lang="cs-CZ" sz="1200" i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janovicova@logistickaskola.cz</a:t>
            </a:r>
          </a:p>
          <a:p>
            <a:pPr algn="ctr"/>
            <a:r>
              <a:rPr lang="cs-CZ" sz="1200" i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Prosinec 2012</a:t>
            </a:r>
          </a:p>
        </p:txBody>
      </p:sp>
      <p:sp>
        <p:nvSpPr>
          <p:cNvPr id="13315" name="TextovéPole 3"/>
          <p:cNvSpPr txBox="1">
            <a:spLocks noChangeArrowheads="1"/>
          </p:cNvSpPr>
          <p:nvPr/>
        </p:nvSpPr>
        <p:spPr bwMode="auto">
          <a:xfrm>
            <a:off x="396875" y="5065713"/>
            <a:ext cx="9286875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Objekty, použité k vytvoření materiálu jsou vlastní originální tvorbou autora. pocházejí z veřejných knihoven obrázků (public domain) nebo z databáze SW Smart Notebook.</a:t>
            </a:r>
          </a:p>
        </p:txBody>
      </p:sp>
      <p:sp>
        <p:nvSpPr>
          <p:cNvPr id="13316" name="TextovéPole 4"/>
          <p:cNvSpPr txBox="1">
            <a:spLocks noChangeArrowheads="1"/>
          </p:cNvSpPr>
          <p:nvPr/>
        </p:nvSpPr>
        <p:spPr bwMode="auto">
          <a:xfrm>
            <a:off x="227013" y="201613"/>
            <a:ext cx="48895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pl-PL" sz="15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Seznam použité literatury a pramenů:</a:t>
            </a:r>
            <a:endParaRPr lang="cs-CZ" sz="1500" b="1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13317" name="TextovéPole 5"/>
          <p:cNvSpPr txBox="1">
            <a:spLocks noChangeArrowheads="1"/>
          </p:cNvSpPr>
          <p:nvPr/>
        </p:nvSpPr>
        <p:spPr bwMode="auto">
          <a:xfrm>
            <a:off x="325438" y="565150"/>
            <a:ext cx="8470900" cy="263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HELUS, Z,</a:t>
            </a:r>
            <a:r>
              <a:rPr lang="cs-CZ" sz="1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Psychologie</a:t>
            </a:r>
            <a:r>
              <a:rPr lang="cs-CZ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sz="1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2. vyd. Praha: </a:t>
            </a:r>
            <a:r>
              <a:rPr lang="cs-CZ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Fortuna 1999. </a:t>
            </a:r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ISBN 80-7168-406-6 </a:t>
            </a:r>
            <a:endParaRPr lang="cs-CZ" sz="1200" dirty="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571500" y="539750"/>
            <a:ext cx="8609013" cy="3603625"/>
          </a:xfrm>
        </p:spPr>
        <p:txBody>
          <a:bodyPr tIns="7761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8800" smtClean="0"/>
              <a:t>SUGESCE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555625"/>
            <a:ext cx="8609012" cy="1263650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Sugesce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41363" y="2101850"/>
            <a:ext cx="8609012" cy="4762500"/>
          </a:xfrm>
        </p:spPr>
        <p:txBody>
          <a:bodyPr tIns="35280" anchor="ctr"/>
          <a:lstStyle/>
          <a:p>
            <a:pPr marL="215900" indent="-215900" algn="ctr" eaLnBrk="1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3600" smtClean="0">
                <a:latin typeface="Times New Roman" pitchFamily="16" charset="0"/>
              </a:rPr>
              <a:t>z latinského </a:t>
            </a:r>
            <a:r>
              <a:rPr lang="cs-CZ" sz="3600" i="1" smtClean="0">
                <a:latin typeface="Times New Roman" pitchFamily="16" charset="0"/>
              </a:rPr>
              <a:t>suggero</a:t>
            </a:r>
            <a:r>
              <a:rPr lang="cs-CZ" sz="3600" smtClean="0">
                <a:latin typeface="Times New Roman" pitchFamily="16" charset="0"/>
              </a:rPr>
              <a:t> – podsouvám,    našeptávám, dodávám</a:t>
            </a:r>
            <a:endParaRPr lang="cs-CZ" sz="4000" smtClean="0">
              <a:latin typeface="Times New Roman" pitchFamily="16" charset="0"/>
            </a:endParaRPr>
          </a:p>
          <a:p>
            <a:pPr marL="215900" indent="-215900" algn="ctr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4000" smtClean="0">
                <a:latin typeface="Times New Roman" pitchFamily="16" charset="0"/>
              </a:rPr>
              <a:t> Je podmanivé působení neboli ovlivňování myšlení či představ, jemuž osoba neúmyslně podléhá. </a:t>
            </a:r>
          </a:p>
          <a:p>
            <a:pPr marL="215900" indent="-215900" algn="ctr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4000" smtClean="0">
                <a:latin typeface="Times New Roman" pitchFamily="16" charset="0"/>
              </a:rPr>
              <a:t>Podléhat může myšlence, představě, přání nebo názoru někoho druhého, ale také sama sebe.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207963"/>
            <a:ext cx="8609012" cy="1357312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Popis sugesce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20725" y="2136775"/>
            <a:ext cx="8609013" cy="5243513"/>
          </a:xfrm>
        </p:spPr>
        <p:txBody>
          <a:bodyPr tIns="35280" anchor="ctr"/>
          <a:lstStyle/>
          <a:p>
            <a:pPr marL="215900" indent="-215900" eaLnBrk="1">
              <a:buSzPct val="45000"/>
              <a:buFont typeface="Wingdings" charset="2"/>
              <a:buChar char="q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4000" smtClean="0">
                <a:latin typeface="Times New Roman" pitchFamily="16" charset="0"/>
              </a:rPr>
              <a:t> Sugesce probíhá jak na verbální     úrovni,tak ve formě posunků, gest a všech ostatních dorozumívacích prostředků. </a:t>
            </a:r>
          </a:p>
          <a:p>
            <a:pPr marL="215900" indent="-215900" eaLnBrk="1">
              <a:buSzPct val="45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z="4000" smtClean="0">
              <a:latin typeface="Times New Roman" pitchFamily="16" charset="0"/>
            </a:endParaRPr>
          </a:p>
          <a:p>
            <a:pPr marL="215900" indent="-215900" eaLnBrk="1">
              <a:buSzPct val="45000"/>
              <a:buFont typeface="Wingdings" charset="2"/>
              <a:buChar char="q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4000" smtClean="0">
                <a:latin typeface="Times New Roman" pitchFamily="16" charset="0"/>
              </a:rPr>
              <a:t> Sugesci do jisté míry používáme     všichni. </a:t>
            </a:r>
          </a:p>
          <a:p>
            <a:pPr marL="615950" lvl="1" indent="-215900" eaLnBrk="1">
              <a:buSzPct val="45000"/>
              <a:buFont typeface="Courier New" pitchFamily="49" charset="0"/>
              <a:buChar char="o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3600" smtClean="0">
                <a:latin typeface="Times New Roman" pitchFamily="16" charset="0"/>
              </a:rPr>
              <a:t>záměrně, snaží se příjemci vnutit své postoje, názory</a:t>
            </a:r>
          </a:p>
          <a:p>
            <a:pPr marL="615950" lvl="1" indent="-215900" eaLnBrk="1">
              <a:buSzPct val="45000"/>
              <a:buFont typeface="Courier New" pitchFamily="49" charset="0"/>
              <a:buChar char="o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3600" smtClean="0">
                <a:latin typeface="Times New Roman" pitchFamily="16" charset="0"/>
              </a:rPr>
              <a:t>nezáměrně (nevědomě)</a:t>
            </a:r>
          </a:p>
          <a:p>
            <a:pPr marL="215900" indent="-215900" eaLnBrk="1">
              <a:buSzPct val="45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4000" smtClean="0">
                <a:latin typeface="Times New Roman" pitchFamily="16" charset="0"/>
              </a:rPr>
              <a:t> 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555625"/>
            <a:ext cx="8609012" cy="1263650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Autosugesce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41363" y="2101850"/>
            <a:ext cx="8609012" cy="4762500"/>
          </a:xfrm>
        </p:spPr>
        <p:txBody>
          <a:bodyPr tIns="35280" anchor="ctr"/>
          <a:lstStyle/>
          <a:p>
            <a:pPr marL="215900" indent="-215900" algn="ctr" eaLnBrk="1"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4000" smtClean="0">
                <a:latin typeface="Times New Roman" pitchFamily="16" charset="0"/>
              </a:rPr>
              <a:t>(</a:t>
            </a:r>
            <a:r>
              <a:rPr lang="cs-CZ" sz="3600" i="1" smtClean="0">
                <a:latin typeface="Times New Roman" pitchFamily="16" charset="0"/>
              </a:rPr>
              <a:t>autos</a:t>
            </a:r>
            <a:r>
              <a:rPr lang="cs-CZ" sz="3600" smtClean="0">
                <a:latin typeface="Times New Roman" pitchFamily="16" charset="0"/>
              </a:rPr>
              <a:t> = řecky sám</a:t>
            </a:r>
            <a:r>
              <a:rPr lang="cs-CZ" sz="4000" smtClean="0">
                <a:latin typeface="Times New Roman" pitchFamily="16" charset="0"/>
              </a:rPr>
              <a:t>)</a:t>
            </a:r>
          </a:p>
          <a:p>
            <a:pPr marL="215900" indent="-215900" algn="ctr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4000" smtClean="0">
                <a:latin typeface="Times New Roman" pitchFamily="16" charset="0"/>
              </a:rPr>
              <a:t> Pokud je sugesce způsobena vlastní myšlenkou (nápadem, názorem, přáním…) hovoříme o </a:t>
            </a:r>
            <a:r>
              <a:rPr lang="cs-CZ" sz="4000" b="1" smtClean="0">
                <a:latin typeface="Times New Roman" pitchFamily="16" charset="0"/>
              </a:rPr>
              <a:t>autosugesci</a:t>
            </a:r>
            <a:r>
              <a:rPr lang="cs-CZ" sz="4000" smtClean="0">
                <a:latin typeface="Times New Roman" pitchFamily="16" charset="0"/>
              </a:rPr>
              <a:t> , která může, ale nemusí být vědomá. </a:t>
            </a:r>
          </a:p>
          <a:p>
            <a:pPr marL="215900" indent="-215900" algn="ctr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4000" smtClean="0">
                <a:latin typeface="Times New Roman" pitchFamily="16" charset="0"/>
              </a:rPr>
              <a:t>Nevědomá autosugesce může způsobit mentální onemocnění.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Úkol</a:t>
            </a:r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 New Roman" pitchFamily="16" charset="0"/>
              <a:buNone/>
            </a:pPr>
            <a:r>
              <a:rPr lang="cs-CZ" smtClean="0"/>
              <a:t>Charakterizuj sugestibilitu.</a:t>
            </a:r>
          </a:p>
          <a:p>
            <a:pPr>
              <a:buFont typeface="Times New Roman" pitchFamily="16" charset="0"/>
              <a:buNone/>
            </a:pPr>
            <a:endParaRPr lang="cs-CZ" smtClean="0"/>
          </a:p>
          <a:p>
            <a:pPr>
              <a:buFont typeface="Times New Roman" pitchFamily="16" charset="0"/>
              <a:buNone/>
            </a:pPr>
            <a:r>
              <a:rPr lang="cs-CZ" smtClean="0"/>
              <a:t>Máš nějakou zkušenost se sugescí?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555625"/>
            <a:ext cx="8609012" cy="1263650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Sugestibilita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41363" y="2101850"/>
            <a:ext cx="8609012" cy="4762500"/>
          </a:xfrm>
        </p:spPr>
        <p:txBody>
          <a:bodyPr tIns="35280" anchor="ctr"/>
          <a:lstStyle/>
          <a:p>
            <a:pPr marL="215900" indent="-215900" algn="ctr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4000" smtClean="0">
                <a:latin typeface="Times New Roman" pitchFamily="16" charset="0"/>
              </a:rPr>
              <a:t>Náchylnost k přejímání myšlenek. </a:t>
            </a:r>
          </a:p>
          <a:p>
            <a:pPr marL="215900" indent="-215900" algn="ctr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4000" smtClean="0">
                <a:latin typeface="Times New Roman" pitchFamily="16" charset="0"/>
              </a:rPr>
              <a:t>Lidé mají různou schopnost sugesce       a  každý člověk je jinak sugestibilní. </a:t>
            </a:r>
          </a:p>
          <a:p>
            <a:pPr marL="215900" indent="-215900" algn="ctr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4000" smtClean="0">
                <a:latin typeface="Times New Roman" pitchFamily="16" charset="0"/>
              </a:rPr>
              <a:t>Sugestibilita závisí do značné míry na inteligenci, únavě, nemoci, panice, emocích, kritickém myšlení, citové vazbě, životní situaci, atd.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555625"/>
            <a:ext cx="8609012" cy="1263650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Repudiace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41363" y="2101850"/>
            <a:ext cx="8609012" cy="4762500"/>
          </a:xfrm>
        </p:spPr>
        <p:txBody>
          <a:bodyPr tIns="35280" anchor="ctr"/>
          <a:lstStyle/>
          <a:p>
            <a:pPr marL="215900" indent="-215900" algn="ctr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4000" smtClean="0">
                <a:latin typeface="Times New Roman" pitchFamily="16" charset="0"/>
              </a:rPr>
              <a:t>(</a:t>
            </a:r>
            <a:r>
              <a:rPr lang="cs-CZ" sz="3600" smtClean="0">
                <a:latin typeface="Times New Roman" pitchFamily="16" charset="0"/>
              </a:rPr>
              <a:t>z latinského repudio – </a:t>
            </a:r>
            <a:r>
              <a:rPr lang="cs-CZ" sz="3600" i="1" smtClean="0">
                <a:latin typeface="Times New Roman" pitchFamily="16" charset="0"/>
              </a:rPr>
              <a:t>odmítám</a:t>
            </a:r>
            <a:r>
              <a:rPr lang="cs-CZ" sz="4000" smtClean="0">
                <a:latin typeface="Times New Roman" pitchFamily="16" charset="0"/>
              </a:rPr>
              <a:t>)</a:t>
            </a:r>
          </a:p>
          <a:p>
            <a:pPr marL="215900" indent="-215900" algn="ctr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4000" smtClean="0">
                <a:latin typeface="Times New Roman" pitchFamily="16" charset="0"/>
              </a:rPr>
              <a:t>Pokud je nám sugerující osoba nepříjemná, nesympatická, může docházet k opačnému jevu – prosazovaný názor se nám stále více oddaluje, získáváme k němu negativní postoj, odpor. Tento jev se nazývá </a:t>
            </a:r>
            <a:r>
              <a:rPr lang="cs-CZ" sz="4000" b="1" smtClean="0">
                <a:latin typeface="Times New Roman" pitchFamily="16" charset="0"/>
              </a:rPr>
              <a:t>repudiace</a:t>
            </a:r>
            <a:r>
              <a:rPr lang="cs-CZ" sz="4000" smtClean="0">
                <a:latin typeface="Times New Roman" pitchFamily="16" charset="0"/>
              </a:rPr>
              <a:t> .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555625"/>
            <a:ext cx="8609012" cy="1263650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Příklady sugesce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539750" y="1800225"/>
            <a:ext cx="8609013" cy="6065838"/>
          </a:xfrm>
        </p:spPr>
        <p:txBody>
          <a:bodyPr tIns="31752" anchor="ctr"/>
          <a:lstStyle/>
          <a:p>
            <a:pPr marL="215900" indent="-215900" algn="ctr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3600" smtClean="0">
                <a:latin typeface="Times New Roman" pitchFamily="16" charset="0"/>
              </a:rPr>
              <a:t>Strašidelné pověsti, tajemné příběhy. Je zřejmé, že celá řada pověstí vznikla právě kvůli sugesci a autosugesci. </a:t>
            </a:r>
          </a:p>
          <a:p>
            <a:pPr marL="215900" indent="-215900" algn="ctr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3600" smtClean="0">
                <a:latin typeface="Times New Roman" pitchFamily="16" charset="0"/>
              </a:rPr>
              <a:t>Móda, reklama, politika a podomní prodej.Člověk snadno uvěří, že právě propagovaný předmět nutně potřebuje. 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Motiv sady Office">
  <a:themeElements>
    <a:clrScheme name="Motiv sady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ady Office">
      <a:majorFont>
        <a:latin typeface="Arial"/>
        <a:ea typeface="msmincho"/>
        <a:cs typeface="msmincho"/>
      </a:majorFont>
      <a:minorFont>
        <a:latin typeface="Arial"/>
        <a:ea typeface="msmincho"/>
        <a:cs typeface="msmincho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9138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9138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tiv sady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77FDBC6C-B17E-4088-826F-D043939A5125}"/>
</file>

<file path=customXml/itemProps2.xml><?xml version="1.0" encoding="utf-8"?>
<ds:datastoreItem xmlns:ds="http://schemas.openxmlformats.org/officeDocument/2006/customXml" ds:itemID="{7F6C8660-1D46-4DCA-BC44-4EBD44A0F9FF}"/>
</file>

<file path=customXml/itemProps3.xml><?xml version="1.0" encoding="utf-8"?>
<ds:datastoreItem xmlns:ds="http://schemas.openxmlformats.org/officeDocument/2006/customXml" ds:itemID="{F0B098C8-56CB-4DDE-95CD-7D51154BAAB3}"/>
</file>

<file path=docProps/app.xml><?xml version="1.0" encoding="utf-8"?>
<Properties xmlns="http://schemas.openxmlformats.org/officeDocument/2006/extended-properties" xmlns:vt="http://schemas.openxmlformats.org/officeDocument/2006/docPropsVTypes">
  <Template>Doporučení strategie</Template>
  <TotalTime>79</TotalTime>
  <Words>515</Words>
  <Application>Microsoft Office PowerPoint</Application>
  <PresentationFormat>Vlastní</PresentationFormat>
  <Paragraphs>62</Paragraphs>
  <Slides>12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1_Motiv sady Office</vt:lpstr>
      <vt:lpstr>Prezentace aplikace PowerPoint</vt:lpstr>
      <vt:lpstr>SUGESCE</vt:lpstr>
      <vt:lpstr>Sugesce</vt:lpstr>
      <vt:lpstr>Popis sugesce</vt:lpstr>
      <vt:lpstr>Autosugesce</vt:lpstr>
      <vt:lpstr>Úkol</vt:lpstr>
      <vt:lpstr>Sugestibilita</vt:lpstr>
      <vt:lpstr>Repudiace</vt:lpstr>
      <vt:lpstr>Příklady sugesce</vt:lpstr>
      <vt:lpstr>Úkol</vt:lpstr>
      <vt:lpstr>Užití sugesce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Věra Janovičová</dc:creator>
  <dc:description>Uvedení vývoje a alternativ, doporučení jedné nebo více strategií</dc:description>
  <cp:lastModifiedBy>sborovna2b</cp:lastModifiedBy>
  <cp:revision>15</cp:revision>
  <cp:lastPrinted>1601-01-01T00:00:00Z</cp:lastPrinted>
  <dcterms:created xsi:type="dcterms:W3CDTF">2012-01-09T00:59:01Z</dcterms:created>
  <dcterms:modified xsi:type="dcterms:W3CDTF">2013-05-23T12:18:22Z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