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67" r:id="rId2"/>
    <p:sldId id="256" r:id="rId3"/>
    <p:sldId id="265" r:id="rId4"/>
    <p:sldId id="257" r:id="rId5"/>
    <p:sldId id="258" r:id="rId6"/>
    <p:sldId id="259" r:id="rId7"/>
    <p:sldId id="260" r:id="rId8"/>
    <p:sldId id="266" r:id="rId9"/>
    <p:sldId id="261" r:id="rId10"/>
    <p:sldId id="262" r:id="rId11"/>
    <p:sldId id="263" r:id="rId12"/>
    <p:sldId id="268" r:id="rId13"/>
  </p:sldIdLst>
  <p:sldSz cx="10080625" cy="7559675"/>
  <p:notesSz cx="7559675" cy="10691813"/>
  <p:defaultTextStyle>
    <a:defPPr>
      <a:defRPr lang="en-GB"/>
    </a:defPPr>
    <a:lvl1pPr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2693781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38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0668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96138" y="306388"/>
            <a:ext cx="2151062" cy="659288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1363" y="306388"/>
            <a:ext cx="6302375" cy="65928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852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1363" y="306388"/>
            <a:ext cx="8605837" cy="113347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1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79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0821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2262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91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59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29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73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0951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48185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306388"/>
            <a:ext cx="86058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38363"/>
            <a:ext cx="8416925" cy="476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+mj-lt"/>
          <a:ea typeface="+mj-ea"/>
          <a:cs typeface="+mj-cs"/>
        </a:defRPr>
      </a:lvl1pPr>
      <a:lvl2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2pPr>
      <a:lvl3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3pPr>
      <a:lvl4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4pPr>
      <a:lvl5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5pPr>
      <a:lvl6pPr marL="25146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6pPr>
      <a:lvl7pPr marL="29718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7pPr>
      <a:lvl8pPr marL="34290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8pPr>
      <a:lvl9pPr marL="38862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ea typeface="msmincho" charset="0"/>
          <a:cs typeface="msmincho" charset="0"/>
        </a:defRPr>
      </a:lvl9pPr>
    </p:titleStyle>
    <p:bodyStyle>
      <a:lvl1pPr marL="342900" indent="-3429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333333"/>
          </a:solidFill>
          <a:latin typeface="+mn-lt"/>
          <a:ea typeface="+mn-ea"/>
          <a:cs typeface="+mn-cs"/>
        </a:defRPr>
      </a:lvl2pPr>
      <a:lvl3pPr marL="11430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333333"/>
          </a:solidFill>
          <a:latin typeface="+mn-lt"/>
          <a:ea typeface="+mn-ea"/>
          <a:cs typeface="+mn-cs"/>
        </a:defRPr>
      </a:lvl3pPr>
      <a:lvl4pPr marL="16002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333333"/>
          </a:solidFill>
          <a:latin typeface="+mn-lt"/>
          <a:ea typeface="+mn-ea"/>
          <a:cs typeface="+mn-cs"/>
        </a:defRPr>
      </a:lvl4pPr>
      <a:lvl5pPr marL="20574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333333"/>
          </a:solidFill>
          <a:latin typeface="+mn-lt"/>
          <a:ea typeface="+mn-ea"/>
          <a:cs typeface="+mn-cs"/>
        </a:defRPr>
      </a:lvl5pPr>
      <a:lvl6pPr marL="25146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ea typeface="+mn-ea"/>
          <a:cs typeface="+mn-cs"/>
        </a:defRPr>
      </a:lvl6pPr>
      <a:lvl7pPr marL="29718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ea typeface="+mn-ea"/>
          <a:cs typeface="+mn-cs"/>
        </a:defRPr>
      </a:lvl7pPr>
      <a:lvl8pPr marL="34290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ea typeface="+mn-ea"/>
          <a:cs typeface="+mn-cs"/>
        </a:defRPr>
      </a:lvl8pPr>
      <a:lvl9pPr marL="38862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754188" y="207963"/>
            <a:ext cx="65722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6" charset="0"/>
                <a:cs typeface="Times New Roman" pitchFamily="16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468438" y="493713"/>
            <a:ext cx="725963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6" charset="0"/>
                <a:cs typeface="Times New Roman" pitchFamily="16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5834063"/>
            <a:ext cx="6915150" cy="133191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869950" y="5367338"/>
            <a:ext cx="834072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800600"/>
            <a:ext cx="1025683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96875" y="1279525"/>
            <a:ext cx="18891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96875" y="993775"/>
            <a:ext cx="21415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96875" y="1565275"/>
            <a:ext cx="714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96875" y="1851025"/>
            <a:ext cx="1857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96875" y="2136775"/>
            <a:ext cx="1785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96875" y="2422525"/>
            <a:ext cx="9286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Anotace:</a:t>
            </a:r>
            <a:endParaRPr lang="cs-CZ" sz="120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397125" y="1279525"/>
            <a:ext cx="6429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VY_32_INOVACE_18.15_OP_Manipulace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397125" y="993775"/>
            <a:ext cx="17637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182813" y="2351088"/>
            <a:ext cx="6143625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400" b="1" i="1">
                <a:solidFill>
                  <a:schemeClr val="tx1"/>
                </a:solidFill>
              </a:rPr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6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Žáci se seznámí s tím, co je to manipulace. Rovněž se učí  druhy a čím je ovlivněna.Nakonec se dozví využití  v praxi.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397125" y="1565275"/>
            <a:ext cx="25717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Druhý 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397125" y="1851025"/>
            <a:ext cx="65008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Psychologie,  manipulace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397125" y="2136775"/>
            <a:ext cx="90646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6.12.2012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900113"/>
            <a:ext cx="8607425" cy="1135062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400" smtClean="0">
                <a:latin typeface="Comic Sans MS" pitchFamily="64" charset="0"/>
              </a:rPr>
              <a:t>Oblasti rizikového chování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2160588"/>
            <a:ext cx="8418513" cy="4762500"/>
          </a:xfrm>
        </p:spPr>
        <p:txBody>
          <a:bodyPr tIns="0"/>
          <a:lstStyle/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FF0000"/>
                </a:solidFill>
                <a:latin typeface="Comic Sans MS" pitchFamily="64" charset="0"/>
              </a:rPr>
              <a:t>zneužívání návykových látek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FF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FF0000"/>
                </a:solidFill>
                <a:latin typeface="Comic Sans MS" pitchFamily="64" charset="0"/>
              </a:rPr>
              <a:t>reprodukční zdraví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i="1" smtClean="0">
                <a:solidFill>
                  <a:srgbClr val="000000"/>
                </a:solidFill>
                <a:latin typeface="Comic Sans MS" pitchFamily="64" charset="0"/>
              </a:rPr>
              <a:t>(předčasný sexuální život → střídání partnerů → riziko vzniku pohlavních nemocí, nechtěná těhotenství)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4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FF0000"/>
                </a:solidFill>
                <a:latin typeface="Comic Sans MS" pitchFamily="64" charset="0"/>
              </a:rPr>
              <a:t>psychosociální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i="1" smtClean="0">
                <a:solidFill>
                  <a:srgbClr val="000000"/>
                </a:solidFill>
                <a:latin typeface="Comic Sans MS" pitchFamily="64" charset="0"/>
              </a:rPr>
              <a:t>(poruchy chování, závažné ničení majetku, zakládání ohně, krádeže, záškoláctví, útěk z domova...)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400" smtClean="0">
              <a:solidFill>
                <a:srgbClr val="000000"/>
              </a:solidFill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744538"/>
            <a:ext cx="8607425" cy="1414462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omic Sans MS" pitchFamily="64" charset="0"/>
              </a:rPr>
              <a:t>Faktory ovlivňující vznik </a:t>
            </a:r>
            <a:br>
              <a:rPr lang="cs-CZ" smtClean="0">
                <a:latin typeface="Comic Sans MS" pitchFamily="64" charset="0"/>
              </a:rPr>
            </a:br>
            <a:r>
              <a:rPr lang="cs-CZ" smtClean="0">
                <a:latin typeface="Comic Sans MS" pitchFamily="64" charset="0"/>
              </a:rPr>
              <a:t>rizikového chování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762500"/>
          </a:xfrm>
        </p:spPr>
        <p:txBody>
          <a:bodyPr tIns="0"/>
          <a:lstStyle/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b="1" smtClean="0">
              <a:solidFill>
                <a:srgbClr val="FF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FF0000"/>
                </a:solidFill>
                <a:latin typeface="Comic Sans MS" pitchFamily="64" charset="0"/>
              </a:rPr>
              <a:t>Individuální faktor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>- problémové chování v dětství, malá sebedůvěra a sebeúcta, sklon k riskování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FF0000"/>
                </a:solidFill>
                <a:latin typeface="Comic Sans MS" pitchFamily="64" charset="0"/>
              </a:rPr>
              <a:t>Rodinný faktor</a:t>
            </a: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/>
            </a:r>
            <a:b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</a:b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>- rodiče zanedbávají nebo zneužívají dítě, nedostatečná komunikace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FF0000"/>
                </a:solidFill>
                <a:latin typeface="Comic Sans MS" pitchFamily="64" charset="0"/>
              </a:rPr>
              <a:t>Společenský faktor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>- chudoba, nízká úroveň vzdělání, negativní vzory v okolí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325813" y="6137275"/>
            <a:ext cx="393065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Mgr. Věra Janovičová</a:t>
            </a:r>
          </a:p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SOŠ logistická a SOU Dalovice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janovicova@logistickaskola.cz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Prosinec 2012</a:t>
            </a:r>
          </a:p>
        </p:txBody>
      </p:sp>
      <p:sp>
        <p:nvSpPr>
          <p:cNvPr id="13315" name="TextovéPole 3"/>
          <p:cNvSpPr txBox="1">
            <a:spLocks noChangeArrowheads="1"/>
          </p:cNvSpPr>
          <p:nvPr/>
        </p:nvSpPr>
        <p:spPr bwMode="auto">
          <a:xfrm>
            <a:off x="396875" y="5065713"/>
            <a:ext cx="92868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227013" y="201613"/>
            <a:ext cx="48895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pl-PL" sz="15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Seznam použité literatury a pramenů:</a:t>
            </a:r>
            <a:endParaRPr lang="cs-CZ" sz="1500" b="1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325438" y="565150"/>
            <a:ext cx="8470900" cy="263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2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023938"/>
            <a:ext cx="8640763" cy="1911350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M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a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n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i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p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u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l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a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c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e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 </a:t>
            </a:r>
            <a:b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</a:b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a 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r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i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z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i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k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o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v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é 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ch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o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v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á</a:t>
            </a:r>
            <a:r>
              <a:rPr lang="cs-CZ" sz="5400" smtClean="0">
                <a:solidFill>
                  <a:srgbClr val="FF0000"/>
                </a:solidFill>
                <a:latin typeface="Comic Sans MS" pitchFamily="64" charset="0"/>
              </a:rPr>
              <a:t>n</a:t>
            </a:r>
            <a:r>
              <a:rPr lang="cs-CZ" sz="5400" smtClean="0">
                <a:solidFill>
                  <a:srgbClr val="000000"/>
                </a:solidFill>
                <a:latin typeface="Comic Sans MS" pitchFamily="64" charset="0"/>
              </a:rPr>
              <a:t>í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/>
            <a:r>
              <a:rPr lang="cs-CZ" smtClean="0"/>
              <a:t>ÚKOL</a:t>
            </a:r>
          </a:p>
        </p:txBody>
      </p:sp>
      <p:sp>
        <p:nvSpPr>
          <p:cNvPr id="4099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/>
            <a:r>
              <a:rPr lang="cs-CZ" smtClean="0"/>
              <a:t>Co je to manipulace?</a:t>
            </a:r>
          </a:p>
          <a:p>
            <a:pPr eaLnBrk="1"/>
            <a:endParaRPr lang="cs-CZ" smtClean="0"/>
          </a:p>
          <a:p>
            <a:pPr eaLnBrk="1"/>
            <a:r>
              <a:rPr lang="cs-CZ" smtClean="0"/>
              <a:t>Využíváš manipulace?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720725"/>
            <a:ext cx="8607425" cy="1135063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400" smtClean="0">
                <a:latin typeface="Comic Sans MS" pitchFamily="64" charset="0"/>
              </a:rPr>
              <a:t>Manipulace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762500"/>
          </a:xfrm>
        </p:spPr>
        <p:txBody>
          <a:bodyPr tIns="0"/>
          <a:lstStyle/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z latinských výrazů </a:t>
            </a:r>
            <a:r>
              <a:rPr lang="cs-CZ" sz="2800" smtClean="0">
                <a:solidFill>
                  <a:srgbClr val="FF0000"/>
                </a:solidFill>
                <a:latin typeface="Comic Sans MS" pitchFamily="64" charset="0"/>
              </a:rPr>
              <a:t>ruka</a:t>
            </a: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 a </a:t>
            </a:r>
            <a:r>
              <a:rPr lang="cs-CZ" sz="2800" smtClean="0">
                <a:solidFill>
                  <a:srgbClr val="FF0000"/>
                </a:solidFill>
                <a:latin typeface="Comic Sans MS" pitchFamily="64" charset="0"/>
              </a:rPr>
              <a:t>uchopit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termín označující snahu o působení na myšlení druhých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u="sng" smtClean="0">
                <a:solidFill>
                  <a:srgbClr val="FF0000"/>
                </a:solidFill>
                <a:latin typeface="Comic Sans MS" pitchFamily="64" charset="0"/>
              </a:rPr>
              <a:t>Manipulátor</a:t>
            </a:r>
            <a:r>
              <a:rPr lang="cs-CZ" sz="2800" smtClean="0">
                <a:solidFill>
                  <a:srgbClr val="FF0000"/>
                </a:solidFill>
                <a:latin typeface="Comic Sans MS" pitchFamily="64" charset="0"/>
              </a:rPr>
              <a:t> 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- na začátku jedná tak, aby získal u svých obětí sympatie. Využívá znalost slabých stránek manipulovaných.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774700"/>
            <a:ext cx="8607425" cy="1274763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3600" smtClean="0">
                <a:latin typeface="Comic Sans MS" pitchFamily="64" charset="0"/>
              </a:rPr>
              <a:t>Základní dělení manipulace </a:t>
            </a:r>
            <a:br>
              <a:rPr lang="cs-CZ" sz="3600" smtClean="0">
                <a:latin typeface="Comic Sans MS" pitchFamily="64" charset="0"/>
              </a:rPr>
            </a:br>
            <a:r>
              <a:rPr lang="cs-CZ" sz="3600" smtClean="0">
                <a:latin typeface="Comic Sans MS" pitchFamily="64" charset="0"/>
              </a:rPr>
              <a:t>podle J. Klimeše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2339975"/>
            <a:ext cx="8418513" cy="4403725"/>
          </a:xfrm>
        </p:spPr>
        <p:txBody>
          <a:bodyPr tIns="0"/>
          <a:lstStyle/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600" b="1" smtClean="0">
                <a:solidFill>
                  <a:srgbClr val="FF0000"/>
                </a:solidFill>
                <a:latin typeface="Comic Sans MS" pitchFamily="64" charset="0"/>
              </a:rPr>
              <a:t>Přímé (nátlakové)</a:t>
            </a: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/>
            </a:r>
            <a:b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</a:b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>- manipulátor obchází </a:t>
            </a:r>
            <a:r>
              <a:rPr lang="cs-CZ" sz="2600" b="1" smtClean="0">
                <a:solidFill>
                  <a:srgbClr val="000000"/>
                </a:solidFill>
                <a:latin typeface="Comic Sans MS" pitchFamily="64" charset="0"/>
              </a:rPr>
              <a:t>vůli </a:t>
            </a: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>manipulovaného. Ten si zřetelně uvědomuje, že musí udělat něco, co nechce. 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6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600" b="1" smtClean="0">
                <a:solidFill>
                  <a:srgbClr val="FF0000"/>
                </a:solidFill>
                <a:latin typeface="Comic Sans MS" pitchFamily="64" charset="0"/>
              </a:rPr>
              <a:t>Nepřímé (taktizující)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>- manipulátor obchází </a:t>
            </a:r>
            <a:r>
              <a:rPr lang="cs-CZ" sz="2600" b="1" smtClean="0">
                <a:solidFill>
                  <a:srgbClr val="000000"/>
                </a:solidFill>
                <a:latin typeface="Comic Sans MS" pitchFamily="64" charset="0"/>
              </a:rPr>
              <a:t>vědomí </a:t>
            </a:r>
            <a:r>
              <a:rPr lang="cs-CZ" sz="2600" smtClean="0">
                <a:solidFill>
                  <a:srgbClr val="000000"/>
                </a:solidFill>
                <a:latin typeface="Comic Sans MS" pitchFamily="64" charset="0"/>
              </a:rPr>
              <a:t>manipulovaného. Ten si není vědom, že se momentálně děje něco, co je pro něj nevýhodné.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720725"/>
            <a:ext cx="8607425" cy="1135063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omic Sans MS" pitchFamily="64" charset="0"/>
              </a:rPr>
              <a:t>Pozitivní chápání manipulace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762500"/>
          </a:xfrm>
        </p:spPr>
        <p:txBody>
          <a:bodyPr tIns="0"/>
          <a:lstStyle/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působení na ostatní s využitím autority a zkušeností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000000"/>
                </a:solidFill>
                <a:latin typeface="Comic Sans MS" pitchFamily="64" charset="0"/>
              </a:rPr>
              <a:t>Některé zdravotnické obory 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000000"/>
                </a:solidFill>
                <a:latin typeface="Comic Sans MS" pitchFamily="64" charset="0"/>
              </a:rPr>
              <a:t>Záchranné sbory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b="1" smtClean="0">
                <a:solidFill>
                  <a:srgbClr val="000000"/>
                </a:solidFill>
                <a:latin typeface="Comic Sans MS" pitchFamily="64" charset="0"/>
              </a:rPr>
              <a:t>Mezilidská diplomacie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844550"/>
            <a:ext cx="8607425" cy="1135063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omic Sans MS" pitchFamily="64" charset="0"/>
              </a:rPr>
              <a:t>Ochrana před manipulací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762500"/>
          </a:xfrm>
        </p:spPr>
        <p:txBody>
          <a:bodyPr tIns="0"/>
          <a:lstStyle/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rozpoznat manipulaci a hrozící nebezpečí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pěstovat si vlastní sebevědomí (nemyslet si, že manipulátor je dokonalejší)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umět odmítnout manipulátorovu žádost, nemít vůči němu zábrany a závazky</a:t>
            </a:r>
          </a:p>
          <a:p>
            <a:pPr marL="503238" indent="-431800" eaLnBrk="1"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cs-CZ" smtClean="0"/>
              <a:t>ÚKOL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>
              <a:buFont typeface="Times New Roman" pitchFamily="16" charset="0"/>
              <a:buNone/>
            </a:pPr>
            <a:r>
              <a:rPr lang="cs-CZ" smtClean="0"/>
              <a:t>Co řadíme mezi rizikové chování?</a:t>
            </a:r>
          </a:p>
          <a:p>
            <a:pPr eaLnBrk="1">
              <a:buFont typeface="Times New Roman" pitchFamily="16" charset="0"/>
              <a:buNone/>
            </a:pPr>
            <a:endParaRPr lang="cs-CZ" smtClean="0"/>
          </a:p>
          <a:p>
            <a:pPr eaLnBrk="1">
              <a:buFont typeface="Times New Roman" pitchFamily="16" charset="0"/>
              <a:buNone/>
            </a:pPr>
            <a:r>
              <a:rPr lang="cs-CZ" smtClean="0"/>
              <a:t>Které faktory ovlivňují rizikové chování?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844550"/>
            <a:ext cx="8607425" cy="1314450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400" smtClean="0">
                <a:latin typeface="Comic Sans MS" pitchFamily="64" charset="0"/>
              </a:rPr>
              <a:t>Rizikové chování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893888"/>
            <a:ext cx="8418513" cy="5126037"/>
          </a:xfrm>
        </p:spPr>
        <p:txBody>
          <a:bodyPr tIns="0"/>
          <a:lstStyle/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000000"/>
              </a:solidFill>
              <a:latin typeface="Comic Sans MS" pitchFamily="64" charset="0"/>
            </a:endParaRP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solidFill>
                  <a:srgbClr val="000000"/>
                </a:solidFill>
                <a:latin typeface="Comic Sans MS" pitchFamily="64" charset="0"/>
              </a:rPr>
              <a:t>chování, v jehož důsledku dochází k prokazatelnému nárůstu zdravotních, sociálních, výchovných a dalších rizik pro jedince nebo společnost</a:t>
            </a:r>
          </a:p>
          <a:p>
            <a:pPr marL="503238" indent="-431800" eaLnBrk="1">
              <a:lnSpc>
                <a:spcPct val="117000"/>
              </a:lnSpc>
              <a:buClr>
                <a:srgbClr val="99284C"/>
              </a:buClr>
              <a:buSzPct val="45000"/>
              <a:buFont typeface="Wingdings" charset="2"/>
              <a:buChar char="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800" smtClean="0">
              <a:solidFill>
                <a:srgbClr val="000000"/>
              </a:solidFill>
              <a:latin typeface="Comic Sans MS" pitchFamily="6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msmincho"/>
        <a:cs typeface="msmincho"/>
      </a:majorFont>
      <a:minorFont>
        <a:latin typeface="Arial"/>
        <a:ea typeface="msmincho"/>
        <a:cs typeface="msmincho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9138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9138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035FC5E-6E99-447C-BEE5-AB188D0C408D}"/>
</file>

<file path=customXml/itemProps2.xml><?xml version="1.0" encoding="utf-8"?>
<ds:datastoreItem xmlns:ds="http://schemas.openxmlformats.org/officeDocument/2006/customXml" ds:itemID="{4DA59A4F-A772-4DE0-A727-A062C5397EF1}"/>
</file>

<file path=customXml/itemProps3.xml><?xml version="1.0" encoding="utf-8"?>
<ds:datastoreItem xmlns:ds="http://schemas.openxmlformats.org/officeDocument/2006/customXml" ds:itemID="{E7482B69-4E40-4F4E-A957-E282894E9223}"/>
</file>

<file path=docProps/app.xml><?xml version="1.0" encoding="utf-8"?>
<Properties xmlns="http://schemas.openxmlformats.org/officeDocument/2006/extended-properties" xmlns:vt="http://schemas.openxmlformats.org/officeDocument/2006/docPropsVTypes">
  <Template>Doporučení strategie</Template>
  <TotalTime>35</TotalTime>
  <Words>429</Words>
  <Application>Microsoft Office PowerPoint</Application>
  <PresentationFormat>Vlastní</PresentationFormat>
  <Paragraphs>75</Paragraphs>
  <Slides>12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Prezentace aplikace PowerPoint</vt:lpstr>
      <vt:lpstr>Manipulace  a rizikové chování</vt:lpstr>
      <vt:lpstr>ÚKOL</vt:lpstr>
      <vt:lpstr>Manipulace</vt:lpstr>
      <vt:lpstr>Základní dělení manipulace  podle J. Klimeše</vt:lpstr>
      <vt:lpstr>Pozitivní chápání manipulace</vt:lpstr>
      <vt:lpstr>Ochrana před manipulací</vt:lpstr>
      <vt:lpstr>ÚKOL</vt:lpstr>
      <vt:lpstr>Rizikové chování</vt:lpstr>
      <vt:lpstr>Oblasti rizikového chování</vt:lpstr>
      <vt:lpstr>Faktory ovlivňující vznik  rizikového chování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dc:description>Uvedení vývoje a alternativ, doporučení jedné nebo více strategií</dc:description>
  <cp:lastModifiedBy>sborovna2b</cp:lastModifiedBy>
  <cp:revision>7</cp:revision>
  <cp:lastPrinted>1601-01-01T00:00:00Z</cp:lastPrinted>
  <dcterms:created xsi:type="dcterms:W3CDTF">2012-12-03T16:38:06Z</dcterms:created>
  <dcterms:modified xsi:type="dcterms:W3CDTF">2013-05-23T12:18:49Z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