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Override1.xml" ContentType="application/vnd.openxmlformats-officedocument.themeOverrid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63" r:id="rId2"/>
    <p:sldId id="256" r:id="rId3"/>
    <p:sldId id="261" r:id="rId4"/>
    <p:sldId id="257" r:id="rId5"/>
    <p:sldId id="258" r:id="rId6"/>
    <p:sldId id="259" r:id="rId7"/>
    <p:sldId id="262" r:id="rId8"/>
    <p:sldId id="260" r:id="rId9"/>
    <p:sldId id="264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20000"/>
      </a:spcBef>
      <a:spcAft>
        <a:spcPct val="0"/>
      </a:spcAft>
      <a:buClr>
        <a:schemeClr val="hlink"/>
      </a:buClr>
      <a:buSzPct val="80000"/>
      <a:buFont typeface="Wingdings" charset="2"/>
      <a:buChar char="n"/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20000"/>
      </a:spcBef>
      <a:spcAft>
        <a:spcPct val="0"/>
      </a:spcAft>
      <a:buClr>
        <a:schemeClr val="hlink"/>
      </a:buClr>
      <a:buSzPct val="80000"/>
      <a:buFont typeface="Wingdings" charset="2"/>
      <a:buChar char="n"/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20000"/>
      </a:spcBef>
      <a:spcAft>
        <a:spcPct val="0"/>
      </a:spcAft>
      <a:buClr>
        <a:schemeClr val="hlink"/>
      </a:buClr>
      <a:buSzPct val="80000"/>
      <a:buFont typeface="Wingdings" charset="2"/>
      <a:buChar char="n"/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20000"/>
      </a:spcBef>
      <a:spcAft>
        <a:spcPct val="0"/>
      </a:spcAft>
      <a:buClr>
        <a:schemeClr val="hlink"/>
      </a:buClr>
      <a:buSzPct val="80000"/>
      <a:buFont typeface="Wingdings" charset="2"/>
      <a:buChar char="n"/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20000"/>
      </a:spcBef>
      <a:spcAft>
        <a:spcPct val="0"/>
      </a:spcAft>
      <a:buClr>
        <a:schemeClr val="hlink"/>
      </a:buClr>
      <a:buSzPct val="80000"/>
      <a:buFont typeface="Wingdings" charset="2"/>
      <a:buChar char="n"/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římá spojovací čára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Char char="n"/>
              <a:defRPr/>
            </a:pPr>
            <a:endParaRPr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5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E9BB0-F5F0-4AFD-87AE-7AA0AC6DD4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183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12A0E-89F6-4599-A5EE-48C1B9B7D8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2636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FECC3-5DAD-4EBC-8DEA-0BEFC816301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200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7118A-63D6-4C35-A467-57A89CB1F1D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4383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římá spojovací čára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Char char="n"/>
              <a:defRPr/>
            </a:pPr>
            <a:endParaRPr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5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AB50C-EE1F-45BF-ADD8-29174A56E1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4245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E708B-4FA9-4362-B695-6A300C117E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5678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Char char="n"/>
              <a:defRPr/>
            </a:pPr>
            <a:endParaRPr lang="en-US"/>
          </a:p>
        </p:txBody>
      </p:sp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137AB-D1D4-46B1-9E61-6A95EA0634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9118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05455-27D3-43D1-9977-6ACADEA42C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7526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40D4A-FF22-4B6B-BD84-63D50E855F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2653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Char char="n"/>
              <a:defRPr/>
            </a:pPr>
            <a:endParaRPr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DEDBF-104E-49CE-8A1A-DE160FA6DA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101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32127-07BA-45DD-9533-BFFA4341D4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455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Char char="n"/>
              <a:defRPr/>
            </a:pPr>
            <a:endParaRPr lang="en-US"/>
          </a:p>
        </p:txBody>
      </p:sp>
      <p:sp>
        <p:nvSpPr>
          <p:cNvPr id="1029" name="Zástupný symbol pro text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buFont typeface="Wingdings" pitchFamily="2" charset="2"/>
              <a:buChar char="n"/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buFont typeface="Wingdings" pitchFamily="2" charset="2"/>
              <a:buChar char="n"/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buFont typeface="Wingdings" pitchFamily="2" charset="2"/>
              <a:buChar char="n"/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C6A03E7-A642-4049-8B0D-B042316453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Char char="n"/>
              <a:defRPr/>
            </a:pPr>
            <a:endParaRPr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Wingdings" pitchFamily="2" charset="2"/>
              <a:buChar char="n"/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84" r:id="rId4"/>
    <p:sldLayoutId id="2147483890" r:id="rId5"/>
    <p:sldLayoutId id="2147483885" r:id="rId6"/>
    <p:sldLayoutId id="2147483891" r:id="rId7"/>
    <p:sldLayoutId id="2147483892" r:id="rId8"/>
    <p:sldLayoutId id="2147483893" r:id="rId9"/>
    <p:sldLayoutId id="2147483886" r:id="rId10"/>
    <p:sldLayoutId id="214748389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10244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>
              <a:buFont typeface="Wingdings" pitchFamily="2" charset="2"/>
              <a:buChar char="n"/>
              <a:defRPr/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>
              <a:buFont typeface="Wingdings" pitchFamily="2" charset="2"/>
              <a:buChar char="n"/>
              <a:defRPr/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>
              <a:buFont typeface="Wingdings" pitchFamily="2" charset="2"/>
              <a:buChar char="n"/>
              <a:defRPr/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1069975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927225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855788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VY_32_INOVACE_18.19_OP_Poruchy zaměřenosti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Janovičová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cs-CZ" sz="1100" b="1" i="1" dirty="0"/>
              <a:t>Materiál je určen žákům 3.ročníku, k jejich motivaci pro výuku OP.  Žáci ve formě PP mají lepší přehled o výkladu látky a možnosti lepšího pochopení a vstřebání informací. Formou doplňujících otázek a aktivit si ujasňují výklad.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tím, co jsou poruchy zaměřenosti, jaké vlastnosti se k nim váží a jaké mohou být na ně reakce.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10.10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..2013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b="1" dirty="0" smtClean="0">
                <a:solidFill>
                  <a:srgbClr val="C00000"/>
                </a:solidFill>
                <a:latin typeface="Times New Roman" pitchFamily="18" charset="0"/>
              </a:rPr>
              <a:t>Poruchy zaměřenosti, citové deprivace a frustrace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2276475"/>
            <a:ext cx="8229600" cy="3819525"/>
          </a:xfrm>
        </p:spPr>
        <p:txBody>
          <a:bodyPr>
            <a:normAutofit fontScale="85000"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b="1" dirty="0" smtClean="0">
                <a:solidFill>
                  <a:srgbClr val="C00000"/>
                </a:solidFill>
                <a:latin typeface="Times New Roman" pitchFamily="18" charset="0"/>
              </a:rPr>
              <a:t>   Poruchy zaměřenosti: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28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cs-CZ" sz="2800" dirty="0" smtClean="0">
                <a:solidFill>
                  <a:schemeClr val="tx1"/>
                </a:solidFill>
                <a:latin typeface="Times New Roman" pitchFamily="18" charset="0"/>
              </a:rPr>
              <a:t>Jsou velmi složitým prvkem osobnosti a kořeny mají jak v genetické výbavě, tak v procesu výchovy a dospívání člověka.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2"/>
              </a:buClr>
              <a:buFont typeface="Wingdings 2"/>
              <a:buChar char=""/>
              <a:defRPr/>
            </a:pPr>
            <a:endParaRPr lang="cs-CZ" sz="28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cs-CZ" sz="2800" dirty="0" smtClean="0">
                <a:solidFill>
                  <a:schemeClr val="tx1"/>
                </a:solidFill>
                <a:latin typeface="Times New Roman" pitchFamily="18" charset="0"/>
              </a:rPr>
              <a:t>Projevují se mnoha cestami např. konfliktním jednáním, pocity méněcennosti, negativismem, poruchami v životosprávě (anorexie, bolesti břicha, poruchy spánku, koktání…).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2"/>
              </a:buClr>
              <a:buFont typeface="Wingdings 2"/>
              <a:buChar char=""/>
              <a:defRPr/>
            </a:pPr>
            <a:endParaRPr lang="cs-CZ" sz="2800" dirty="0" smtClean="0">
              <a:solidFill>
                <a:schemeClr val="tx1"/>
              </a:solidFill>
              <a:latin typeface="Times New Roman" pitchFamily="18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cs-CZ" sz="2800" dirty="0" smtClean="0">
                <a:solidFill>
                  <a:schemeClr val="tx1"/>
                </a:solidFill>
                <a:latin typeface="Times New Roman" pitchFamily="18" charset="0"/>
              </a:rPr>
              <a:t>Mezi poruchy zaměřenosti patří citové deprivace a frustrace.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Znáš nějaké poruchy zaměřenosti?</a:t>
            </a:r>
          </a:p>
          <a:p>
            <a:r>
              <a:rPr lang="cs-CZ" altLang="cs-CZ" smtClean="0"/>
              <a:t>Jaké psychické stavy souvisí s konstitučními vlastnostmi?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800" b="1" dirty="0" smtClean="0">
                <a:solidFill>
                  <a:srgbClr val="C00000"/>
                </a:solidFill>
                <a:latin typeface="Times New Roman" pitchFamily="18" charset="0"/>
              </a:rPr>
              <a:t>Citová deprivace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cs-CZ" altLang="cs-CZ" smtClean="0">
              <a:solidFill>
                <a:schemeClr val="tx1"/>
              </a:solidFill>
            </a:endParaRPr>
          </a:p>
          <a:p>
            <a:pPr eaLnBrk="1" hangingPunct="1">
              <a:buClr>
                <a:schemeClr val="tx1"/>
              </a:buClr>
              <a:buFont typeface="Wingdings" charset="2"/>
              <a:buChar char="Ø"/>
            </a:pPr>
            <a:r>
              <a:rPr lang="cs-CZ" altLang="cs-CZ" smtClean="0">
                <a:solidFill>
                  <a:schemeClr val="tx1"/>
                </a:solidFill>
              </a:rPr>
              <a:t>Citová deprivace, znamená strádání něčeho.</a:t>
            </a:r>
          </a:p>
          <a:p>
            <a:pPr eaLnBrk="1" hangingPunct="1">
              <a:buFont typeface="Wingdings" charset="2"/>
              <a:buNone/>
            </a:pPr>
            <a:endParaRPr lang="cs-CZ" altLang="cs-CZ" smtClean="0">
              <a:solidFill>
                <a:schemeClr val="tx1"/>
              </a:solidFill>
            </a:endParaRPr>
          </a:p>
          <a:p>
            <a:pPr eaLnBrk="1" hangingPunct="1">
              <a:buClr>
                <a:schemeClr val="tx1"/>
              </a:buClr>
              <a:buFont typeface="Wingdings" charset="2"/>
              <a:buChar char="Ø"/>
            </a:pPr>
            <a:r>
              <a:rPr lang="cs-CZ" altLang="cs-CZ" smtClean="0">
                <a:solidFill>
                  <a:schemeClr val="tx1"/>
                </a:solidFill>
              </a:rPr>
              <a:t>Jsou to neuspokojené potřeby lásky a jistoty uznání. Citové deprivace označují nedostatečně uspokojení důležité psychické, či fyzické potřeby jednotlivce.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800" dirty="0" smtClean="0">
                <a:solidFill>
                  <a:srgbClr val="C00000"/>
                </a:solidFill>
              </a:rPr>
              <a:t>Citová deprivace může být 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charset="2"/>
              <a:buChar char="Ø"/>
            </a:pPr>
            <a:r>
              <a:rPr lang="cs-CZ" altLang="cs-CZ" sz="2400" b="1" smtClean="0">
                <a:solidFill>
                  <a:srgbClr val="C00000"/>
                </a:solidFill>
              </a:rPr>
              <a:t>Senzorická:</a:t>
            </a:r>
          </a:p>
          <a:p>
            <a:pPr lvl="1" eaLnBrk="1" hangingPunct="1">
              <a:buClr>
                <a:schemeClr val="tx1"/>
              </a:buClr>
              <a:buFont typeface="Wingdings" charset="2"/>
              <a:buChar char="Ø"/>
            </a:pPr>
            <a:r>
              <a:rPr lang="cs-CZ" altLang="cs-CZ" sz="2400" smtClean="0">
                <a:solidFill>
                  <a:schemeClr val="tx1"/>
                </a:solidFill>
              </a:rPr>
              <a:t>Lidé strádají nedostatek smyslových zážitků.</a:t>
            </a:r>
          </a:p>
          <a:p>
            <a:pPr eaLnBrk="1" hangingPunct="1"/>
            <a:endParaRPr lang="cs-CZ" altLang="cs-CZ" sz="2400" b="1" smtClean="0"/>
          </a:p>
          <a:p>
            <a:pPr eaLnBrk="1" hangingPunct="1">
              <a:buClr>
                <a:schemeClr val="tx1"/>
              </a:buClr>
              <a:buFont typeface="Wingdings" charset="2"/>
              <a:buChar char="Ø"/>
            </a:pPr>
            <a:r>
              <a:rPr lang="cs-CZ" altLang="cs-CZ" sz="2400" b="1" smtClean="0">
                <a:solidFill>
                  <a:srgbClr val="C00000"/>
                </a:solidFill>
              </a:rPr>
              <a:t>Motorická:</a:t>
            </a:r>
          </a:p>
          <a:p>
            <a:pPr lvl="1" eaLnBrk="1" hangingPunct="1">
              <a:buClr>
                <a:schemeClr val="tx1"/>
              </a:buClr>
              <a:buFont typeface="Wingdings" charset="2"/>
              <a:buChar char="Ø"/>
            </a:pPr>
            <a:r>
              <a:rPr lang="cs-CZ" altLang="cs-CZ" sz="2400" smtClean="0">
                <a:solidFill>
                  <a:schemeClr val="tx1"/>
                </a:solidFill>
              </a:rPr>
              <a:t>Lidé strádají nemožnost cestovat, trpí nedostatkem soukromí a prostoru</a:t>
            </a:r>
            <a:r>
              <a:rPr lang="cs-CZ" altLang="cs-CZ" sz="2400" smtClean="0"/>
              <a:t>.</a:t>
            </a:r>
            <a:endParaRPr lang="cs-CZ" altLang="cs-CZ" sz="2400" b="1" smtClean="0"/>
          </a:p>
          <a:p>
            <a:pPr eaLnBrk="1" hangingPunct="1">
              <a:buFont typeface="Wingdings" charset="2"/>
              <a:buNone/>
            </a:pPr>
            <a:endParaRPr lang="cs-CZ" altLang="cs-CZ" sz="2400" smtClean="0"/>
          </a:p>
          <a:p>
            <a:pPr eaLnBrk="1" hangingPunct="1">
              <a:buClr>
                <a:schemeClr val="tx1"/>
              </a:buClr>
              <a:buFont typeface="Wingdings" charset="2"/>
              <a:buChar char="Ø"/>
            </a:pPr>
            <a:r>
              <a:rPr lang="cs-CZ" altLang="cs-CZ" sz="2400" b="1" smtClean="0">
                <a:solidFill>
                  <a:srgbClr val="C00000"/>
                </a:solidFill>
              </a:rPr>
              <a:t>Citová:</a:t>
            </a:r>
            <a:endParaRPr lang="cs-CZ" altLang="cs-CZ" sz="2400" smtClean="0">
              <a:solidFill>
                <a:srgbClr val="C00000"/>
              </a:solidFill>
            </a:endParaRPr>
          </a:p>
          <a:p>
            <a:pPr lvl="1" eaLnBrk="1" hangingPunct="1">
              <a:buClr>
                <a:schemeClr val="tx1"/>
              </a:buClr>
              <a:buFont typeface="Wingdings" charset="2"/>
              <a:buChar char="Ø"/>
            </a:pPr>
            <a:r>
              <a:rPr lang="cs-CZ" altLang="cs-CZ" sz="2400" smtClean="0">
                <a:solidFill>
                  <a:schemeClr val="tx1"/>
                </a:solidFill>
              </a:rPr>
              <a:t>Je nejdůležitější a vzniká při odloučení dítěte od rodiny, nemožnost vcítit se do druhých, protože se jich bojí a druzí se nevcítí do něho, protože jim je lhostejný.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800" decel="100000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800" b="1" dirty="0" smtClean="0">
                <a:solidFill>
                  <a:srgbClr val="C00000"/>
                </a:solidFill>
              </a:rPr>
              <a:t>Frustrace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charset="2"/>
              <a:buChar char="Ø"/>
            </a:pPr>
            <a:r>
              <a:rPr lang="cs-CZ" altLang="cs-CZ" sz="2400" smtClean="0">
                <a:solidFill>
                  <a:schemeClr val="tx1"/>
                </a:solidFill>
              </a:rPr>
              <a:t>Je psychický stav, který vzniká pokud nemůžeme dosáhnout cíle pro nějakou nepřekonatelnou překážku,tato překážka může ohrozit, oddálit nebo znemožnit uspokojení určité potřeby.</a:t>
            </a:r>
          </a:p>
          <a:p>
            <a:pPr eaLnBrk="1" hangingPunct="1"/>
            <a:endParaRPr lang="cs-CZ" altLang="cs-CZ" sz="2400" smtClean="0"/>
          </a:p>
          <a:p>
            <a:pPr eaLnBrk="1" hangingPunct="1">
              <a:buFont typeface="Wingdings 2" pitchFamily="18" charset="2"/>
              <a:buNone/>
            </a:pPr>
            <a:r>
              <a:rPr lang="cs-CZ" altLang="cs-CZ" sz="2400" b="1" smtClean="0">
                <a:solidFill>
                  <a:schemeClr val="hlink"/>
                </a:solidFill>
              </a:rPr>
              <a:t>	Frustrace může být :</a:t>
            </a:r>
            <a:r>
              <a:rPr lang="cs-CZ" altLang="cs-CZ" sz="2400" b="1" smtClean="0"/>
              <a:t> </a:t>
            </a:r>
          </a:p>
          <a:p>
            <a:pPr eaLnBrk="1" hangingPunct="1">
              <a:buFont typeface="Wingdings" charset="2"/>
              <a:buNone/>
            </a:pPr>
            <a:endParaRPr lang="cs-CZ" altLang="cs-CZ" sz="2400" b="1" smtClean="0"/>
          </a:p>
          <a:p>
            <a:pPr eaLnBrk="1" hangingPunct="1">
              <a:buClr>
                <a:schemeClr val="tx2"/>
              </a:buClr>
              <a:buFont typeface="Wingdings" charset="2"/>
              <a:buChar char="Ø"/>
            </a:pPr>
            <a:r>
              <a:rPr lang="cs-CZ" altLang="cs-CZ" sz="2400" smtClean="0">
                <a:solidFill>
                  <a:schemeClr val="tx1"/>
                </a:solidFill>
              </a:rPr>
              <a:t>Vnější – tj. fyzická nebo způsobená jednáním jiné osoby.</a:t>
            </a:r>
          </a:p>
          <a:p>
            <a:pPr eaLnBrk="1" hangingPunct="1"/>
            <a:endParaRPr lang="cs-CZ" altLang="cs-CZ" sz="2400" smtClean="0">
              <a:solidFill>
                <a:schemeClr val="tx1"/>
              </a:solidFill>
            </a:endParaRPr>
          </a:p>
          <a:p>
            <a:pPr eaLnBrk="1" hangingPunct="1">
              <a:buClr>
                <a:schemeClr val="tx2"/>
              </a:buClr>
              <a:buFont typeface="Wingdings" charset="2"/>
              <a:buChar char="Ø"/>
            </a:pPr>
            <a:r>
              <a:rPr lang="cs-CZ" altLang="cs-CZ" sz="2400" smtClean="0">
                <a:solidFill>
                  <a:schemeClr val="tx1"/>
                </a:solidFill>
              </a:rPr>
              <a:t>Vnitřní – tj. stydlivost, plachost, pocity viny, výčitky svědomí. </a:t>
            </a:r>
          </a:p>
          <a:p>
            <a:pPr eaLnBrk="1" hangingPunct="1"/>
            <a:endParaRPr lang="cs-CZ" altLang="cs-CZ" sz="2400" smtClean="0"/>
          </a:p>
          <a:p>
            <a:pPr eaLnBrk="1" hangingPunct="1"/>
            <a:endParaRPr lang="cs-CZ" altLang="cs-CZ" sz="2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Jaké můžou být reakce na frustraci?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Reakce na frustraci</a:t>
            </a:r>
            <a:endParaRPr lang="cs-CZ" dirty="0"/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- útěk do fantazie (snění, představa nereálného děje, iluzorní útěcha)</a:t>
            </a:r>
          </a:p>
          <a:p>
            <a:pPr eaLnBrk="1" hangingPunct="1"/>
            <a:r>
              <a:rPr lang="cs-CZ" altLang="cs-CZ" smtClean="0"/>
              <a:t>- agrese</a:t>
            </a:r>
          </a:p>
          <a:p>
            <a:pPr eaLnBrk="1" hangingPunct="1"/>
            <a:r>
              <a:rPr lang="cs-CZ" altLang="cs-CZ" smtClean="0"/>
              <a:t>- apatie, rezignace</a:t>
            </a:r>
          </a:p>
          <a:p>
            <a:pPr eaLnBrk="1" hangingPunct="1"/>
            <a:r>
              <a:rPr lang="cs-CZ" altLang="cs-CZ" smtClean="0"/>
              <a:t>- regrese</a:t>
            </a:r>
          </a:p>
          <a:p>
            <a:pPr eaLnBrk="1" hangingPunct="1"/>
            <a:r>
              <a:rPr lang="cs-CZ" altLang="cs-CZ" smtClean="0"/>
              <a:t>- projekce</a:t>
            </a:r>
          </a:p>
          <a:p>
            <a:pPr eaLnBrk="1" hangingPunct="1"/>
            <a:r>
              <a:rPr lang="cs-CZ" altLang="cs-CZ" smtClean="0"/>
              <a:t>- vytěsnění, potlačení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>
              <a:buFont typeface="Wingdings" pitchFamily="2" charset="2"/>
              <a:buChar char="n"/>
              <a:defRPr/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Janovičová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n"/>
              <a:defRPr/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>
              <a:buFont typeface="Wingdings" pitchFamily="2" charset="2"/>
              <a:buChar char="n"/>
              <a:defRPr/>
            </a:pP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n"/>
              <a:defRPr/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říjen 2013</a:t>
            </a: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buFont typeface="Wingdings" pitchFamily="2" charset="2"/>
              <a:buChar char="n"/>
              <a:defRPr/>
            </a:pPr>
            <a:r>
              <a:rPr lang="cs-CZ" sz="1100" dirty="0"/>
              <a:t>HELUS, Z,</a:t>
            </a:r>
            <a:r>
              <a:rPr lang="cs-CZ" sz="1100" i="1" dirty="0"/>
              <a:t> Psychologie</a:t>
            </a:r>
            <a:r>
              <a:rPr lang="cs-CZ" sz="1100" dirty="0"/>
              <a:t>  </a:t>
            </a:r>
            <a:r>
              <a:rPr lang="cs-CZ" sz="1100" i="1" dirty="0"/>
              <a:t>. 2. vyd. Praha: </a:t>
            </a:r>
            <a:r>
              <a:rPr lang="cs-CZ" sz="1100" dirty="0"/>
              <a:t>Fortuna 1999. </a:t>
            </a:r>
            <a:r>
              <a:rPr lang="cs-CZ" sz="1100"/>
              <a:t>ISBN 80-7168-406-6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esta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61395003-88FF-47EF-AAD3-BC0E63AC164F}"/>
</file>

<file path=customXml/itemProps2.xml><?xml version="1.0" encoding="utf-8"?>
<ds:datastoreItem xmlns:ds="http://schemas.openxmlformats.org/officeDocument/2006/customXml" ds:itemID="{C8F70175-84D7-4AB4-B256-1CEA84470E6C}"/>
</file>

<file path=customXml/itemProps3.xml><?xml version="1.0" encoding="utf-8"?>
<ds:datastoreItem xmlns:ds="http://schemas.openxmlformats.org/officeDocument/2006/customXml" ds:itemID="{E1FE931E-60E3-442F-96FB-0C41846335B0}"/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179</TotalTime>
  <Words>416</Words>
  <Application>Microsoft Office PowerPoint</Application>
  <PresentationFormat>Předvádění na obrazovce (4:3)</PresentationFormat>
  <Paragraphs>66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8" baseType="lpstr">
      <vt:lpstr>Tahoma</vt:lpstr>
      <vt:lpstr>Arial</vt:lpstr>
      <vt:lpstr>Wingdings</vt:lpstr>
      <vt:lpstr>Franklin Gothic Medium</vt:lpstr>
      <vt:lpstr>Franklin Gothic Book</vt:lpstr>
      <vt:lpstr>Wingdings 2</vt:lpstr>
      <vt:lpstr>Calibri</vt:lpstr>
      <vt:lpstr>Times New Roman</vt:lpstr>
      <vt:lpstr>Cesta</vt:lpstr>
      <vt:lpstr>Prezentace aplikace PowerPoint</vt:lpstr>
      <vt:lpstr>Poruchy zaměřenosti, citové deprivace a frustrace</vt:lpstr>
      <vt:lpstr>Úkol</vt:lpstr>
      <vt:lpstr>Citová deprivace</vt:lpstr>
      <vt:lpstr>Citová deprivace může být </vt:lpstr>
      <vt:lpstr>Frustrace</vt:lpstr>
      <vt:lpstr>Úkol</vt:lpstr>
      <vt:lpstr>Reakce na frustraci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Schade Michal</dc:creator>
  <cp:lastModifiedBy>Schade Michal</cp:lastModifiedBy>
  <cp:revision>20</cp:revision>
  <dcterms:created xsi:type="dcterms:W3CDTF">2010-10-24T08:38:35Z</dcterms:created>
  <dcterms:modified xsi:type="dcterms:W3CDTF">2013-12-12T13:53:57Z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