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7"/>
  </p:notesMasterIdLst>
  <p:handoutMasterIdLst>
    <p:handoutMasterId r:id="rId18"/>
  </p:handoutMasterIdLst>
  <p:sldIdLst>
    <p:sldId id="274" r:id="rId2"/>
    <p:sldId id="266" r:id="rId3"/>
    <p:sldId id="276" r:id="rId4"/>
    <p:sldId id="257" r:id="rId5"/>
    <p:sldId id="258" r:id="rId6"/>
    <p:sldId id="259" r:id="rId7"/>
    <p:sldId id="260" r:id="rId8"/>
    <p:sldId id="261" r:id="rId9"/>
    <p:sldId id="262" r:id="rId10"/>
    <p:sldId id="270" r:id="rId11"/>
    <p:sldId id="272" r:id="rId12"/>
    <p:sldId id="273" r:id="rId13"/>
    <p:sldId id="268" r:id="rId14"/>
    <p:sldId id="267" r:id="rId15"/>
    <p:sldId id="275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C3C3910-2F26-4949-86BC-D48A82659450}" type="datetimeFigureOut">
              <a:rPr lang="cs-CZ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2CCF1A4-6E64-4DD6-908A-D1CA1C5063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63202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A449EA1-3588-4201-921D-C11AB2490B86}" type="datetimeFigureOut">
              <a:rPr lang="cs-CZ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B07686E-5A66-41AF-91D5-03D174714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74658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F7EC438E-8EEE-4E83-B188-F27513E58805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4CB34C7-A52E-42F4-AB4B-E460C7443D0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E0733-E64F-4149-B800-836741FCAC65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E678B-126A-46CD-B597-6A0CAE42F2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0CE1B0-09BC-454A-82E4-132E06E4130D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7E13E6-666C-4B2D-9A01-ACEA8E9B395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43CFDD2-AFD1-44D1-96FF-65686F64A9ED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D70B0A6-F0A7-4596-B5E1-4F83212C2E1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F2CAE7FA-AFDE-49A5-8F97-B8A23366711D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19D6F0C-EDB8-4F77-A01C-5F139C9AE75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016170-90F0-4808-9E24-1643112EEC15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68BFC9-5987-4179-AD65-80912DAC3A8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D83BD-FE02-4BAF-A670-1385BCACB56A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A7271-3423-4F3D-ADA0-6E281AF160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319EFF7-C3EE-4CE6-86A7-DD440546E22B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7543F38-BEF5-401F-A65A-81D0F9294D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955F1C-4F83-42EA-A7F6-C33D7C1EDAF0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3B508-C2EC-4DE8-81E3-3580EF7953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537D28EE-5394-4E51-AD16-FE1ECD733858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7F568D1-D4C4-4118-A18A-E130B0EA120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4D1B93DC-5F3B-4222-9B32-89E7121E4200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6424B5C-0D9D-4A92-A4FA-5EE2689633A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2CAE7FA-AFDE-49A5-8F97-B8A23366711D}" type="datetimeFigureOut">
              <a:rPr lang="cs-CZ" smtClean="0"/>
              <a:pPr>
                <a:defRPr/>
              </a:pPr>
              <a:t>18.10.2013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9D6F0C-EDB8-4F77-A01C-5F139C9AE75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VY_32_INOVACE_18.20_OP_Neverbální komunikace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prvky neverbální komunikace.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7.10..2013</a:t>
            </a:r>
          </a:p>
        </p:txBody>
      </p:sp>
    </p:spTree>
    <p:extLst>
      <p:ext uri="{BB962C8B-B14F-4D97-AF65-F5344CB8AC3E}">
        <p14:creationId xmlns:p14="http://schemas.microsoft.com/office/powerpoint/2010/main" xmlns="" val="266862403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1"/>
                </a:solidFill>
                <a:latin typeface="Gill Sans Ultra Bold" pitchFamily="34" charset="-18"/>
              </a:rPr>
              <a:t>Situace:</a:t>
            </a:r>
          </a:p>
        </p:txBody>
      </p:sp>
      <p:sp>
        <p:nvSpPr>
          <p:cNvPr id="38915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Ruka nebo prsty na puse a kolem ní:</a:t>
            </a:r>
            <a:r>
              <a:rPr lang="cs-CZ" dirty="0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cs-CZ" dirty="0" smtClean="0"/>
              <a:t>    -dotyčný lže, je neupřímný; když tato gesta    pozorujete u svých posluchačů, nevěří vám</a:t>
            </a:r>
          </a:p>
          <a:p>
            <a:pPr marL="0" indent="0">
              <a:buNone/>
            </a:pPr>
            <a:r>
              <a:rPr lang="cs-CZ" b="1" dirty="0" smtClean="0"/>
              <a:t>Založené ruce, zkřížené nohy: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  -uzavřenost, nesouhlas, rozhodnost, nechuť komunikovat</a:t>
            </a:r>
          </a:p>
          <a:p>
            <a:pPr marL="0" indent="0">
              <a:buNone/>
            </a:pPr>
            <a:r>
              <a:rPr lang="cs-CZ" b="1" dirty="0" smtClean="0"/>
              <a:t>Odhalené </a:t>
            </a:r>
            <a:r>
              <a:rPr lang="cs-CZ" b="1" dirty="0"/>
              <a:t>zápěstí:</a:t>
            </a:r>
            <a:r>
              <a:rPr lang="cs-CZ" dirty="0"/>
              <a:t> </a:t>
            </a:r>
          </a:p>
          <a:p>
            <a:pPr>
              <a:buFont typeface="Wingdings 2" pitchFamily="18" charset="2"/>
              <a:buNone/>
            </a:pPr>
            <a:r>
              <a:rPr lang="cs-CZ" dirty="0"/>
              <a:t>    -když někdo umožní pohled na vnitřní stranu zápěstí (tedy pro přesnost na místa, která volí sebevrazi k podřezání), je to projev sympatií</a:t>
            </a:r>
          </a:p>
          <a:p>
            <a:pPr>
              <a:buFont typeface="Wingdings 2" pitchFamily="18" charset="2"/>
              <a:buNone/>
            </a:pP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1"/>
                </a:solidFill>
                <a:latin typeface="Gill Sans Ultra Bold" pitchFamily="34" charset="-18"/>
              </a:rPr>
              <a:t>Situace:</a:t>
            </a:r>
          </a:p>
        </p:txBody>
      </p:sp>
      <p:sp>
        <p:nvSpPr>
          <p:cNvPr id="40963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Ruce v bok:</a:t>
            </a:r>
            <a:r>
              <a:rPr lang="cs-CZ" dirty="0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cs-CZ" dirty="0" smtClean="0"/>
              <a:t>    -mají člověka opticky zvětšit, podobně jako když zvířata ježí srst; je to gesto expanze, soutěživosti, předvádění, sebejistoty</a:t>
            </a:r>
          </a:p>
          <a:p>
            <a:pPr marL="0" indent="0">
              <a:buNone/>
            </a:pPr>
            <a:r>
              <a:rPr lang="cs-CZ" b="1" dirty="0" smtClean="0"/>
              <a:t>Ruce za hlavou, ležérní sed:</a:t>
            </a:r>
            <a:r>
              <a:rPr lang="cs-CZ" dirty="0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cs-CZ" dirty="0" smtClean="0"/>
              <a:t>   -nadřazenost, postoj "já jsem tady šéf", "já jsem nejlepší"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1"/>
                </a:solidFill>
                <a:latin typeface="Gill Sans Ultra Bold" pitchFamily="34" charset="-18"/>
              </a:rPr>
              <a:t>Situace:</a:t>
            </a:r>
          </a:p>
        </p:txBody>
      </p:sp>
      <p:sp>
        <p:nvSpPr>
          <p:cNvPr id="41987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b="1" dirty="0" smtClean="0"/>
              <a:t>Hlava našikmo: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dirty="0" smtClean="0"/>
              <a:t>    -zájem o to, co se říká nebo děje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b="1" dirty="0" smtClean="0"/>
              <a:t>Hlava skloněna dopředu: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dirty="0" smtClean="0"/>
              <a:t>    -nesouhlas, nesympatie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b="1" dirty="0" smtClean="0"/>
              <a:t>Škrábání se: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dirty="0" smtClean="0"/>
              <a:t>-nejistota, nerozhodnost, pocit, že je dotyčný pod tlakem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cs-CZ" b="1" dirty="0" smtClean="0"/>
              <a:t>Pohrávání </a:t>
            </a:r>
            <a:r>
              <a:rPr lang="cs-CZ" b="1" dirty="0"/>
              <a:t>si s hodinkami, manžetou košile apod.: </a:t>
            </a:r>
          </a:p>
          <a:p>
            <a:pPr>
              <a:buFont typeface="Wingdings 2" pitchFamily="18" charset="2"/>
              <a:buNone/>
            </a:pPr>
            <a:r>
              <a:rPr lang="cs-CZ" dirty="0"/>
              <a:t>    -snaha zamaskovat nervozitu </a:t>
            </a:r>
            <a:r>
              <a:rPr lang="cs-CZ" dirty="0">
                <a:sym typeface="Wingdings" pitchFamily="2" charset="2"/>
              </a:rPr>
              <a:t></a:t>
            </a:r>
            <a:r>
              <a:rPr lang="cs-CZ" dirty="0"/>
              <a:t> ruka před tělem tvoří bariéru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smtClean="0">
                <a:solidFill>
                  <a:schemeClr val="accent1"/>
                </a:solidFill>
                <a:latin typeface="Gill Sans Ultra Bold" pitchFamily="34" charset="-18"/>
              </a:rPr>
              <a:t>Zdravá komunikace</a:t>
            </a:r>
          </a:p>
        </p:txBody>
      </p:sp>
      <p:sp>
        <p:nvSpPr>
          <p:cNvPr id="36867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dirty="0" smtClean="0"/>
              <a:t>/=funkční komunikace/</a:t>
            </a:r>
          </a:p>
          <a:p>
            <a:pPr>
              <a:buFont typeface="Wingdings 2" pitchFamily="18" charset="2"/>
              <a:buNone/>
            </a:pPr>
            <a:endParaRPr lang="cs-CZ" dirty="0" smtClean="0"/>
          </a:p>
          <a:p>
            <a:r>
              <a:rPr lang="cs-CZ" dirty="0" smtClean="0"/>
              <a:t>spoluvytváří prožitek celkové kvality a smysluplnosti našeho života</a:t>
            </a:r>
          </a:p>
          <a:p>
            <a:pPr marL="0" indent="0">
              <a:buNone/>
            </a:pP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/>
          </p:cNvSpPr>
          <p:nvPr>
            <p:ph type="ctrTitle"/>
          </p:nvPr>
        </p:nvSpPr>
        <p:spPr>
          <a:xfrm>
            <a:off x="684213" y="2205038"/>
            <a:ext cx="7772400" cy="1470025"/>
          </a:xfrm>
        </p:spPr>
        <p:txBody>
          <a:bodyPr/>
          <a:lstStyle/>
          <a:p>
            <a:r>
              <a:rPr lang="cs-CZ" smtClean="0">
                <a:solidFill>
                  <a:schemeClr val="accent1"/>
                </a:solidFill>
                <a:latin typeface="Gill Sans Ultra Bold" pitchFamily="34" charset="-18"/>
              </a:rPr>
              <a:t>Děkuji za pozornost!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7"/>
            <a:ext cx="768486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/>
              <a:t>HELUS, Z,</a:t>
            </a:r>
            <a:r>
              <a:rPr lang="cs-CZ" sz="1100" i="1" dirty="0"/>
              <a:t> Psychologie</a:t>
            </a:r>
            <a:r>
              <a:rPr lang="cs-CZ" sz="1100" dirty="0"/>
              <a:t>  </a:t>
            </a:r>
            <a:r>
              <a:rPr lang="cs-CZ" sz="1100" i="1" dirty="0"/>
              <a:t>. 2. vyd. Praha: </a:t>
            </a:r>
            <a:r>
              <a:rPr lang="cs-CZ" sz="1100" dirty="0"/>
              <a:t>Fortuna 1999. </a:t>
            </a:r>
            <a:r>
              <a:rPr lang="cs-CZ" sz="1100"/>
              <a:t>ISBN 80-7168-406-6</a:t>
            </a:r>
          </a:p>
        </p:txBody>
      </p:sp>
      <p:sp>
        <p:nvSpPr>
          <p:cNvPr id="6" name="Obdélník 5"/>
          <p:cNvSpPr/>
          <p:nvPr/>
        </p:nvSpPr>
        <p:spPr>
          <a:xfrm>
            <a:off x="428596" y="928670"/>
            <a:ext cx="63579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latin typeface="Gill Sans MT" pitchFamily="34" charset="-18"/>
              </a:rPr>
              <a:t>Neverbální komunikace. In: </a:t>
            </a:r>
            <a:r>
              <a:rPr lang="cs-CZ" i="1" dirty="0" err="1" smtClean="0">
                <a:latin typeface="Gill Sans MT" pitchFamily="34" charset="-18"/>
              </a:rPr>
              <a:t>Wikipedia</a:t>
            </a:r>
            <a:r>
              <a:rPr lang="cs-CZ" i="1" dirty="0" smtClean="0">
                <a:latin typeface="Gill Sans MT" pitchFamily="34" charset="-18"/>
              </a:rPr>
              <a:t>: </a:t>
            </a:r>
            <a:r>
              <a:rPr lang="cs-CZ" i="1" dirty="0" err="1" smtClean="0">
                <a:latin typeface="Gill Sans MT" pitchFamily="34" charset="-18"/>
              </a:rPr>
              <a:t>the</a:t>
            </a:r>
            <a:r>
              <a:rPr lang="cs-CZ" i="1" dirty="0" smtClean="0">
                <a:latin typeface="Gill Sans MT" pitchFamily="34" charset="-18"/>
              </a:rPr>
              <a:t> free </a:t>
            </a:r>
            <a:r>
              <a:rPr lang="cs-CZ" i="1" dirty="0" err="1" smtClean="0">
                <a:latin typeface="Gill Sans MT" pitchFamily="34" charset="-18"/>
              </a:rPr>
              <a:t>encyclopedia</a:t>
            </a:r>
            <a:r>
              <a:rPr lang="cs-CZ" dirty="0" smtClean="0">
                <a:latin typeface="Gill Sans MT" pitchFamily="34" charset="-18"/>
              </a:rPr>
              <a:t> [online]. San </a:t>
            </a:r>
            <a:r>
              <a:rPr lang="cs-CZ" dirty="0" err="1" smtClean="0">
                <a:latin typeface="Gill Sans MT" pitchFamily="34" charset="-18"/>
              </a:rPr>
              <a:t>Francisco</a:t>
            </a:r>
            <a:r>
              <a:rPr lang="cs-CZ" dirty="0" smtClean="0">
                <a:latin typeface="Gill Sans MT" pitchFamily="34" charset="-18"/>
              </a:rPr>
              <a:t> (CA): </a:t>
            </a:r>
            <a:r>
              <a:rPr lang="cs-CZ" dirty="0" err="1" smtClean="0">
                <a:latin typeface="Gill Sans MT" pitchFamily="34" charset="-18"/>
              </a:rPr>
              <a:t>Wikimedia</a:t>
            </a:r>
            <a:r>
              <a:rPr lang="cs-CZ" dirty="0" smtClean="0">
                <a:latin typeface="Gill Sans MT" pitchFamily="34" charset="-18"/>
              </a:rPr>
              <a:t> </a:t>
            </a:r>
            <a:r>
              <a:rPr lang="cs-CZ" dirty="0" err="1" smtClean="0">
                <a:latin typeface="Gill Sans MT" pitchFamily="34" charset="-18"/>
              </a:rPr>
              <a:t>Foundation</a:t>
            </a:r>
            <a:r>
              <a:rPr lang="cs-CZ" dirty="0" smtClean="0">
                <a:latin typeface="Gill Sans MT" pitchFamily="34" charset="-18"/>
              </a:rPr>
              <a:t>, 2001- [cit. 2012-10-07]. Dostupné z: http://cs.wikipedia.org/wiki/Neverb%C3%A1ln%C3%AD_komunikace</a:t>
            </a:r>
            <a:endParaRPr lang="cs-CZ" dirty="0">
              <a:latin typeface="Gill Sans MT" pitchFamily="34" charset="-18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00034" y="2571744"/>
            <a:ext cx="6429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Neverbální komunikace - co prozradí gesta, mimika a postoj. [online]. [cit. 2012-10-10]. Dostupné z: http://www.</a:t>
            </a:r>
            <a:r>
              <a:rPr lang="cs-CZ" dirty="0" err="1" smtClean="0"/>
              <a:t>zbynekmlcoch.cz</a:t>
            </a:r>
            <a:r>
              <a:rPr lang="cs-CZ" dirty="0" smtClean="0"/>
              <a:t>/informace/vztahy/psychologie-vztahy/</a:t>
            </a:r>
            <a:r>
              <a:rPr lang="cs-CZ" dirty="0" err="1" smtClean="0"/>
              <a:t>neverbalni</a:t>
            </a:r>
            <a:r>
              <a:rPr lang="cs-CZ" dirty="0" smtClean="0"/>
              <a:t>-komunikace-co-</a:t>
            </a:r>
            <a:r>
              <a:rPr lang="cs-CZ" dirty="0" err="1" smtClean="0"/>
              <a:t>prozradi</a:t>
            </a:r>
            <a:r>
              <a:rPr lang="cs-CZ" dirty="0" smtClean="0"/>
              <a:t>-gesta-mimika-a-postoj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2982077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/>
          </p:cNvSpPr>
          <p:nvPr>
            <p:ph type="ctrTitle"/>
          </p:nvPr>
        </p:nvSpPr>
        <p:spPr>
          <a:xfrm>
            <a:off x="539750" y="1196975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cs-CZ" sz="5200" u="sng" dirty="0" smtClean="0">
                <a:solidFill>
                  <a:schemeClr val="accent1"/>
                </a:solidFill>
                <a:latin typeface="Gill Sans Ultra Bold" pitchFamily="34" charset="-18"/>
              </a:rPr>
              <a:t>Neverbální komunikace </a:t>
            </a:r>
          </a:p>
        </p:txBody>
      </p:sp>
      <p:pic>
        <p:nvPicPr>
          <p:cNvPr id="31752" name="Picture 8" descr="MC90023052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3573463"/>
            <a:ext cx="2395538" cy="32845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prvky neverbální komunikace používáš?</a:t>
            </a:r>
          </a:p>
          <a:p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450087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900" u="sng" smtClean="0">
                <a:solidFill>
                  <a:schemeClr val="accent1"/>
                </a:solidFill>
                <a:latin typeface="Gill Sans Ultra Bold" pitchFamily="34" charset="-18"/>
              </a:rPr>
              <a:t>Neverbální komunikace</a:t>
            </a:r>
          </a:p>
        </p:txBody>
      </p:sp>
      <p:sp>
        <p:nvSpPr>
          <p:cNvPr id="17410" name="Zástupný symbol pro obsah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souhrn mimoslovních sdělení</a:t>
            </a:r>
          </a:p>
          <a:p>
            <a:endParaRPr lang="cs-CZ" sz="3200" dirty="0" smtClean="0"/>
          </a:p>
          <a:p>
            <a:r>
              <a:rPr lang="cs-CZ" sz="3200" dirty="0" smtClean="0"/>
              <a:t>vědomě nebo nevědomě předávána člověkem k jiné osobě nebo lidem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u="sng" smtClean="0">
                <a:solidFill>
                  <a:schemeClr val="accent1"/>
                </a:solidFill>
                <a:latin typeface="Gill Sans Ultra Bold" pitchFamily="34" charset="-18"/>
              </a:rPr>
              <a:t>Dělení neverbálních projevů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b="1" smtClean="0"/>
              <a:t>haptika</a:t>
            </a:r>
            <a:r>
              <a:rPr lang="cs-CZ" smtClean="0"/>
              <a:t> - dotyk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kinezika a gestika</a:t>
            </a:r>
            <a:r>
              <a:rPr lang="cs-CZ" smtClean="0"/>
              <a:t> - pohyby celého těla a rukou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mimika</a:t>
            </a:r>
            <a:r>
              <a:rPr lang="cs-CZ" smtClean="0"/>
              <a:t> - pohyby obličeje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oční kontakt</a:t>
            </a:r>
            <a:r>
              <a:rPr lang="cs-CZ" smtClean="0"/>
              <a:t> (vizika)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posturika</a:t>
            </a:r>
            <a:r>
              <a:rPr lang="cs-CZ" smtClean="0"/>
              <a:t> - postoj celého těla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proxemika</a:t>
            </a:r>
            <a:r>
              <a:rPr lang="cs-CZ" smtClean="0"/>
              <a:t> - vzdálenost komunikujících</a:t>
            </a:r>
          </a:p>
          <a:p>
            <a:pPr>
              <a:lnSpc>
                <a:spcPct val="90000"/>
              </a:lnSpc>
            </a:pPr>
            <a:r>
              <a:rPr lang="cs-CZ" b="1" smtClean="0"/>
              <a:t>chronemika</a:t>
            </a:r>
            <a:r>
              <a:rPr lang="cs-CZ" smtClean="0"/>
              <a:t> - nakládání s časem při neverbální komunikaci</a:t>
            </a:r>
          </a:p>
          <a:p>
            <a:pPr>
              <a:lnSpc>
                <a:spcPct val="90000"/>
              </a:lnSpc>
            </a:pPr>
            <a:endParaRPr lang="cs-CZ" smtClean="0"/>
          </a:p>
        </p:txBody>
      </p:sp>
      <p:pic>
        <p:nvPicPr>
          <p:cNvPr id="18436" name="Picture 4" descr="MC90028213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1196975"/>
            <a:ext cx="1330325" cy="914400"/>
          </a:xfrm>
          <a:prstGeom prst="rect">
            <a:avLst/>
          </a:prstGeom>
          <a:noFill/>
        </p:spPr>
      </p:pic>
      <p:pic>
        <p:nvPicPr>
          <p:cNvPr id="18437" name="Picture 5" descr="MC900089072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3068638"/>
            <a:ext cx="1235075" cy="1504950"/>
          </a:xfrm>
          <a:prstGeom prst="rect">
            <a:avLst/>
          </a:prstGeom>
          <a:noFill/>
        </p:spPr>
      </p:pic>
      <p:pic>
        <p:nvPicPr>
          <p:cNvPr id="18438" name="Picture 6" descr="MC900428073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8263" y="2708275"/>
            <a:ext cx="1152525" cy="1009650"/>
          </a:xfrm>
          <a:prstGeom prst="rect">
            <a:avLst/>
          </a:prstGeom>
          <a:noFill/>
        </p:spPr>
      </p:pic>
      <p:pic>
        <p:nvPicPr>
          <p:cNvPr id="18440" name="Picture 8" descr="MC900200391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8625" y="5516563"/>
            <a:ext cx="1012825" cy="13414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smtClean="0">
                <a:solidFill>
                  <a:schemeClr val="accent1"/>
                </a:solidFill>
                <a:latin typeface="Gill Sans Ultra Bold" pitchFamily="34" charset="-18"/>
              </a:rPr>
              <a:t>Neverbální signály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Vysílány většinou podvědomě</a:t>
            </a:r>
          </a:p>
          <a:p>
            <a:r>
              <a:rPr lang="cs-CZ" dirty="0" smtClean="0"/>
              <a:t>Přijímány také podvědomě</a:t>
            </a:r>
          </a:p>
          <a:p>
            <a:r>
              <a:rPr lang="cs-CZ" dirty="0" smtClean="0"/>
              <a:t>Mohou zastínit i verbální projev</a:t>
            </a:r>
          </a:p>
          <a:p>
            <a:endParaRPr lang="cs-CZ" dirty="0" smtClean="0"/>
          </a:p>
          <a:p>
            <a:r>
              <a:rPr lang="cs-CZ" dirty="0" smtClean="0"/>
              <a:t>Tlak konvenční morálky </a:t>
            </a:r>
            <a:r>
              <a:rPr lang="cs-CZ" dirty="0" smtClean="0">
                <a:sym typeface="Wingdings" pitchFamily="2" charset="2"/>
              </a:rPr>
              <a:t> předstírání neverbálních projevů</a:t>
            </a: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smtClean="0">
                <a:solidFill>
                  <a:schemeClr val="accent1"/>
                </a:solidFill>
                <a:latin typeface="Gill Sans Ultra Bold" pitchFamily="34" charset="-18"/>
              </a:rPr>
              <a:t>„Čtení“ neverbální komunikace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Nelze se spoléhat jen na výraz obličeje – předstírání,…</a:t>
            </a:r>
          </a:p>
          <a:p>
            <a:endParaRPr lang="cs-CZ" dirty="0" smtClean="0"/>
          </a:p>
          <a:p>
            <a:r>
              <a:rPr lang="cs-CZ" dirty="0" smtClean="0"/>
              <a:t>Jistota = tři projevy mimoslovní komunikace v souladu (postoj těla, výraz v obličeji, gesta, …)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smtClean="0">
                <a:solidFill>
                  <a:schemeClr val="accent1"/>
                </a:solidFill>
                <a:latin typeface="Gill Sans Ultra Bold" pitchFamily="34" charset="-18"/>
              </a:rPr>
              <a:t>Negativní signály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Nervózní projevy</a:t>
            </a:r>
          </a:p>
          <a:p>
            <a:r>
              <a:rPr lang="cs-CZ" dirty="0" smtClean="0"/>
              <a:t>Roztěkanost</a:t>
            </a:r>
          </a:p>
          <a:p>
            <a:r>
              <a:rPr lang="cs-CZ" dirty="0" smtClean="0"/>
              <a:t>Manipulace s předměty</a:t>
            </a:r>
          </a:p>
          <a:p>
            <a:r>
              <a:rPr lang="cs-CZ" dirty="0" smtClean="0"/>
              <a:t>Zaťaté pěsti</a:t>
            </a:r>
          </a:p>
          <a:p>
            <a:r>
              <a:rPr lang="cs-CZ" dirty="0" smtClean="0"/>
              <a:t>Dotýkání se obličeje</a:t>
            </a:r>
          </a:p>
          <a:p>
            <a:r>
              <a:rPr lang="cs-CZ" dirty="0" smtClean="0"/>
              <a:t>Špatný postoj těla</a:t>
            </a:r>
          </a:p>
          <a:p>
            <a:pPr marL="0" indent="0">
              <a:buNone/>
            </a:pPr>
            <a:endParaRPr lang="cs-CZ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200" u="sng" dirty="0" smtClean="0">
                <a:solidFill>
                  <a:schemeClr val="accent1"/>
                </a:solidFill>
                <a:latin typeface="Gill Sans Ultra Bold" pitchFamily="34" charset="-18"/>
              </a:rPr>
              <a:t>Komunikační vzdálenost 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mtClean="0"/>
              <a:t>Intimní – s nejbližšími</a:t>
            </a:r>
          </a:p>
          <a:p>
            <a:endParaRPr lang="cs-CZ" smtClean="0"/>
          </a:p>
          <a:p>
            <a:r>
              <a:rPr lang="cs-CZ" smtClean="0"/>
              <a:t>Osobní – se známými </a:t>
            </a:r>
          </a:p>
          <a:p>
            <a:endParaRPr lang="cs-CZ" smtClean="0"/>
          </a:p>
          <a:p>
            <a:r>
              <a:rPr lang="cs-CZ" smtClean="0"/>
              <a:t>Společenská - pracovní</a:t>
            </a:r>
          </a:p>
          <a:p>
            <a:endParaRPr lang="cs-CZ" smtClean="0"/>
          </a:p>
          <a:p>
            <a:r>
              <a:rPr lang="cs-CZ" smtClean="0"/>
              <a:t>Veřejná – s okolím</a:t>
            </a:r>
          </a:p>
          <a:p>
            <a:endParaRPr lang="cs-CZ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7896D56-B726-455E-8262-A1463E2CFF0C}"/>
</file>

<file path=customXml/itemProps2.xml><?xml version="1.0" encoding="utf-8"?>
<ds:datastoreItem xmlns:ds="http://schemas.openxmlformats.org/officeDocument/2006/customXml" ds:itemID="{DFC6CD68-5798-4B62-AF69-64ADECF76D79}"/>
</file>

<file path=customXml/itemProps3.xml><?xml version="1.0" encoding="utf-8"?>
<ds:datastoreItem xmlns:ds="http://schemas.openxmlformats.org/officeDocument/2006/customXml" ds:itemID="{43F557D4-0C12-4469-A37F-096E6A0A32CB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</TotalTime>
  <Words>557</Words>
  <Application>Microsoft Office PowerPoint</Application>
  <PresentationFormat>Předvádění na obrazovce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Arkýř</vt:lpstr>
      <vt:lpstr>Snímek 1</vt:lpstr>
      <vt:lpstr>Neverbální komunikace </vt:lpstr>
      <vt:lpstr>Úkol</vt:lpstr>
      <vt:lpstr>Neverbální komunikace</vt:lpstr>
      <vt:lpstr>Dělení neverbálních projevů</vt:lpstr>
      <vt:lpstr>Neverbální signály</vt:lpstr>
      <vt:lpstr>„Čtení“ neverbální komunikace</vt:lpstr>
      <vt:lpstr>Negativní signály</vt:lpstr>
      <vt:lpstr>Komunikační vzdálenost </vt:lpstr>
      <vt:lpstr>Situace:</vt:lpstr>
      <vt:lpstr>Situace:</vt:lpstr>
      <vt:lpstr>Situace:</vt:lpstr>
      <vt:lpstr>Zdravá komunikace</vt:lpstr>
      <vt:lpstr>Děkuji za pozornost!</vt:lpstr>
      <vt:lpstr>Snímek 15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Toshiba</cp:lastModifiedBy>
  <cp:revision>9</cp:revision>
  <dcterms:created xsi:type="dcterms:W3CDTF">2012-10-06T15:43:10Z</dcterms:created>
  <dcterms:modified xsi:type="dcterms:W3CDTF">2013-10-18T17:03:41Z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