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0" r:id="rId14"/>
    <p:sldId id="269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C45B5-5FD1-4A9D-8C57-A89011683E3B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C2804-961F-4CF2-9CF1-CC1106987F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00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CC389-894D-42CD-A97D-9437806C5125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BA137-F45E-41A9-BCC2-32C6726706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407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A034B-DC57-40B6-BF97-23E92EBA0C60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684C3-AF2F-428B-A001-2BC47BD756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86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AE983-BF13-4A5F-9AD8-082F79B29A25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2C0C2-C68D-4DF2-A900-74D5741D4A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0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C809-8EAD-4C45-A2C9-2C168ABBAC53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4CBA5-8BB1-45AA-8262-2BC20E857F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177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E780C-E7EE-438A-B791-9D53E557CDA5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BEFEB-7ECE-40B0-B7DA-AE99A29A7A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1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A3F25-1CBF-43D7-8220-A5AF30DC75E0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D9257-5525-4CD1-B485-5DFB2FB374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916CC-A5EB-416A-8DA6-E81C90F6003A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9BA32-0CB5-4400-B781-013DDF9284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200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AEE5B-405A-4D04-A745-56AAA4AD3488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85296-4774-4DF3-B86A-BB11C53CEC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706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9A74F-6672-45E4-A038-DB319C712A45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B70E7-AC60-47D1-A6AE-34F6047C34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03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EFD64-ED24-4292-BDBD-C90B0A8E58F8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FCE97-1DFC-49AF-A171-33F0CCC0DA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17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F84CA5-5056-4803-BE56-BBBB62D0D8C4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2802C6-2DFE-494E-80A4-9B3BCC8E54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VY_32_INOVACE_19.01_CK_Příprava průvodce na provádění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 3.ročníků, k jejich motivaci pro výuku LCR.  Žáci ve formě PP mají lepší přehled o výkladu látky a možnosti lepšího pochopení a vstřebání informací. Formou doplňujících otázek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všechno musí udělat průvodce před vlastní akcí.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Logistika cestovního ruchu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1.2.2013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Psychologická příprava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Je zaměřena na poznávání návštěvníků provázené skupiny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</a:t>
            </a: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Chronologická příprava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 smtClean="0"/>
              <a:t>Je zaměřená na období a dobu pracovní činnosti průvodce CK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Pracovní deník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Harmonogram zájezdu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Itinerář trasy</a:t>
            </a:r>
            <a:endParaRPr lang="cs-CZ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Příprava na komunikaci s návštěvníky </a:t>
            </a:r>
            <a:r>
              <a:rPr lang="cs-CZ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445125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  <a:latin typeface="Adobe Garamond Pro Bold" pitchFamily="18" charset="0"/>
              </a:rPr>
              <a:t>VERBÁLNÍ KOMUNIKACE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Dýchací orgán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Hlasový orgán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Artikulační orgán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  <a:latin typeface="Adobe Garamond Pro Bold" pitchFamily="18" charset="0"/>
              </a:rPr>
              <a:t>NEVERBÁLNÍ KOMUNIKACE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Mimika (obličej)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Haptika</a:t>
            </a:r>
            <a:r>
              <a:rPr lang="cs-CZ" dirty="0" smtClean="0"/>
              <a:t>(dotyk)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Posturika</a:t>
            </a:r>
            <a:r>
              <a:rPr lang="cs-CZ" dirty="0" smtClean="0"/>
              <a:t> (postoj)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Gestikulace (pohyby)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Paraligvistika</a:t>
            </a:r>
            <a:r>
              <a:rPr lang="cs-CZ" dirty="0"/>
              <a:t> </a:t>
            </a:r>
            <a:r>
              <a:rPr lang="cs-CZ" dirty="0" smtClean="0"/>
              <a:t>(fonetické prvky)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Kinezika</a:t>
            </a:r>
            <a:r>
              <a:rPr lang="cs-CZ" dirty="0" smtClean="0"/>
              <a:t> (pohyb)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Osobní výbava průvodce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cs-CZ" smtClean="0"/>
              <a:t>Závisí na druhu a náročnosti zájezdu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Vyjmenuj co všechno patří do přípravy průvodce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 2013</a:t>
            </a:r>
          </a:p>
        </p:txBody>
      </p:sp>
      <p:sp>
        <p:nvSpPr>
          <p:cNvPr id="15363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5364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ORIEŠKA, J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Metodika činnosti průvodce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5. vyd. Praha: Idea Servis 1999.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80-85970-30-9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PŘÍPRAVA PRŮVODCE CR NA PROVÁDĚNÍ NÁVŠTĚVNÍKŮ</a:t>
            </a:r>
            <a:endParaRPr lang="cs-CZ" dirty="0"/>
          </a:p>
        </p:txBody>
      </p:sp>
      <p:sp>
        <p:nvSpPr>
          <p:cNvPr id="3075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smtClean="0">
              <a:solidFill>
                <a:schemeClr val="tx1"/>
              </a:solidFill>
            </a:endParaRPr>
          </a:p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Logistika cestovního ruchu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PŘÍPRAVA PRŮVODCE CR NA PROVÁDĚNÍ NÁVŠTĚVNÍKŮ</a:t>
            </a: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099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Průvodci jsou v neustálém a bezprostředním styku s provázenými návštěvníky - jejich činnost má rozhodující vliv na spokojenost návštěvníků</a:t>
            </a:r>
          </a:p>
          <a:p>
            <a:pPr eaLnBrk="1" hangingPunct="1"/>
            <a:r>
              <a:rPr lang="cs-CZ" smtClean="0"/>
              <a:t>Předpokladem kvalitního výkonu funkce průvodce je důsledná všeobecná a odborná příprava  před každou pracovní akcí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Přidělení zájezdu průvodci </a:t>
            </a:r>
            <a:r>
              <a:rPr lang="cs-CZ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Zájezd přiděluje odpovědný pracovník CK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Výhodná je písemná forma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smtClean="0"/>
              <a:t>Po přidělení zájezdu se průvodce seznámí se základními charakteristikami:</a:t>
            </a:r>
            <a:endParaRPr lang="cs-CZ" u="sng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- počet účastníků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- druh dopravy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- trasa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- program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- zajištění služeb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- a další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Informační zdroje pro přípravu průvodců </a:t>
            </a:r>
            <a:r>
              <a:rPr lang="cs-CZ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u="sng" dirty="0" smtClean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KARTOGRAFICKÁ DÍLA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 smtClean="0"/>
              <a:t>Informační zdroj umožňující bezproblémovou orientaci v prostoru a plánování optimálních tras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turistické mapy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přehledné mapy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automapy a autoatlasy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mapy měst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mapy se specifickým obsahem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všeobecně zeměpisné mapy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reliéfní mapy(trojrozměrné)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letecké a satelitní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3000" dirty="0" smtClean="0"/>
              <a:t>interaktivní mapy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404813"/>
            <a:ext cx="8820150" cy="655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latin typeface="+mn-lt"/>
              </a:rPr>
              <a:t>     </a:t>
            </a:r>
            <a:r>
              <a:rPr lang="cs-CZ" sz="3000" b="1" u="sng" dirty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KNIŽNÍ PRŮVODCE</a:t>
            </a:r>
            <a:endParaRPr lang="cs-CZ" sz="3000" b="1" u="sng" dirty="0">
              <a:latin typeface="Adobe Garamond Pro Bold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000" dirty="0">
                <a:latin typeface="Adobe Garamond Pro Bold" pitchFamily="18" charset="0"/>
              </a:rPr>
              <a:t> </a:t>
            </a:r>
            <a:r>
              <a:rPr lang="cs-CZ" sz="3000" dirty="0">
                <a:latin typeface="+mn-lt"/>
              </a:rPr>
              <a:t>Je označován též jako </a:t>
            </a:r>
            <a:r>
              <a:rPr lang="cs-CZ" sz="3000" u="sng" dirty="0">
                <a:latin typeface="+mn-lt"/>
              </a:rPr>
              <a:t>cestovní příručka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>
                <a:latin typeface="+mn-lt"/>
              </a:rPr>
              <a:t> Předností je přehlednost, stručnost, výstižnost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000" dirty="0">
                <a:latin typeface="+mn-lt"/>
              </a:rPr>
              <a:t>      - všeobecný průvodce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000" dirty="0">
                <a:latin typeface="+mn-lt"/>
              </a:rPr>
              <a:t>      - speciální průvodce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0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 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 </a:t>
            </a:r>
            <a:r>
              <a:rPr lang="cs-CZ" sz="3000" b="1" u="sng" dirty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INTERNET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000" dirty="0">
              <a:solidFill>
                <a:schemeClr val="tx2">
                  <a:lumMod val="75000"/>
                </a:schemeClr>
              </a:solidFill>
              <a:latin typeface="Adobe Garamond Pro Bold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000" dirty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   </a:t>
            </a:r>
            <a:r>
              <a:rPr lang="cs-CZ" sz="3000" b="1" u="sng" dirty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OSTATNÍ INFORMAČNÍ ZDROJE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>
                <a:latin typeface="Adobe Garamond Pro Bold" pitchFamily="18" charset="0"/>
              </a:rPr>
              <a:t> </a:t>
            </a:r>
            <a:r>
              <a:rPr lang="cs-CZ" sz="3000" dirty="0">
                <a:latin typeface="+mn-lt"/>
              </a:rPr>
              <a:t>lexikony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>
                <a:latin typeface="+mn-lt"/>
              </a:rPr>
              <a:t> slovníky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>
                <a:latin typeface="+mn-lt"/>
              </a:rPr>
              <a:t> noviny a časopisy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>
                <a:latin typeface="+mn-lt"/>
              </a:rPr>
              <a:t> rozhlasové a televizní vysílání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3000" dirty="0">
              <a:latin typeface="Adobe Garamond Pro Bol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Zpracování informačního a komparativního informačního minima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Informační minimum je </a:t>
            </a:r>
            <a:r>
              <a:rPr lang="cs-CZ" dirty="0" err="1" smtClean="0"/>
              <a:t>primum</a:t>
            </a:r>
            <a:r>
              <a:rPr lang="cs-CZ" dirty="0" smtClean="0"/>
              <a:t> </a:t>
            </a:r>
            <a:r>
              <a:rPr lang="cs-CZ" dirty="0" err="1" smtClean="0"/>
              <a:t>necessarium</a:t>
            </a:r>
            <a:r>
              <a:rPr lang="cs-CZ" dirty="0" smtClean="0"/>
              <a:t> (první potřebná věc, to nejpotřebnější) praxe každého průvodce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Účelem informačního minima je přehledné uspořádání informací o zemi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INFORMACE V NĚM OBSAŽENÉ BY MĚLI MÍT TUTO STRUKTURU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cs-CZ" dirty="0" smtClean="0"/>
              <a:t>Oficiální název státu a hlava státu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cs-CZ" dirty="0" smtClean="0"/>
              <a:t>Státní symboly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cs-CZ" dirty="0" smtClean="0"/>
              <a:t>Politický systém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cs-CZ" dirty="0" smtClean="0"/>
              <a:t>Orgány st. správy a samosprávy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cs-CZ" dirty="0" smtClean="0"/>
              <a:t>Administrativní členění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cs-CZ" dirty="0" smtClean="0"/>
              <a:t>Území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cs-CZ" dirty="0"/>
              <a:t>P</a:t>
            </a:r>
            <a:r>
              <a:rPr lang="cs-CZ" dirty="0" smtClean="0"/>
              <a:t>říroda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ovéPole 5"/>
          <p:cNvSpPr txBox="1">
            <a:spLocks noChangeArrowheads="1"/>
          </p:cNvSpPr>
          <p:nvPr/>
        </p:nvSpPr>
        <p:spPr bwMode="auto">
          <a:xfrm>
            <a:off x="250825" y="301625"/>
            <a:ext cx="8569325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2400">
                <a:latin typeface="Calibri" pitchFamily="34" charset="0"/>
              </a:rPr>
              <a:t>8. Obyvatelstvo                     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9. Jazyk                                       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10. Národnost                      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11. Průmysl                          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12. Zemědělství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13. Doprava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14. Obchod a finance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15. Sociální politika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16. Zdravotnictví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17. Školství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18. Kulturní život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19. Památky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20. Církevní péče</a:t>
            </a:r>
          </a:p>
          <a:p>
            <a:pPr eaLnBrk="1" hangingPunct="1"/>
            <a:r>
              <a:rPr lang="cs-CZ" sz="2400">
                <a:latin typeface="Calibri" pitchFamily="34" charset="0"/>
              </a:rPr>
              <a:t>21. Kalendář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Topografická příprava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Je zaměřená na jednotlivá místa nacházející se na trase zájezdu, výletu, respektive na pobytové místo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>
                <a:solidFill>
                  <a:schemeClr val="tx2">
                    <a:lumMod val="75000"/>
                  </a:schemeClr>
                </a:solidFill>
                <a:latin typeface="Adobe Garamond Pro Bold" pitchFamily="18" charset="0"/>
              </a:rPr>
              <a:t>POSTUP TOPOGRAFICKÉ PŘÍPRAVY</a:t>
            </a:r>
            <a:endParaRPr lang="cs-CZ" b="1" dirty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Dostatečný počet excerpčních lístků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Záhlaví úvodního excerpčního lístku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Stručný obsah jednotlivých rubrik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Paralely z jiné země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Mezinárodní souvislosti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Historické události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Literární, výtvarné, hudební a jiné ukázky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E8226C6-16FE-45EA-8EE1-1B99DD071095}"/>
</file>

<file path=customXml/itemProps2.xml><?xml version="1.0" encoding="utf-8"?>
<ds:datastoreItem xmlns:ds="http://schemas.openxmlformats.org/officeDocument/2006/customXml" ds:itemID="{8A28ABC4-C910-456D-94B3-07A47ECF3997}"/>
</file>

<file path=customXml/itemProps3.xml><?xml version="1.0" encoding="utf-8"?>
<ds:datastoreItem xmlns:ds="http://schemas.openxmlformats.org/officeDocument/2006/customXml" ds:itemID="{626C974D-7611-4B92-B119-3CF09BEA894C}"/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635</Words>
  <Application>Microsoft Office PowerPoint</Application>
  <PresentationFormat>Předvádění na obrazovce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Prezentace aplikace PowerPoint</vt:lpstr>
      <vt:lpstr>PŘÍPRAVA PRŮVODCE CR NA PROVÁDĚNÍ NÁVŠTĚVNÍKŮ</vt:lpstr>
      <vt:lpstr>PŘÍPRAVA PRŮVODCE CR NA PROVÁDĚNÍ NÁVŠTĚVNÍKŮ</vt:lpstr>
      <vt:lpstr>Přidělení zájezdu průvodci cr</vt:lpstr>
      <vt:lpstr>Informační zdroje pro přípravu průvodců cr</vt:lpstr>
      <vt:lpstr>Prezentace aplikace PowerPoint</vt:lpstr>
      <vt:lpstr>Zpracování informačního a komparativního informačního minima</vt:lpstr>
      <vt:lpstr>Prezentace aplikace PowerPoint</vt:lpstr>
      <vt:lpstr>Topografická příprava</vt:lpstr>
      <vt:lpstr>Psychologická příprava</vt:lpstr>
      <vt:lpstr>Příprava na komunikaci s návštěvníky cr</vt:lpstr>
      <vt:lpstr>Osobní výbava průvodce</vt:lpstr>
      <vt:lpstr>Úkol</vt:lpstr>
      <vt:lpstr>Prezentace aplikace PowerPoint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13</cp:revision>
  <dcterms:created xsi:type="dcterms:W3CDTF">2011-03-03T14:02:30Z</dcterms:created>
  <dcterms:modified xsi:type="dcterms:W3CDTF">2013-05-23T12:06:12Z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