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8"/>
  </p:notesMasterIdLst>
  <p:sldIdLst>
    <p:sldId id="280" r:id="rId3"/>
    <p:sldId id="256" r:id="rId4"/>
    <p:sldId id="279" r:id="rId5"/>
    <p:sldId id="257" r:id="rId6"/>
    <p:sldId id="258" r:id="rId7"/>
    <p:sldId id="259" r:id="rId8"/>
    <p:sldId id="260" r:id="rId9"/>
    <p:sldId id="278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7" r:id="rId26"/>
    <p:sldId id="281" r:id="rId2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SimSun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SimSun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SimSun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SimSun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SimSun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2387909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017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A4572-BAEE-4C14-8886-A879203A3D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105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D7A69-66A9-48EA-9B7D-B06EE19834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69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5D8DF-C2E4-4F4F-B1C4-BA433EEE4B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370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092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360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96487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22325" y="2138363"/>
            <a:ext cx="4132263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6988" y="2138363"/>
            <a:ext cx="4132262" cy="4760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2794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034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194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4581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4384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146C7-5387-4A3E-950D-4D68B22FA6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415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0735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546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6138" y="306388"/>
            <a:ext cx="2151062" cy="659288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41363" y="306388"/>
            <a:ext cx="6302375" cy="65928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FC78C-2507-4BE9-B21C-0E24E715C8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31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271C-07BB-48C1-973A-FE3223038C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15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D4B50-6267-453C-ABEC-74D7111669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69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071C9-9346-4B38-BD9C-0D63C55EB1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30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5ABDE-FA6E-436D-A06A-70B1B06994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46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8DA48-47E8-48B8-B7DA-AF5C7FE8BF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01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B3B2F-E552-444E-B67B-11D7858588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57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DE326682-48FF-4876-A568-F9A98FF846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0"/>
          <a:cs typeface="SimSun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306388"/>
            <a:ext cx="86058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38363"/>
            <a:ext cx="8416925" cy="476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99284C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333333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333333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333333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333333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752600" y="207963"/>
            <a:ext cx="65754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6" charset="0"/>
                <a:cs typeface="Times New Roman" pitchFamily="16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468438" y="493713"/>
            <a:ext cx="7259637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latin typeface="Times New Roman" pitchFamily="16" charset="0"/>
                <a:cs typeface="Times New Roman" pitchFamily="16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5834063"/>
            <a:ext cx="6915150" cy="1331912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869950" y="5367338"/>
            <a:ext cx="834072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800600"/>
            <a:ext cx="1025683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96875" y="1279525"/>
            <a:ext cx="189071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96875" y="993775"/>
            <a:ext cx="21415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96875" y="1565275"/>
            <a:ext cx="71278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96875" y="1851025"/>
            <a:ext cx="185737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96875" y="2136775"/>
            <a:ext cx="1785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96875" y="2422525"/>
            <a:ext cx="92710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Anotace:</a:t>
            </a:r>
            <a:endParaRPr lang="cs-CZ" sz="120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397125" y="1279525"/>
            <a:ext cx="64293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VY_32_INOVACE_19.02_CK_Pracovní agenda průvodce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397125" y="993775"/>
            <a:ext cx="17637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397125" y="2422525"/>
            <a:ext cx="6145213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b="1" i="1"/>
              <a:t>Materiál je určen žákům 3.ročníků, k jejich motivaci pro výuku LCR.  Žáci ve formě PP mají lepší přehled o výkladu látky a možnosti lepšího pochopení a vstřebání informací. Formou doplňujících otázek si ujasňují výklad.</a:t>
            </a:r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Žáci se seznámí s tím, co patří do agendy průvodce a protokolu o převzetí zájezdu.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397125" y="1565275"/>
            <a:ext cx="25717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3.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397125" y="1851025"/>
            <a:ext cx="6500813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Cestovní kancelář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397125" y="2136775"/>
            <a:ext cx="90805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4.2.2013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1042988"/>
            <a:ext cx="8418513" cy="5767387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písemné dispozice pro použití peněžní hotovosti (domácí či cizí měna)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písemné dispozice o účastnících (jmenné       	seznamy)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bianco formuláře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formulář pro vypracování zprávy o zájezdu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formulář pro vyúčtování průvodcovské odměny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jiné doklady,pomůcky a materiály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539750"/>
            <a:ext cx="8607425" cy="1135063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Manipulace s doklady,peněžními prostředky a pomůckami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Znalost zásad manipulace s převzatými materiály, umožňuje průvodci shromažďovat a systematicky třídit všechny informace nezbytné pro závěrečné vyhodnocení a vyúčtování zájezdu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52425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Pokyny pro přidělený zájezd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4398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pokyny určené průvodci obsahují: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číslo zájezdu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termín zájezdu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počet účastníků s rozpisem zajištěných 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služeb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podle druhu CR výpis nejdůležitějších ustanovení z dohod s tuzemskými a zahraničními partnery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539750"/>
            <a:ext cx="8607425" cy="1135063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Stručný popis trasy </a:t>
            </a:r>
            <a:br>
              <a:rPr lang="cs-CZ" smtClean="0"/>
            </a:br>
            <a:r>
              <a:rPr lang="cs-CZ" smtClean="0"/>
              <a:t>(pobytového místa)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879725"/>
            <a:ext cx="8418513" cy="4672013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je výsledkem trasování zájezdu referentem CK a slouží jako základní informační zdroj hlavně pro topografickou přípravu průvodce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52425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Cestovní příkaz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potvrzuje průvodci jeho status, jímž je provázení účastníků zájezdu přiděleného CK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před cestou slouží k potvrzení vyplacené zálohy na plánované či neplánované výdaje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 ukončení zájezdu průvodce zde vyúčtuje cestovní náhrady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65163"/>
            <a:ext cx="8640763" cy="1135062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Písemné pokyny určené účastníkům zájezdu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umožňují průvodci vyslechnout připomínky účastníků k trase, programu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obsahují informace: o místě,času setkání či odjezdu skupin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praktické hygienické a zdravotní informace o pobytu na horách, u moře, o povinném očkování, rozpis programu, atd.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38175"/>
            <a:ext cx="8607425" cy="1701800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Druh dopravních cenin a ostatních dokladů souvisejících s přepravou účastníků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1025" y="2339975"/>
            <a:ext cx="8418513" cy="4672013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u="sng" smtClean="0"/>
              <a:t>Vlakové zájezdy</a:t>
            </a:r>
            <a:r>
              <a:rPr lang="cs-CZ" smtClean="0"/>
              <a:t>: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jde o skupinové dopravní ceniny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Kontrolní kupony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Místenky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Lůžkové nebo lehátkové lístky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Potvrzení o rezervaci míst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63600" y="1474788"/>
            <a:ext cx="8418513" cy="4673600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u="sng" smtClean="0"/>
              <a:t>autokarový zájezd</a:t>
            </a:r>
            <a:r>
              <a:rPr lang="cs-CZ" smtClean="0"/>
              <a:t>: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průvodce převezme jízdní řád s uvedeným limitem kilometrové vzdálenosti případně plán obsazení sedadel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během přepravy autokarem má řidič u sebe společný cestovní lístek</a:t>
            </a:r>
          </a:p>
        </p:txBody>
      </p:sp>
      <p:sp>
        <p:nvSpPr>
          <p:cNvPr id="19459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1025" y="1547813"/>
            <a:ext cx="8418513" cy="564356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u="sng" smtClean="0"/>
              <a:t>letecký zájezd</a:t>
            </a:r>
            <a:r>
              <a:rPr lang="cs-CZ" smtClean="0"/>
              <a:t>: 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účastníci jsou vybaveni letenkami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Jmenný seznam cestujících, který musí potvrdit pracovník při odbavení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b="1" u="sng" smtClean="0"/>
              <a:t>lodní zájezd</a:t>
            </a:r>
            <a:r>
              <a:rPr lang="cs-CZ" smtClean="0"/>
              <a:t>: 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Účastníci jsou obvykle vybaveni lodními lístky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Při přepravě trajektem průvodce převezme trajektové lístky</a:t>
            </a:r>
          </a:p>
        </p:txBody>
      </p:sp>
      <p:sp>
        <p:nvSpPr>
          <p:cNvPr id="20483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846138"/>
            <a:ext cx="8628063" cy="1135062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Doklady o zajištěných základních a doplňkových službách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průvodce převezme rozpis kalkulovaných služeb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Jedná se o: 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Poukazy na služby – voucher (úvěrový list)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Ubytovací rozdělovník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Vstupenky na kulturní akce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720725"/>
            <a:ext cx="8628063" cy="3635375"/>
          </a:xfrm>
        </p:spPr>
        <p:txBody>
          <a:bodyPr tIns="42336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4800" smtClean="0"/>
              <a:t>Pracovní agenda průvodce CR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52425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Informace o účastnících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se průvodce dozví z převzatých dokumentů či jmenných seznamů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seznamy účastníků používá průvodce při: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doplnění informací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kontrole účastníků na místě setkání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ubytování skupiny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52425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Písemné dispozice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806575"/>
            <a:ext cx="8418513" cy="4672013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pro použití peněžní hotovosti v domácí případně zahraniční měně dostane průvodce při převzetí zájezdu za účelem efektivního využití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peněžní hotovost slouží na účelové úhrady plánovaného vstupného do určených objektů, atd..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65163"/>
            <a:ext cx="8607425" cy="1135062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Formulář pro vypracování zprávy o zájezdu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používají CK kterým nestačí jen průvodcem  ústně poskytnutá informace po jeho skončení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539750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Jiné doklady, materiály a pomůcky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Průvodce používá během výkonu své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 funkce propagační materiál tj. drobné suvenýry pro provázené návštěvníky (čepice, tužky, tašky apod.)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body"/>
          </p:nvPr>
        </p:nvSpPr>
        <p:spPr>
          <a:xfrm>
            <a:off x="822325" y="2138363"/>
            <a:ext cx="8418513" cy="4672012"/>
          </a:xfrm>
        </p:spPr>
        <p:txBody>
          <a:bodyPr tIns="52920" anchor="t"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s-CZ" sz="6000" b="0" i="0" smtClean="0">
                <a:solidFill>
                  <a:srgbClr val="333333"/>
                </a:solidFill>
              </a:rPr>
              <a:t>DĚKUJI ZA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cs-CZ" sz="6000" b="0" i="0" smtClean="0">
                <a:solidFill>
                  <a:srgbClr val="333333"/>
                </a:solidFill>
              </a:rPr>
              <a:t> POZORNOST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ovéPole 2"/>
          <p:cNvSpPr txBox="1">
            <a:spLocks noChangeArrowheads="1"/>
          </p:cNvSpPr>
          <p:nvPr/>
        </p:nvSpPr>
        <p:spPr bwMode="auto">
          <a:xfrm>
            <a:off x="3325813" y="6137275"/>
            <a:ext cx="393065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Mgr. Věra Janovičová</a:t>
            </a:r>
          </a:p>
          <a:p>
            <a:pPr algn="ctr"/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SOŠ logistická a SOU Dalovice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janovicova@logistickaskola.cz</a:t>
            </a:r>
          </a:p>
          <a:p>
            <a:pPr algn="ctr"/>
            <a:r>
              <a:rPr lang="cs-CZ" sz="1200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únor2013</a:t>
            </a:r>
          </a:p>
        </p:txBody>
      </p:sp>
      <p:sp>
        <p:nvSpPr>
          <p:cNvPr id="27651" name="TextovéPole 3"/>
          <p:cNvSpPr txBox="1">
            <a:spLocks noChangeArrowheads="1"/>
          </p:cNvSpPr>
          <p:nvPr/>
        </p:nvSpPr>
        <p:spPr bwMode="auto">
          <a:xfrm>
            <a:off x="396875" y="5065713"/>
            <a:ext cx="9286875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7652" name="TextovéPole 4"/>
          <p:cNvSpPr txBox="1">
            <a:spLocks noChangeArrowheads="1"/>
          </p:cNvSpPr>
          <p:nvPr/>
        </p:nvSpPr>
        <p:spPr bwMode="auto">
          <a:xfrm>
            <a:off x="227013" y="201613"/>
            <a:ext cx="4889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pl-PL" sz="15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Seznam použité literatury a pramenů:</a:t>
            </a:r>
            <a:endParaRPr lang="cs-CZ" sz="1500" b="1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7653" name="TextovéPole 5"/>
          <p:cNvSpPr txBox="1">
            <a:spLocks noChangeArrowheads="1"/>
          </p:cNvSpPr>
          <p:nvPr/>
        </p:nvSpPr>
        <p:spPr bwMode="auto">
          <a:xfrm>
            <a:off x="323850" y="565150"/>
            <a:ext cx="8472488" cy="263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18" tIns="45359" rIns="90718" bIns="45359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ORIEŠKA, J</a:t>
            </a:r>
            <a:r>
              <a:rPr lang="cs-CZ" sz="1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Metodika činnosti průvodce</a:t>
            </a:r>
            <a:r>
              <a:rPr lang="cs-CZ" sz="1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5. vyd. Praha: Idea Servis 1999. </a:t>
            </a:r>
            <a:r>
              <a:rPr lang="cs-CZ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80-85970-30-9</a:t>
            </a:r>
            <a:endParaRPr lang="cs-CZ" sz="12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Co by si zahrnul do pracovní agendy průvodce?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52425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Pracovní agenda průvodce CR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79613"/>
            <a:ext cx="8520113" cy="483076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souhrn povinností před zájezdem, v jeho průběhu a po něm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soubor písemností nezbytných k jeho pracovnímu výkonu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průvodce je povinen přijít v dohodnutém termínu před odjezdem do CK a převzít potřebné pomůcky (doklady, hotovost)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352425"/>
            <a:ext cx="8607425" cy="1044575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Pracovní agenda průvodce CR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79613"/>
            <a:ext cx="8520113" cy="483076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povinnost manipulace se všemi doklady, přesné vedení evidence i hospodárné využití peněžních prostředků vyplývá z právní úpravy vztahů průvodce a CK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Hmotnou škodu nebo ztrátu za porušení této povinnosti, musí průvodce nahradit v rozsahu platných předpisů (občanský zákoník)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720725"/>
            <a:ext cx="8607425" cy="1135063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Převzetí pracovní agendy průvdoce CR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2325" y="2138363"/>
            <a:ext cx="8418513" cy="46720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při převzetí zájezdu v malé CK spolupracuje průvodce s jedním referentem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ve větší CK spolupracuje: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- s vedoucím průvodcovského oddělení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 referentem domácího,příjezdového nebo výjezdového CR</a:t>
            </a:r>
          </a:p>
          <a:p>
            <a:pPr marL="503238" indent="-431800" algn="ctr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- s pracovníkem pokladny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539750"/>
            <a:ext cx="8607425" cy="1135063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Převzetí pracovní agendy průvdoce CR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79613"/>
            <a:ext cx="8520113" cy="483076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s referentem příjezdového či výjezdového CR projedná průvodce technicko-provozní podmínky zájezdu a převezme doklady související s jeho pracovní agendou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převzetí pracovní agendy některé CK racionalizují použitím tzv. </a:t>
            </a:r>
            <a:r>
              <a:rPr lang="cs-CZ" b="1" smtClean="0"/>
              <a:t>Protokolu o převzetí dokladů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Co si myslíš, že zahrnuje protokol o převzetí?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720725"/>
            <a:ext cx="8628063" cy="1135063"/>
          </a:xfrm>
        </p:spPr>
        <p:txBody>
          <a:bodyPr tIns="3528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mtClean="0"/>
              <a:t>Protokol o převzetí dokladů </a:t>
            </a:r>
            <a:br>
              <a:rPr lang="cs-CZ" smtClean="0"/>
            </a:br>
            <a:r>
              <a:rPr lang="cs-CZ" smtClean="0"/>
              <a:t>zahrnuje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979613"/>
            <a:ext cx="8701088" cy="5040312"/>
          </a:xfrm>
        </p:spPr>
        <p:txBody>
          <a:bodyPr/>
          <a:lstStyle/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pokyny pro přidělený zájezd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stručný popis trasy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cestovní příkaz se zálohou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písemné pokyny určené účastníkům zájezdu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dopravní ceniny a doklady související s 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      přepravou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doklady a zajištěných službách</a:t>
            </a:r>
          </a:p>
          <a:p>
            <a:pPr marL="503238" indent="-431800" eaLnBrk="1">
              <a:buClr>
                <a:srgbClr val="99284C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SimSun"/>
        <a:cs typeface="SimSun"/>
      </a:majorFont>
      <a:minorFont>
        <a:latin typeface="Arial"/>
        <a:ea typeface="SimSun"/>
        <a:cs typeface="SimSu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F5625EF-2231-4E3B-9F62-35174C7EF8A7}"/>
</file>

<file path=customXml/itemProps2.xml><?xml version="1.0" encoding="utf-8"?>
<ds:datastoreItem xmlns:ds="http://schemas.openxmlformats.org/officeDocument/2006/customXml" ds:itemID="{FE57455F-6439-4EF1-8023-FED2387B700A}"/>
</file>

<file path=customXml/itemProps3.xml><?xml version="1.0" encoding="utf-8"?>
<ds:datastoreItem xmlns:ds="http://schemas.openxmlformats.org/officeDocument/2006/customXml" ds:itemID="{9B849FFD-A5DF-43C6-A103-83FBFF171952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846</Words>
  <Application>Microsoft Office PowerPoint</Application>
  <PresentationFormat>Vlastní</PresentationFormat>
  <Paragraphs>144</Paragraphs>
  <Slides>25</Slides>
  <Notes>23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27" baseType="lpstr">
      <vt:lpstr>Motiv sady Office</vt:lpstr>
      <vt:lpstr>1_Motiv sady Office</vt:lpstr>
      <vt:lpstr>Prezentace aplikace PowerPoint</vt:lpstr>
      <vt:lpstr>Pracovní agenda průvodce CR</vt:lpstr>
      <vt:lpstr>ÚKOL</vt:lpstr>
      <vt:lpstr>Pracovní agenda průvodce CR</vt:lpstr>
      <vt:lpstr>Pracovní agenda průvodce CR</vt:lpstr>
      <vt:lpstr>Převzetí pracovní agendy průvdoce CR</vt:lpstr>
      <vt:lpstr>Převzetí pracovní agendy průvdoce CR</vt:lpstr>
      <vt:lpstr>ÚKOL</vt:lpstr>
      <vt:lpstr>Protokol o převzetí dokladů  zahrnuje</vt:lpstr>
      <vt:lpstr>Prezentace aplikace PowerPoint</vt:lpstr>
      <vt:lpstr>Manipulace s doklady,peněžními prostředky a pomůckami</vt:lpstr>
      <vt:lpstr>Pokyny pro přidělený zájezd</vt:lpstr>
      <vt:lpstr>Stručný popis trasy  (pobytového místa)</vt:lpstr>
      <vt:lpstr>Cestovní příkaz</vt:lpstr>
      <vt:lpstr>Písemné pokyny určené účastníkům zájezdu</vt:lpstr>
      <vt:lpstr>Druh dopravních cenin a ostatních dokladů souvisejících s přepravou účastníků</vt:lpstr>
      <vt:lpstr>Prezentace aplikace PowerPoint</vt:lpstr>
      <vt:lpstr>Prezentace aplikace PowerPoint</vt:lpstr>
      <vt:lpstr>Doklady o zajištěných základních a doplňkových službách</vt:lpstr>
      <vt:lpstr>Informace o účastnících</vt:lpstr>
      <vt:lpstr>Písemné dispozice</vt:lpstr>
      <vt:lpstr>Formulář pro vypracování zprávy o zájezdu</vt:lpstr>
      <vt:lpstr>Jiné doklady, materiály a pomůcky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11</cp:revision>
  <cp:lastPrinted>1601-01-01T00:00:00Z</cp:lastPrinted>
  <dcterms:created xsi:type="dcterms:W3CDTF">2012-01-30T16:05:22Z</dcterms:created>
  <dcterms:modified xsi:type="dcterms:W3CDTF">2013-05-23T12:05:40Z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