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73" r:id="rId2"/>
    <p:sldId id="256" r:id="rId3"/>
    <p:sldId id="275" r:id="rId4"/>
    <p:sldId id="257" r:id="rId5"/>
    <p:sldId id="258" r:id="rId6"/>
    <p:sldId id="259" r:id="rId7"/>
    <p:sldId id="276" r:id="rId8"/>
    <p:sldId id="260" r:id="rId9"/>
    <p:sldId id="261" r:id="rId10"/>
    <p:sldId id="277" r:id="rId11"/>
    <p:sldId id="262" r:id="rId12"/>
    <p:sldId id="263" r:id="rId13"/>
    <p:sldId id="264" r:id="rId14"/>
    <p:sldId id="265" r:id="rId15"/>
    <p:sldId id="272" r:id="rId16"/>
    <p:sldId id="274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97" d="100"/>
          <a:sy n="97" d="100"/>
        </p:scale>
        <p:origin x="-1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cs-CZ" altLang="cs-CZ" smtClean="0"/>
          </a:p>
        </p:txBody>
      </p:sp>
      <p:pic>
        <p:nvPicPr>
          <p:cNvPr id="5" name="Picture 3" descr="D:\FRONTPAGE THEMES\NATURE\ANABNR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cs-CZ" altLang="cs-CZ" smtClean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0BA1FA69-0716-4275-A6E1-B29BCF78CB2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892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6A3A4-994B-4B1D-82DF-53E536D454AD}" type="slidenum">
              <a:rPr lang="cs-CZ" altLang="cs-CZ"/>
              <a:pPr>
                <a:defRPr/>
              </a:pPr>
              <a:t>‹#›</a:t>
            </a:fld>
            <a:endParaRPr lang="cs-CZ" altLang="cs-CZ" sz="1400"/>
          </a:p>
        </p:txBody>
      </p:sp>
    </p:spTree>
    <p:extLst>
      <p:ext uri="{BB962C8B-B14F-4D97-AF65-F5344CB8AC3E}">
        <p14:creationId xmlns:p14="http://schemas.microsoft.com/office/powerpoint/2010/main" val="3388173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30EA7-ADFC-450D-8009-3A542E3A4F32}" type="slidenum">
              <a:rPr lang="cs-CZ" altLang="cs-CZ"/>
              <a:pPr>
                <a:defRPr/>
              </a:pPr>
              <a:t>‹#›</a:t>
            </a:fld>
            <a:endParaRPr lang="cs-CZ" altLang="cs-CZ" sz="1400"/>
          </a:p>
        </p:txBody>
      </p:sp>
    </p:spTree>
    <p:extLst>
      <p:ext uri="{BB962C8B-B14F-4D97-AF65-F5344CB8AC3E}">
        <p14:creationId xmlns:p14="http://schemas.microsoft.com/office/powerpoint/2010/main" val="70587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883DA-0FD7-4534-AB21-8C8C15E7C6B1}" type="slidenum">
              <a:rPr lang="cs-CZ" altLang="cs-CZ"/>
              <a:pPr>
                <a:defRPr/>
              </a:pPr>
              <a:t>‹#›</a:t>
            </a:fld>
            <a:endParaRPr lang="cs-CZ" altLang="cs-CZ" sz="1400"/>
          </a:p>
        </p:txBody>
      </p:sp>
    </p:spTree>
    <p:extLst>
      <p:ext uri="{BB962C8B-B14F-4D97-AF65-F5344CB8AC3E}">
        <p14:creationId xmlns:p14="http://schemas.microsoft.com/office/powerpoint/2010/main" val="75678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EC1E5-367D-4401-A53B-7BE787E01513}" type="slidenum">
              <a:rPr lang="cs-CZ" altLang="cs-CZ"/>
              <a:pPr>
                <a:defRPr/>
              </a:pPr>
              <a:t>‹#›</a:t>
            </a:fld>
            <a:endParaRPr lang="cs-CZ" altLang="cs-CZ" sz="1400"/>
          </a:p>
        </p:txBody>
      </p:sp>
    </p:spTree>
    <p:extLst>
      <p:ext uri="{BB962C8B-B14F-4D97-AF65-F5344CB8AC3E}">
        <p14:creationId xmlns:p14="http://schemas.microsoft.com/office/powerpoint/2010/main" val="83438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F1073-18A6-48F3-B9AB-208A3E351807}" type="slidenum">
              <a:rPr lang="cs-CZ" altLang="cs-CZ"/>
              <a:pPr>
                <a:defRPr/>
              </a:pPr>
              <a:t>‹#›</a:t>
            </a:fld>
            <a:endParaRPr lang="cs-CZ" altLang="cs-CZ" sz="1400"/>
          </a:p>
        </p:txBody>
      </p:sp>
    </p:spTree>
    <p:extLst>
      <p:ext uri="{BB962C8B-B14F-4D97-AF65-F5344CB8AC3E}">
        <p14:creationId xmlns:p14="http://schemas.microsoft.com/office/powerpoint/2010/main" val="120176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208B1-29D6-46B8-91A7-DC2C49EF696A}" type="slidenum">
              <a:rPr lang="cs-CZ" altLang="cs-CZ"/>
              <a:pPr>
                <a:defRPr/>
              </a:pPr>
              <a:t>‹#›</a:t>
            </a:fld>
            <a:endParaRPr lang="cs-CZ" altLang="cs-CZ" sz="1400"/>
          </a:p>
        </p:txBody>
      </p:sp>
    </p:spTree>
    <p:extLst>
      <p:ext uri="{BB962C8B-B14F-4D97-AF65-F5344CB8AC3E}">
        <p14:creationId xmlns:p14="http://schemas.microsoft.com/office/powerpoint/2010/main" val="247268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6BD80-5EFC-48F1-8F6A-68217AADB196}" type="slidenum">
              <a:rPr lang="cs-CZ" altLang="cs-CZ"/>
              <a:pPr>
                <a:defRPr/>
              </a:pPr>
              <a:t>‹#›</a:t>
            </a:fld>
            <a:endParaRPr lang="cs-CZ" altLang="cs-CZ" sz="1400"/>
          </a:p>
        </p:txBody>
      </p:sp>
    </p:spTree>
    <p:extLst>
      <p:ext uri="{BB962C8B-B14F-4D97-AF65-F5344CB8AC3E}">
        <p14:creationId xmlns:p14="http://schemas.microsoft.com/office/powerpoint/2010/main" val="104900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BB09C-B685-453A-B279-B08E27E5C36B}" type="slidenum">
              <a:rPr lang="cs-CZ" altLang="cs-CZ"/>
              <a:pPr>
                <a:defRPr/>
              </a:pPr>
              <a:t>‹#›</a:t>
            </a:fld>
            <a:endParaRPr lang="cs-CZ" altLang="cs-CZ" sz="1400"/>
          </a:p>
        </p:txBody>
      </p:sp>
    </p:spTree>
    <p:extLst>
      <p:ext uri="{BB962C8B-B14F-4D97-AF65-F5344CB8AC3E}">
        <p14:creationId xmlns:p14="http://schemas.microsoft.com/office/powerpoint/2010/main" val="100062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257A7-4DE0-4B6A-9009-499EFB13A74F}" type="slidenum">
              <a:rPr lang="cs-CZ" altLang="cs-CZ"/>
              <a:pPr>
                <a:defRPr/>
              </a:pPr>
              <a:t>‹#›</a:t>
            </a:fld>
            <a:endParaRPr lang="cs-CZ" altLang="cs-CZ" sz="1400"/>
          </a:p>
        </p:txBody>
      </p:sp>
    </p:spTree>
    <p:extLst>
      <p:ext uri="{BB962C8B-B14F-4D97-AF65-F5344CB8AC3E}">
        <p14:creationId xmlns:p14="http://schemas.microsoft.com/office/powerpoint/2010/main" val="241870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AD9C0-DD21-43AA-87A6-251A11634EC7}" type="slidenum">
              <a:rPr lang="cs-CZ" altLang="cs-CZ"/>
              <a:pPr>
                <a:defRPr/>
              </a:pPr>
              <a:t>‹#›</a:t>
            </a:fld>
            <a:endParaRPr lang="cs-CZ" altLang="cs-CZ" sz="1400"/>
          </a:p>
        </p:txBody>
      </p:sp>
    </p:spTree>
    <p:extLst>
      <p:ext uri="{BB962C8B-B14F-4D97-AF65-F5344CB8AC3E}">
        <p14:creationId xmlns:p14="http://schemas.microsoft.com/office/powerpoint/2010/main" val="43045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cs-CZ" altLang="cs-CZ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cs-CZ" altLang="cs-CZ" smtClean="0"/>
          </a:p>
        </p:txBody>
      </p:sp>
      <p:sp>
        <p:nvSpPr>
          <p:cNvPr id="1028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cs-CZ" altLang="cs-CZ" smtClean="0"/>
          </a:p>
        </p:txBody>
      </p:sp>
      <p:sp>
        <p:nvSpPr>
          <p:cNvPr id="1029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cs-CZ" altLang="cs-CZ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pic>
        <p:nvPicPr>
          <p:cNvPr id="1033" name="Picture 9" descr="C:\Wendy\anabnr2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cs-CZ" altLang="cs-CZ" smtClean="0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C05F54F-958D-4280-A6F9-5E8FFDC2B7DE}" type="slidenum">
              <a:rPr lang="cs-CZ" altLang="cs-CZ"/>
              <a:pPr>
                <a:defRPr/>
              </a:pPr>
              <a:t>‹#›</a:t>
            </a:fld>
            <a:endParaRPr lang="cs-CZ" altLang="cs-CZ" sz="140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cz/imgres?imgurl=&amp;imgrefurl=http://www.navzduchu.cz/cyklo/45-cykloregionu%2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z/imgres?imgurl=&amp;imgrefurl=http%3A%2F%2Fwww.navzduchu.cz%2Fcyklo%2F45-cykloregionu%2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ovéPole 1"/>
          <p:cNvSpPr txBox="1">
            <a:spLocks noChangeArrowheads="1"/>
          </p:cNvSpPr>
          <p:nvPr/>
        </p:nvSpPr>
        <p:spPr bwMode="auto">
          <a:xfrm>
            <a:off x="1590675" y="188913"/>
            <a:ext cx="59626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 b="1">
                <a:cs typeface="Times New Roman" pitchFamily="18" charset="0"/>
              </a:rPr>
              <a:t>Projekt Smart logistik - moderní výuka logistiky, registrační číslo projektu CZ.1.07/1.5.00/34.0110</a:t>
            </a:r>
          </a:p>
        </p:txBody>
      </p:sp>
      <p:sp>
        <p:nvSpPr>
          <p:cNvPr id="3075" name="TextovéPole 2"/>
          <p:cNvSpPr txBox="1">
            <a:spLocks noChangeArrowheads="1"/>
          </p:cNvSpPr>
          <p:nvPr/>
        </p:nvSpPr>
        <p:spPr bwMode="auto">
          <a:xfrm>
            <a:off x="1331913" y="447675"/>
            <a:ext cx="65849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 b="1">
                <a:cs typeface="Times New Roman" pitchFamily="18" charset="0"/>
              </a:rPr>
              <a:t>Příjemce: Střední odborná škola logistická a střední odborné učiliště Dalovice, Hlavní 114, 362 63 Dalovice</a:t>
            </a:r>
          </a:p>
        </p:txBody>
      </p:sp>
      <p:pic>
        <p:nvPicPr>
          <p:cNvPr id="3076" name="Obrázek 3" descr="Logolink OPVK - oříznutý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5292725"/>
            <a:ext cx="6272212" cy="120808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ovéPole 4"/>
          <p:cNvSpPr txBox="1">
            <a:spLocks noChangeArrowheads="1"/>
          </p:cNvSpPr>
          <p:nvPr/>
        </p:nvSpPr>
        <p:spPr bwMode="auto">
          <a:xfrm>
            <a:off x="788988" y="4868863"/>
            <a:ext cx="75660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900" b="1">
                <a:solidFill>
                  <a:srgbClr val="000000"/>
                </a:solidFill>
                <a:cs typeface="Times New Roman" pitchFamily="18" charset="0"/>
              </a:rPr>
              <a:t>Tento výukový materiál vznikl v rámci Operačního programu Vzdělání pro konkurenceschopnost.</a:t>
            </a:r>
          </a:p>
        </p:txBody>
      </p:sp>
      <p:sp>
        <p:nvSpPr>
          <p:cNvPr id="3078" name="TextovéPole 5"/>
          <p:cNvSpPr txBox="1">
            <a:spLocks noChangeArrowheads="1"/>
          </p:cNvSpPr>
          <p:nvPr/>
        </p:nvSpPr>
        <p:spPr bwMode="auto">
          <a:xfrm>
            <a:off x="0" y="4354513"/>
            <a:ext cx="93043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900" b="1">
                <a:solidFill>
                  <a:srgbClr val="FF0000"/>
                </a:solidFill>
                <a:cs typeface="Times New Roman" pitchFamily="18" charset="0"/>
              </a:rPr>
              <a:t>Materiál je určen k bezplatnému používání pro potřeby výuky a vzdělávání na všech typech škol a školských zařízení.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900" b="1">
                <a:solidFill>
                  <a:srgbClr val="FF0000"/>
                </a:solidFill>
                <a:cs typeface="Times New Roman" pitchFamily="18" charset="0"/>
              </a:rPr>
              <a:t>Jakékoliv další používání podléhá autorskému zákonu.</a:t>
            </a:r>
          </a:p>
        </p:txBody>
      </p:sp>
      <p:sp>
        <p:nvSpPr>
          <p:cNvPr id="3079" name="TextovéPole 6"/>
          <p:cNvSpPr txBox="1">
            <a:spLocks noChangeArrowheads="1"/>
          </p:cNvSpPr>
          <p:nvPr/>
        </p:nvSpPr>
        <p:spPr bwMode="auto">
          <a:xfrm>
            <a:off x="358775" y="1160463"/>
            <a:ext cx="17145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 b="1">
                <a:solidFill>
                  <a:srgbClr val="000000"/>
                </a:solidFill>
                <a:cs typeface="Times New Roman" pitchFamily="18" charset="0"/>
              </a:rPr>
              <a:t>Název materiálu:</a:t>
            </a:r>
          </a:p>
        </p:txBody>
      </p:sp>
      <p:sp>
        <p:nvSpPr>
          <p:cNvPr id="3080" name="TextovéPole 7"/>
          <p:cNvSpPr txBox="1">
            <a:spLocks noChangeArrowheads="1"/>
          </p:cNvSpPr>
          <p:nvPr/>
        </p:nvSpPr>
        <p:spPr bwMode="auto">
          <a:xfrm>
            <a:off x="358775" y="901700"/>
            <a:ext cx="19431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 b="1">
                <a:solidFill>
                  <a:srgbClr val="000000"/>
                </a:solidFill>
                <a:cs typeface="Times New Roman" pitchFamily="18" charset="0"/>
              </a:rPr>
              <a:t>Autor materiálu:	</a:t>
            </a:r>
          </a:p>
        </p:txBody>
      </p:sp>
      <p:sp>
        <p:nvSpPr>
          <p:cNvPr id="3081" name="TextovéPole 10"/>
          <p:cNvSpPr txBox="1">
            <a:spLocks noChangeArrowheads="1"/>
          </p:cNvSpPr>
          <p:nvPr/>
        </p:nvSpPr>
        <p:spPr bwMode="auto">
          <a:xfrm>
            <a:off x="358775" y="1419225"/>
            <a:ext cx="64928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 b="1">
                <a:solidFill>
                  <a:srgbClr val="000000"/>
                </a:solidFill>
                <a:cs typeface="Times New Roman" pitchFamily="18" charset="0"/>
              </a:rPr>
              <a:t>Ročník:</a:t>
            </a:r>
          </a:p>
        </p:txBody>
      </p:sp>
      <p:sp>
        <p:nvSpPr>
          <p:cNvPr id="3082" name="TextovéPole 13"/>
          <p:cNvSpPr txBox="1">
            <a:spLocks noChangeArrowheads="1"/>
          </p:cNvSpPr>
          <p:nvPr/>
        </p:nvSpPr>
        <p:spPr bwMode="auto">
          <a:xfrm>
            <a:off x="358775" y="1679575"/>
            <a:ext cx="168592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 b="1">
                <a:solidFill>
                  <a:srgbClr val="000000"/>
                </a:solidFill>
                <a:cs typeface="Times New Roman" pitchFamily="18" charset="0"/>
              </a:rPr>
              <a:t>Vzdělávací oblast / téma:</a:t>
            </a:r>
          </a:p>
        </p:txBody>
      </p:sp>
      <p:sp>
        <p:nvSpPr>
          <p:cNvPr id="3083" name="TextovéPole 14"/>
          <p:cNvSpPr txBox="1">
            <a:spLocks noChangeArrowheads="1"/>
          </p:cNvSpPr>
          <p:nvPr/>
        </p:nvSpPr>
        <p:spPr bwMode="auto">
          <a:xfrm>
            <a:off x="358775" y="1938338"/>
            <a:ext cx="16208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 b="1">
                <a:solidFill>
                  <a:srgbClr val="000000"/>
                </a:solidFill>
                <a:cs typeface="Times New Roman" pitchFamily="18" charset="0"/>
              </a:rPr>
              <a:t>Datum (období) tvorby:</a:t>
            </a:r>
          </a:p>
        </p:txBody>
      </p:sp>
      <p:sp>
        <p:nvSpPr>
          <p:cNvPr id="3084" name="TextovéPole 16"/>
          <p:cNvSpPr txBox="1">
            <a:spLocks noChangeArrowheads="1"/>
          </p:cNvSpPr>
          <p:nvPr/>
        </p:nvSpPr>
        <p:spPr bwMode="auto">
          <a:xfrm>
            <a:off x="358775" y="2197100"/>
            <a:ext cx="84296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 b="1">
                <a:solidFill>
                  <a:srgbClr val="000000"/>
                </a:solidFill>
                <a:cs typeface="Times New Roman" pitchFamily="18" charset="0"/>
              </a:rPr>
              <a:t>Anotace:</a:t>
            </a:r>
            <a:endParaRPr lang="cs-CZ" altLang="cs-CZ" sz="11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085" name="TextovéPole 17"/>
          <p:cNvSpPr txBox="1">
            <a:spLocks noChangeArrowheads="1"/>
          </p:cNvSpPr>
          <p:nvPr/>
        </p:nvSpPr>
        <p:spPr bwMode="auto">
          <a:xfrm>
            <a:off x="2174875" y="1187450"/>
            <a:ext cx="5832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>
                <a:solidFill>
                  <a:srgbClr val="000000"/>
                </a:solidFill>
                <a:cs typeface="Times New Roman" pitchFamily="18" charset="0"/>
              </a:rPr>
              <a:t>VY_32_INOVACE_19.04_CK_Společenské předpoklady cestovního ruchu v ČR</a:t>
            </a:r>
          </a:p>
        </p:txBody>
      </p:sp>
      <p:sp>
        <p:nvSpPr>
          <p:cNvPr id="3086" name="TextovéPole 18"/>
          <p:cNvSpPr txBox="1">
            <a:spLocks noChangeArrowheads="1"/>
          </p:cNvSpPr>
          <p:nvPr/>
        </p:nvSpPr>
        <p:spPr bwMode="auto">
          <a:xfrm>
            <a:off x="2174875" y="901700"/>
            <a:ext cx="16002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>
                <a:solidFill>
                  <a:srgbClr val="000000"/>
                </a:solidFill>
                <a:cs typeface="Times New Roman" pitchFamily="18" charset="0"/>
              </a:rPr>
              <a:t>Věra Janovičová</a:t>
            </a:r>
          </a:p>
        </p:txBody>
      </p:sp>
      <p:sp>
        <p:nvSpPr>
          <p:cNvPr id="3087" name="TextovéPole 25"/>
          <p:cNvSpPr txBox="1">
            <a:spLocks noChangeArrowheads="1"/>
          </p:cNvSpPr>
          <p:nvPr/>
        </p:nvSpPr>
        <p:spPr bwMode="auto">
          <a:xfrm>
            <a:off x="2174875" y="2197100"/>
            <a:ext cx="557212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 b="1" i="1"/>
              <a:t>Materiál je určen žákům 3. ročníků, k jejich motivaci pro výuku LCR.  Žáci ve formě PP mají lepší přehled o výkladu látky a možnosti lepšího pochopení a vstřebání informací. Formou doplňujících otázek si ujasňují výklad.</a:t>
            </a:r>
            <a:r>
              <a:rPr lang="cs-CZ" altLang="cs-CZ" sz="1100">
                <a:solidFill>
                  <a:srgbClr val="000000"/>
                </a:solidFill>
                <a:cs typeface="Times New Roman" pitchFamily="18" charset="0"/>
              </a:rPr>
              <a:t>Žáci se seznámí s  možnostmi cestovního ruchu v ČR.</a:t>
            </a:r>
          </a:p>
        </p:txBody>
      </p:sp>
      <p:sp>
        <p:nvSpPr>
          <p:cNvPr id="3088" name="TextovéPole 17"/>
          <p:cNvSpPr txBox="1">
            <a:spLocks noChangeArrowheads="1"/>
          </p:cNvSpPr>
          <p:nvPr/>
        </p:nvSpPr>
        <p:spPr bwMode="auto">
          <a:xfrm>
            <a:off x="2174875" y="1419225"/>
            <a:ext cx="23320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>
                <a:solidFill>
                  <a:srgbClr val="000000"/>
                </a:solidFill>
                <a:cs typeface="Times New Roman" pitchFamily="18" charset="0"/>
              </a:rPr>
              <a:t>3. </a:t>
            </a:r>
          </a:p>
        </p:txBody>
      </p:sp>
      <p:sp>
        <p:nvSpPr>
          <p:cNvPr id="3089" name="TextovéPole 17"/>
          <p:cNvSpPr txBox="1">
            <a:spLocks noChangeArrowheads="1"/>
          </p:cNvSpPr>
          <p:nvPr/>
        </p:nvSpPr>
        <p:spPr bwMode="auto">
          <a:xfrm>
            <a:off x="2174875" y="1679575"/>
            <a:ext cx="58959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>
                <a:solidFill>
                  <a:srgbClr val="000000"/>
                </a:solidFill>
                <a:cs typeface="Times New Roman" pitchFamily="18" charset="0"/>
              </a:rPr>
              <a:t>Logistika cestovního ruchu</a:t>
            </a:r>
          </a:p>
        </p:txBody>
      </p:sp>
      <p:sp>
        <p:nvSpPr>
          <p:cNvPr id="3090" name="TextovéPole 17"/>
          <p:cNvSpPr txBox="1">
            <a:spLocks noChangeArrowheads="1"/>
          </p:cNvSpPr>
          <p:nvPr/>
        </p:nvSpPr>
        <p:spPr bwMode="auto">
          <a:xfrm>
            <a:off x="2174875" y="1938338"/>
            <a:ext cx="8223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>
                <a:solidFill>
                  <a:srgbClr val="000000"/>
                </a:solidFill>
                <a:cs typeface="Times New Roman" pitchFamily="18" charset="0"/>
              </a:rPr>
              <a:t>5.9..2013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574675"/>
          </a:xfrm>
        </p:spPr>
        <p:txBody>
          <a:bodyPr/>
          <a:lstStyle/>
          <a:p>
            <a:r>
              <a:rPr lang="cs-CZ" altLang="cs-CZ" smtClean="0">
                <a:hlinkClick r:id="rId2"/>
              </a:rPr>
              <a:t>http://www.google.cz/imgres?imgurl=&amp;imgrefurl=http%3A%2F%2Fwww.navzduchu.cz%2Fcyklo%2F45-cykloregionu%</a:t>
            </a:r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mtClean="0">
                <a:hlinkClick r:id="rId2"/>
              </a:rPr>
              <a:t>http://www.google.cz/imgres?imgurl=&amp;imgrefurl=http%3A%2F%2Fwww.navzduchu.cz%2Fcyklo%2F45-cykloregionu%</a:t>
            </a:r>
            <a:r>
              <a:rPr lang="cs-CZ" altLang="cs-CZ" smtClean="0"/>
              <a:t/>
            </a:r>
            <a:br>
              <a:rPr lang="cs-CZ" altLang="cs-CZ" smtClean="0"/>
            </a:br>
            <a:endParaRPr lang="cs-CZ" altLang="cs-CZ" smtClean="0"/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973138" y="1484313"/>
            <a:ext cx="7772400" cy="4906962"/>
          </a:xfrm>
        </p:spPr>
        <p:txBody>
          <a:bodyPr/>
          <a:lstStyle/>
          <a:p>
            <a:r>
              <a:rPr lang="cs-CZ" altLang="cs-CZ" sz="900" smtClean="0"/>
              <a:t>http://cestovani.kr-karlovarsky.cz/en/pronavstevniky/Fotogalerie/PublishingImhttp://cestovani.kr-</a:t>
            </a:r>
            <a:r>
              <a:rPr lang="cs-CZ" altLang="cs-CZ" sz="900" smtClean="0">
                <a:hlinkClick r:id="rId2"/>
              </a:rPr>
              <a:t>http://www.google.cz/imgres?imgurl=&amp;imgrefurl=http%3A%2F%2Fwww.navzduchu.cz%2Fcyklo%2F45-cykloregionu%</a:t>
            </a:r>
            <a:endParaRPr lang="cs-CZ" altLang="cs-CZ" sz="900" smtClean="0"/>
          </a:p>
          <a:p>
            <a:r>
              <a:rPr lang="cs-CZ" altLang="cs-CZ" sz="900" smtClean="0"/>
              <a:t>karlovarsky.cz/en/pronavstevniky/Fotogalerie/PublishingImages/frlazne/FL3_big.jpgages/frlazne/FL3_big.jpg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2516188"/>
            <a:ext cx="3914775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708275"/>
            <a:ext cx="413385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Desetiletí totalitního systému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000000"/>
                </a:solidFill>
              </a:rPr>
              <a:t>Nedostatečná péče o kulturněhistorické památky</a:t>
            </a:r>
          </a:p>
          <a:p>
            <a:pPr eaLnBrk="1" hangingPunct="1"/>
            <a:r>
              <a:rPr lang="cs-CZ" altLang="cs-CZ" smtClean="0">
                <a:solidFill>
                  <a:srgbClr val="000000"/>
                </a:solidFill>
              </a:rPr>
              <a:t>Nenávratná ztráta architektonických a jiných památek</a:t>
            </a:r>
          </a:p>
          <a:p>
            <a:pPr eaLnBrk="1" hangingPunct="1"/>
            <a:r>
              <a:rPr lang="cs-CZ" altLang="cs-CZ" smtClean="0">
                <a:solidFill>
                  <a:srgbClr val="000000"/>
                </a:solidFill>
              </a:rPr>
              <a:t>Nejméně třetina jich byla zcela zdevastována</a:t>
            </a:r>
          </a:p>
          <a:p>
            <a:pPr eaLnBrk="1" hangingPunct="1"/>
            <a:endParaRPr lang="cs-CZ" altLang="cs-CZ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Společenské akce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000000"/>
                </a:solidFill>
              </a:rPr>
              <a:t>V ČR probíhá řada kulturních a jiných společenských akcí </a:t>
            </a:r>
          </a:p>
          <a:p>
            <a:pPr eaLnBrk="1" hangingPunct="1"/>
            <a:r>
              <a:rPr lang="cs-CZ" altLang="cs-CZ" u="sng" smtClean="0">
                <a:solidFill>
                  <a:srgbClr val="000000"/>
                </a:solidFill>
              </a:rPr>
              <a:t>Nejvýznamnější:</a:t>
            </a:r>
            <a:r>
              <a:rPr lang="cs-CZ" altLang="cs-CZ" smtClean="0">
                <a:solidFill>
                  <a:srgbClr val="000000"/>
                </a:solidFill>
              </a:rPr>
              <a:t> Pražské jaro, Karlovarský filmový festival, Jiráskův Hronov a Kmochův Kolín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Sportovní akce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000000"/>
                </a:solidFill>
              </a:rPr>
              <a:t>Ke sportovním akcím mezinárodního významu patří:</a:t>
            </a:r>
          </a:p>
          <a:p>
            <a:pPr eaLnBrk="1" hangingPunct="1">
              <a:buClr>
                <a:srgbClr val="000000"/>
              </a:buClr>
              <a:buFont typeface="Times New Roman" pitchFamily="18" charset="0"/>
              <a:buChar char="-"/>
            </a:pPr>
            <a:r>
              <a:rPr lang="cs-CZ" altLang="cs-CZ" smtClean="0">
                <a:solidFill>
                  <a:srgbClr val="000000"/>
                </a:solidFill>
              </a:rPr>
              <a:t>Velká Pardubická</a:t>
            </a:r>
          </a:p>
          <a:p>
            <a:pPr eaLnBrk="1" hangingPunct="1">
              <a:buClr>
                <a:srgbClr val="000000"/>
              </a:buClr>
              <a:buFont typeface="Times New Roman" pitchFamily="18" charset="0"/>
              <a:buChar char="-"/>
            </a:pPr>
            <a:r>
              <a:rPr lang="cs-CZ" altLang="cs-CZ" smtClean="0">
                <a:solidFill>
                  <a:srgbClr val="000000"/>
                </a:solidFill>
              </a:rPr>
              <a:t>Velká cena ČR</a:t>
            </a:r>
          </a:p>
          <a:p>
            <a:pPr eaLnBrk="1" hangingPunct="1">
              <a:buClr>
                <a:srgbClr val="000000"/>
              </a:buClr>
              <a:buFont typeface="Times New Roman" pitchFamily="18" charset="0"/>
              <a:buChar char="-"/>
            </a:pPr>
            <a:r>
              <a:rPr lang="cs-CZ" altLang="cs-CZ" smtClean="0">
                <a:solidFill>
                  <a:srgbClr val="000000"/>
                </a:solidFill>
              </a:rPr>
              <a:t>Soutěže ve skocích na lyžích ve Frenštátu pod Radhoštěm a v Harrachově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Lázeňství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000000"/>
                </a:solidFill>
              </a:rPr>
              <a:t>Má dlouholetou tradici</a:t>
            </a:r>
          </a:p>
          <a:p>
            <a:pPr eaLnBrk="1" hangingPunct="1"/>
            <a:r>
              <a:rPr lang="cs-CZ" altLang="cs-CZ" smtClean="0">
                <a:solidFill>
                  <a:srgbClr val="000000"/>
                </a:solidFill>
              </a:rPr>
              <a:t>Předpoklady pro léčbu široké škály chorob</a:t>
            </a:r>
          </a:p>
          <a:p>
            <a:pPr eaLnBrk="1" hangingPunct="1"/>
            <a:r>
              <a:rPr lang="cs-CZ" altLang="cs-CZ" smtClean="0">
                <a:solidFill>
                  <a:srgbClr val="000000"/>
                </a:solidFill>
              </a:rPr>
              <a:t>Lázeňský trojúhelník – Karlovy Vary, Mariánské Lázně a Františkovy Lázně</a:t>
            </a:r>
          </a:p>
          <a:p>
            <a:pPr eaLnBrk="1" hangingPunct="1"/>
            <a:r>
              <a:rPr lang="cs-CZ" altLang="cs-CZ" u="sng" smtClean="0">
                <a:solidFill>
                  <a:srgbClr val="000000"/>
                </a:solidFill>
              </a:rPr>
              <a:t>Dále:</a:t>
            </a:r>
            <a:r>
              <a:rPr lang="cs-CZ" altLang="cs-CZ" smtClean="0">
                <a:solidFill>
                  <a:srgbClr val="000000"/>
                </a:solidFill>
              </a:rPr>
              <a:t> Jáchymov, Poděbrady Luhačovice a Teplice nad Bečvou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895600"/>
            <a:ext cx="7772400" cy="1143000"/>
          </a:xfrm>
        </p:spPr>
        <p:txBody>
          <a:bodyPr/>
          <a:lstStyle/>
          <a:p>
            <a:pPr algn="ctr" eaLnBrk="1" hangingPunct="1"/>
            <a:r>
              <a:rPr lang="cs-CZ" altLang="cs-CZ" smtClean="0"/>
              <a:t>KONEC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772400" cy="1022350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rgbClr val="000000"/>
                </a:solidFill>
              </a:rPr>
              <a:t>Děkuji za pozornost…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ovéPole 2"/>
          <p:cNvSpPr txBox="1">
            <a:spLocks noChangeArrowheads="1"/>
          </p:cNvSpPr>
          <p:nvPr/>
        </p:nvSpPr>
        <p:spPr bwMode="auto">
          <a:xfrm>
            <a:off x="3016250" y="5567363"/>
            <a:ext cx="3567113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>
                <a:solidFill>
                  <a:srgbClr val="000000"/>
                </a:solidFill>
                <a:cs typeface="Times New Roman" pitchFamily="18" charset="0"/>
              </a:rPr>
              <a:t>Mgr. Věra Janovičová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>
                <a:solidFill>
                  <a:srgbClr val="000000"/>
                </a:solidFill>
                <a:cs typeface="Times New Roman" pitchFamily="18" charset="0"/>
              </a:rPr>
              <a:t>SOŠ logistická a SOU Dalovice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 i="1">
                <a:solidFill>
                  <a:srgbClr val="000000"/>
                </a:solidFill>
                <a:cs typeface="Times New Roman" pitchFamily="18" charset="0"/>
              </a:rPr>
              <a:t>janovicova@logistickaskola.cz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 i="1">
                <a:solidFill>
                  <a:srgbClr val="000000"/>
                </a:solidFill>
                <a:cs typeface="Times New Roman" pitchFamily="18" charset="0"/>
              </a:rPr>
              <a:t>září 2013</a:t>
            </a:r>
          </a:p>
        </p:txBody>
      </p:sp>
      <p:sp>
        <p:nvSpPr>
          <p:cNvPr id="18435" name="TextovéPole 3"/>
          <p:cNvSpPr txBox="1">
            <a:spLocks noChangeArrowheads="1"/>
          </p:cNvSpPr>
          <p:nvPr/>
        </p:nvSpPr>
        <p:spPr bwMode="auto">
          <a:xfrm>
            <a:off x="358775" y="4595813"/>
            <a:ext cx="84264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>
                <a:solidFill>
                  <a:srgbClr val="000000"/>
                </a:solidFill>
                <a:cs typeface="Times New Roman" pitchFamily="18" charset="0"/>
              </a:rPr>
              <a:t>Objekty, použité k vytvoření materiálu jsou vlastní originální tvorbou autora. pocházejí z veřejných knihoven obrázků (public domain) nebo z databáze SW Smart Notebook.</a:t>
            </a:r>
          </a:p>
        </p:txBody>
      </p:sp>
      <p:sp>
        <p:nvSpPr>
          <p:cNvPr id="18436" name="TextovéPole 4"/>
          <p:cNvSpPr txBox="1">
            <a:spLocks noChangeArrowheads="1"/>
          </p:cNvSpPr>
          <p:nvPr/>
        </p:nvSpPr>
        <p:spPr bwMode="auto">
          <a:xfrm>
            <a:off x="206375" y="182563"/>
            <a:ext cx="443388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cs-CZ" sz="1400" b="1">
                <a:solidFill>
                  <a:srgbClr val="000000"/>
                </a:solidFill>
                <a:cs typeface="Times New Roman" pitchFamily="18" charset="0"/>
              </a:rPr>
              <a:t>Seznam použité literatury a pramenů:</a:t>
            </a:r>
            <a:endParaRPr lang="cs-CZ" altLang="cs-CZ" sz="1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8437" name="TextovéPole 5"/>
          <p:cNvSpPr txBox="1">
            <a:spLocks noChangeArrowheads="1"/>
          </p:cNvSpPr>
          <p:nvPr/>
        </p:nvSpPr>
        <p:spPr bwMode="auto">
          <a:xfrm>
            <a:off x="295275" y="512763"/>
            <a:ext cx="76850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>
                <a:solidFill>
                  <a:srgbClr val="000000"/>
                </a:solidFill>
                <a:cs typeface="Times New Roman" pitchFamily="18" charset="0"/>
              </a:rPr>
              <a:t>1. Zdroj   HRALA, V</a:t>
            </a:r>
            <a:r>
              <a:rPr lang="cs-CZ" altLang="cs-CZ" sz="1100" i="1">
                <a:solidFill>
                  <a:srgbClr val="000000"/>
                </a:solidFill>
                <a:cs typeface="Times New Roman" pitchFamily="18" charset="0"/>
              </a:rPr>
              <a:t>.  Geografie cestovního ruchu</a:t>
            </a:r>
            <a:r>
              <a:rPr lang="cs-CZ" altLang="cs-CZ" sz="1100">
                <a:solidFill>
                  <a:srgbClr val="000000"/>
                </a:solidFill>
                <a:cs typeface="Times New Roman" pitchFamily="18" charset="0"/>
              </a:rPr>
              <a:t>. 4. vyd. Praha: Idea Servis 2002. ISBN 80-85970-36-8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>
                <a:solidFill>
                  <a:srgbClr val="000000"/>
                </a:solidFill>
                <a:cs typeface="Times New Roman" pitchFamily="18" charset="0"/>
              </a:rPr>
              <a:t>2. zdroj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Společenské předpoklady cestovního ruchu v České republice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Úkol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Jmenuj faktory ovlivňující cestovní ruch v ČR</a:t>
            </a:r>
          </a:p>
          <a:p>
            <a:r>
              <a:rPr lang="cs-CZ" altLang="cs-CZ" smtClean="0"/>
              <a:t>Jmenuj společenské předpoklady cestovního ruchu.</a:t>
            </a:r>
          </a:p>
          <a:p>
            <a:r>
              <a:rPr lang="cs-CZ" altLang="cs-CZ" smtClean="0"/>
              <a:t>Uveď příklady v ČR.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Kulturněhistorické památky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000000"/>
                </a:solidFill>
              </a:rPr>
              <a:t>Česká republika má velké bohatství kulturněhistorických památek</a:t>
            </a:r>
          </a:p>
          <a:p>
            <a:pPr eaLnBrk="1" hangingPunct="1"/>
            <a:r>
              <a:rPr lang="cs-CZ" altLang="cs-CZ" u="sng" smtClean="0">
                <a:solidFill>
                  <a:srgbClr val="000000"/>
                </a:solidFill>
              </a:rPr>
              <a:t>Evidováno je:</a:t>
            </a:r>
          </a:p>
          <a:p>
            <a:pPr eaLnBrk="1" hangingPunct="1">
              <a:buClr>
                <a:srgbClr val="000000"/>
              </a:buClr>
              <a:buFont typeface="Times New Roman" pitchFamily="18" charset="0"/>
              <a:buChar char="-"/>
            </a:pPr>
            <a:r>
              <a:rPr lang="cs-CZ" altLang="cs-CZ" smtClean="0">
                <a:solidFill>
                  <a:srgbClr val="000000"/>
                </a:solidFill>
              </a:rPr>
              <a:t>36 000 objektů, z toho 2000 zámků a hradů</a:t>
            </a:r>
          </a:p>
          <a:p>
            <a:pPr eaLnBrk="1" hangingPunct="1">
              <a:buClr>
                <a:srgbClr val="000000"/>
              </a:buClr>
              <a:buFont typeface="Times New Roman" pitchFamily="18" charset="0"/>
              <a:buChar char="-"/>
            </a:pPr>
            <a:r>
              <a:rPr lang="cs-CZ" altLang="cs-CZ" smtClean="0">
                <a:solidFill>
                  <a:srgbClr val="000000"/>
                </a:solidFill>
              </a:rPr>
              <a:t>100 zřícenin hradů</a:t>
            </a:r>
          </a:p>
          <a:p>
            <a:pPr eaLnBrk="1" hangingPunct="1">
              <a:buClr>
                <a:srgbClr val="000000"/>
              </a:buClr>
              <a:buFont typeface="Times New Roman" pitchFamily="18" charset="0"/>
              <a:buChar char="-"/>
            </a:pPr>
            <a:r>
              <a:rPr lang="cs-CZ" altLang="cs-CZ" smtClean="0">
                <a:solidFill>
                  <a:srgbClr val="000000"/>
                </a:solidFill>
              </a:rPr>
              <a:t>40 městských památkových rezervací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Národopisné památky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000000"/>
                </a:solidFill>
              </a:rPr>
              <a:t>V četných oblastech se dochovaly národopisné památky</a:t>
            </a:r>
          </a:p>
          <a:p>
            <a:pPr eaLnBrk="1" hangingPunct="1"/>
            <a:r>
              <a:rPr lang="cs-CZ" altLang="cs-CZ" u="sng" smtClean="0">
                <a:solidFill>
                  <a:srgbClr val="000000"/>
                </a:solidFill>
              </a:rPr>
              <a:t>Národopisné oblasti:</a:t>
            </a:r>
            <a:r>
              <a:rPr lang="cs-CZ" altLang="cs-CZ" smtClean="0">
                <a:solidFill>
                  <a:srgbClr val="000000"/>
                </a:solidFill>
              </a:rPr>
              <a:t> Chodsko,</a:t>
            </a:r>
          </a:p>
          <a:p>
            <a:pPr eaLnBrk="1" hangingPunct="1">
              <a:buClr>
                <a:schemeClr val="tx1"/>
              </a:buClr>
              <a:buFontTx/>
              <a:buChar char="-"/>
            </a:pPr>
            <a:r>
              <a:rPr lang="cs-CZ" altLang="cs-CZ" smtClean="0">
                <a:solidFill>
                  <a:srgbClr val="000000"/>
                </a:solidFill>
              </a:rPr>
              <a:t>Haná </a:t>
            </a:r>
          </a:p>
          <a:p>
            <a:pPr eaLnBrk="1" hangingPunct="1">
              <a:buClr>
                <a:schemeClr val="tx1"/>
              </a:buClr>
              <a:buFontTx/>
              <a:buChar char="-"/>
            </a:pPr>
            <a:r>
              <a:rPr lang="cs-CZ" altLang="cs-CZ" smtClean="0">
                <a:solidFill>
                  <a:srgbClr val="000000"/>
                </a:solidFill>
              </a:rPr>
              <a:t>Moravské Slovácko </a:t>
            </a:r>
          </a:p>
          <a:p>
            <a:pPr eaLnBrk="1" hangingPunct="1">
              <a:buClr>
                <a:schemeClr val="tx1"/>
              </a:buClr>
              <a:buFontTx/>
              <a:buChar char="-"/>
            </a:pPr>
            <a:r>
              <a:rPr lang="cs-CZ" altLang="cs-CZ" smtClean="0">
                <a:solidFill>
                  <a:srgbClr val="000000"/>
                </a:solidFill>
              </a:rPr>
              <a:t>Valašsko a Horácko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Skanzeny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000000"/>
                </a:solidFill>
              </a:rPr>
              <a:t>Jsou zde soustředěny architektonické i jiné folklorní hodnoty</a:t>
            </a:r>
          </a:p>
          <a:p>
            <a:pPr eaLnBrk="1" hangingPunct="1"/>
            <a:r>
              <a:rPr lang="cs-CZ" altLang="cs-CZ" u="sng" smtClean="0">
                <a:solidFill>
                  <a:srgbClr val="000000"/>
                </a:solidFill>
              </a:rPr>
              <a:t>Nejznámější:</a:t>
            </a:r>
            <a:r>
              <a:rPr lang="cs-CZ" altLang="cs-CZ" smtClean="0">
                <a:solidFill>
                  <a:srgbClr val="000000"/>
                </a:solidFill>
              </a:rPr>
              <a:t> Valašské muzeum v přírodě v Rožnově pod Radhoštěm</a:t>
            </a:r>
          </a:p>
          <a:p>
            <a:pPr eaLnBrk="1" hangingPunct="1">
              <a:buClr>
                <a:srgbClr val="000000"/>
              </a:buClr>
              <a:buFont typeface="Times New Roman" pitchFamily="18" charset="0"/>
              <a:buChar char="-"/>
            </a:pPr>
            <a:r>
              <a:rPr lang="cs-CZ" altLang="cs-CZ" smtClean="0">
                <a:solidFill>
                  <a:srgbClr val="000000"/>
                </a:solidFill>
              </a:rPr>
              <a:t>Polabský skanzen v Přerově nad Labem</a:t>
            </a:r>
          </a:p>
          <a:p>
            <a:pPr eaLnBrk="1" hangingPunct="1">
              <a:buClr>
                <a:srgbClr val="000000"/>
              </a:buClr>
              <a:buFont typeface="Times New Roman" pitchFamily="18" charset="0"/>
              <a:buChar char="-"/>
            </a:pPr>
            <a:r>
              <a:rPr lang="cs-CZ" altLang="cs-CZ" smtClean="0">
                <a:solidFill>
                  <a:srgbClr val="000000"/>
                </a:solidFill>
              </a:rPr>
              <a:t>Skanzen Vysočiny v oblasti Veselého Kopce u Chrudimi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sah 2"/>
          <p:cNvSpPr>
            <a:spLocks noGrp="1"/>
          </p:cNvSpPr>
          <p:nvPr>
            <p:ph idx="1"/>
          </p:nvPr>
        </p:nvSpPr>
        <p:spPr>
          <a:xfrm>
            <a:off x="1116013" y="836613"/>
            <a:ext cx="7772400" cy="5761037"/>
          </a:xfrm>
        </p:spPr>
        <p:txBody>
          <a:bodyPr/>
          <a:lstStyle/>
          <a:p>
            <a:r>
              <a:rPr lang="cs-CZ" altLang="cs-CZ" sz="900" smtClean="0">
                <a:hlinkClick r:id="rId2"/>
              </a:rPr>
              <a:t>http://www.google.cz/imgres?imgurl=&amp;imgrefurl=http%3A%2F%2Fwww.navzduchu.cz%2Fcyklo%2F45-cykloregionu%</a:t>
            </a:r>
            <a:endParaRPr lang="cs-CZ" altLang="cs-CZ" sz="900" smtClean="0"/>
          </a:p>
          <a:p>
            <a:r>
              <a:rPr lang="cs-CZ" altLang="cs-CZ" sz="900" smtClean="0"/>
              <a:t>2Fvysocina-telcska-javoricka%2F&amp;h=0&amp;w=0&amp;sz=1&amp;tbnid=OGTJjLrcgvHIxM&amp;tbnh=168&amp;tbnw=300&amp;zoom=1&amp;docid=2QcoKqLHd-olAM&amp;hl=cs&amp;ei=8BIzUs6mH4bCtQazu4DYAg&amp;ved=0CAEQsCU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04975"/>
            <a:ext cx="337820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2497138"/>
            <a:ext cx="4102100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Městské památkové rezervace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u="sng" smtClean="0">
                <a:solidFill>
                  <a:srgbClr val="000000"/>
                </a:solidFill>
              </a:rPr>
              <a:t>Nejnavštěvovanější:</a:t>
            </a:r>
            <a:r>
              <a:rPr lang="cs-CZ" altLang="cs-CZ" smtClean="0">
                <a:solidFill>
                  <a:srgbClr val="000000"/>
                </a:solidFill>
              </a:rPr>
              <a:t> </a:t>
            </a:r>
          </a:p>
          <a:p>
            <a:pPr eaLnBrk="1" hangingPunct="1"/>
            <a:r>
              <a:rPr lang="cs-CZ" altLang="cs-CZ" smtClean="0">
                <a:solidFill>
                  <a:srgbClr val="000000"/>
                </a:solidFill>
              </a:rPr>
              <a:t>Kutná Hora, Tábor, Třeboň, České Budějovice, Jindřichův Hradec, Český Krumlov, Prachatice, Cheb, Domažlice, Horšovský Týn, Pardubice, Litomyšl, Znojmo, Mikulov, Jihlava, Olomouc, Kroměříž, Štramberk, Nový Jičín atd.</a:t>
            </a:r>
            <a:r>
              <a:rPr lang="cs-CZ" altLang="cs-CZ" smtClean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UNESCO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>
                <a:solidFill>
                  <a:srgbClr val="000000"/>
                </a:solidFill>
              </a:rPr>
              <a:t>ČR je zemí neobyčejně bohatou na kulturní hodnoty a památky</a:t>
            </a:r>
          </a:p>
          <a:p>
            <a:pPr eaLnBrk="1" hangingPunct="1"/>
            <a:r>
              <a:rPr lang="cs-CZ" altLang="cs-CZ" sz="2800" smtClean="0">
                <a:solidFill>
                  <a:srgbClr val="000000"/>
                </a:solidFill>
              </a:rPr>
              <a:t>Od roku 1992 byly zařazeny do seznamu sv. kulturního dědictví UNESCO následující:</a:t>
            </a:r>
          </a:p>
          <a:p>
            <a:pPr eaLnBrk="1" hangingPunct="1"/>
            <a:r>
              <a:rPr lang="cs-CZ" altLang="cs-CZ" sz="2800" smtClean="0">
                <a:solidFill>
                  <a:srgbClr val="000000"/>
                </a:solidFill>
              </a:rPr>
              <a:t>Praha, Český Krumlov, Telč, Kutná Hora, Lednicko-valtický areál, Holašovice, Zelená Hora, Litomyšl, Kroměříž, Olomouc a Brno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říroda">
  <a:themeElements>
    <a:clrScheme name="Příroda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Přírod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cs-CZ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cs-CZ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říroda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říroda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říroda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říroda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říroda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B320E656-9AFE-4578-BAA8-E7A7CDB2D2DA}"/>
</file>

<file path=customXml/itemProps2.xml><?xml version="1.0" encoding="utf-8"?>
<ds:datastoreItem xmlns:ds="http://schemas.openxmlformats.org/officeDocument/2006/customXml" ds:itemID="{1833250A-DCEF-47E9-99A0-49F300A763C3}"/>
</file>

<file path=customXml/itemProps3.xml><?xml version="1.0" encoding="utf-8"?>
<ds:datastoreItem xmlns:ds="http://schemas.openxmlformats.org/officeDocument/2006/customXml" ds:itemID="{5F27168D-2D35-4BA0-835D-A3EBD2F89A50}"/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Designs\Příroda.pot</Template>
  <TotalTime>96</TotalTime>
  <Words>564</Words>
  <Application>Microsoft Office PowerPoint</Application>
  <PresentationFormat>Předvádění na obrazovce (4:3)</PresentationFormat>
  <Paragraphs>78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Times New Roman</vt:lpstr>
      <vt:lpstr>Arial</vt:lpstr>
      <vt:lpstr>Wingdings</vt:lpstr>
      <vt:lpstr>Calibri</vt:lpstr>
      <vt:lpstr>Příroda</vt:lpstr>
      <vt:lpstr>Prezentace aplikace PowerPoint</vt:lpstr>
      <vt:lpstr>Společenské předpoklady cestovního ruchu v České republice</vt:lpstr>
      <vt:lpstr>Úkol</vt:lpstr>
      <vt:lpstr>Kulturněhistorické památky </vt:lpstr>
      <vt:lpstr>Národopisné památky</vt:lpstr>
      <vt:lpstr>Skanzeny</vt:lpstr>
      <vt:lpstr>Prezentace aplikace PowerPoint</vt:lpstr>
      <vt:lpstr>Městské památkové rezervace</vt:lpstr>
      <vt:lpstr>UNESCO</vt:lpstr>
      <vt:lpstr>http://www.google.cz/imgres?imgurl=&amp;imgrefurl=http%3A%2F%2Fwww.navzduchu.cz%2Fcyklo%2F45-cykloregionu% http://www.google.cz/imgres?imgurl=&amp;imgrefurl=http%3A%2F%2Fwww.navzduchu.cz%2Fcyklo%2F45-cykloregionu% </vt:lpstr>
      <vt:lpstr>Desetiletí totalitního systému</vt:lpstr>
      <vt:lpstr>Společenské akce</vt:lpstr>
      <vt:lpstr>Sportovní akce</vt:lpstr>
      <vt:lpstr>Lázeňství</vt:lpstr>
      <vt:lpstr>KONEC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Schade Michal</dc:creator>
  <cp:lastModifiedBy>Schade Michal</cp:lastModifiedBy>
  <cp:revision>8</cp:revision>
  <dcterms:created xsi:type="dcterms:W3CDTF">2013-01-23T21:00:44Z</dcterms:created>
  <dcterms:modified xsi:type="dcterms:W3CDTF">2013-10-01T11:44:26Z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