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  <p:sldMasterId id="2147483797" r:id="rId2"/>
    <p:sldMasterId id="2147483809" r:id="rId3"/>
  </p:sldMasterIdLst>
  <p:sldIdLst>
    <p:sldId id="284" r:id="rId4"/>
    <p:sldId id="256" r:id="rId5"/>
    <p:sldId id="285" r:id="rId6"/>
    <p:sldId id="280" r:id="rId7"/>
    <p:sldId id="281" r:id="rId8"/>
    <p:sldId id="257" r:id="rId9"/>
    <p:sldId id="282" r:id="rId10"/>
    <p:sldId id="258" r:id="rId11"/>
    <p:sldId id="259" r:id="rId12"/>
    <p:sldId id="262" r:id="rId13"/>
    <p:sldId id="265" r:id="rId14"/>
    <p:sldId id="266" r:id="rId15"/>
    <p:sldId id="268" r:id="rId16"/>
    <p:sldId id="271" r:id="rId17"/>
    <p:sldId id="274" r:id="rId18"/>
    <p:sldId id="278" r:id="rId19"/>
    <p:sldId id="283" r:id="rId20"/>
  </p:sldIdLst>
  <p:sldSz cx="9144000" cy="6858000" type="screen4x3"/>
  <p:notesSz cx="6858000" cy="9144000"/>
  <p:defaultTextStyle>
    <a:defPPr>
      <a:defRPr lang="cs-CZ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5613" indent="1588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2813" indent="1588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0013" indent="1588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7213" indent="1588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BB302656-FDD7-4183-AD5A-EFB15787E67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722084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9A27E-7EEF-49BD-AB3A-563668EC8048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320013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86311-4064-41BE-8549-AF1356237D8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7387442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541E1-E041-4EBD-845B-04D073B516ED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2F9B3-F6DF-4D01-A6B7-2427845F685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6051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A3D67-2DF5-4A5C-9199-A10B8A2E61C6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10E51-D3D2-4E58-B547-588BB18268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7857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0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7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5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3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0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C55DE-75A5-4FAF-9B1D-D865580F1317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075AC-9DFE-4E68-AABC-CB862C42BE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04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3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C6D28-8BCD-4C53-9367-B53F66765850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8D15B3-1D6B-44D5-8EAA-6E899442421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8538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76" indent="0">
              <a:buNone/>
              <a:defRPr sz="1800" b="1"/>
            </a:lvl2pPr>
            <a:lvl3pPr marL="822952" indent="0">
              <a:buNone/>
              <a:defRPr sz="1600" b="1"/>
            </a:lvl3pPr>
            <a:lvl4pPr marL="1234427" indent="0">
              <a:buNone/>
              <a:defRPr sz="1400" b="1"/>
            </a:lvl4pPr>
            <a:lvl5pPr marL="1645904" indent="0">
              <a:buNone/>
              <a:defRPr sz="1400" b="1"/>
            </a:lvl5pPr>
            <a:lvl6pPr marL="2057379" indent="0">
              <a:buNone/>
              <a:defRPr sz="1400" b="1"/>
            </a:lvl6pPr>
            <a:lvl7pPr marL="2468856" indent="0">
              <a:buNone/>
              <a:defRPr sz="1400" b="1"/>
            </a:lvl7pPr>
            <a:lvl8pPr marL="2880331" indent="0">
              <a:buNone/>
              <a:defRPr sz="1400" b="1"/>
            </a:lvl8pPr>
            <a:lvl9pPr marL="3291807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9AA54-7D71-4B77-A2F9-C322477A69BF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BCED1-8383-4165-9EE3-BD3FFC170C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870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15C68-1559-443E-AE2A-156FBB47F044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47B68-FD9F-4F2C-BBBB-C76D8DF1C8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86060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F3551-CC21-4FE1-B3BC-6F92253EE2F0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46E65-986A-436C-9690-7A821812CE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79169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2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6C991-DF87-4EF7-AB84-81E7DACEDDC2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68DE4-9AF1-4A9C-9F50-1829665625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7659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FB3AC-861D-4C6E-916B-A8340AD3A5A7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72107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76" indent="0">
              <a:buNone/>
              <a:defRPr sz="2500"/>
            </a:lvl2pPr>
            <a:lvl3pPr marL="822952" indent="0">
              <a:buNone/>
              <a:defRPr sz="2200"/>
            </a:lvl3pPr>
            <a:lvl4pPr marL="1234427" indent="0">
              <a:buNone/>
              <a:defRPr sz="1800"/>
            </a:lvl4pPr>
            <a:lvl5pPr marL="1645904" indent="0">
              <a:buNone/>
              <a:defRPr sz="1800"/>
            </a:lvl5pPr>
            <a:lvl6pPr marL="2057379" indent="0">
              <a:buNone/>
              <a:defRPr sz="1800"/>
            </a:lvl6pPr>
            <a:lvl7pPr marL="2468856" indent="0">
              <a:buNone/>
              <a:defRPr sz="1800"/>
            </a:lvl7pPr>
            <a:lvl8pPr marL="2880331" indent="0">
              <a:buNone/>
              <a:defRPr sz="1800"/>
            </a:lvl8pPr>
            <a:lvl9pPr marL="3291807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76" indent="0">
              <a:buNone/>
              <a:defRPr sz="1100"/>
            </a:lvl2pPr>
            <a:lvl3pPr marL="822952" indent="0">
              <a:buNone/>
              <a:defRPr sz="900"/>
            </a:lvl3pPr>
            <a:lvl4pPr marL="1234427" indent="0">
              <a:buNone/>
              <a:defRPr sz="800"/>
            </a:lvl4pPr>
            <a:lvl5pPr marL="1645904" indent="0">
              <a:buNone/>
              <a:defRPr sz="800"/>
            </a:lvl5pPr>
            <a:lvl6pPr marL="2057379" indent="0">
              <a:buNone/>
              <a:defRPr sz="800"/>
            </a:lvl6pPr>
            <a:lvl7pPr marL="2468856" indent="0">
              <a:buNone/>
              <a:defRPr sz="800"/>
            </a:lvl7pPr>
            <a:lvl8pPr marL="2880331" indent="0">
              <a:buNone/>
              <a:defRPr sz="800"/>
            </a:lvl8pPr>
            <a:lvl9pPr marL="3291807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EDF7F-B4CD-42CB-9AD2-E66A9DC0BC67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75A08-253D-4C34-83E9-2077BB7E22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95046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BBAE9-C0B6-4428-AC57-323D486D50EA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F1A8C-925B-48D7-89C1-100198396D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06503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2A29D-C2B9-4DEB-BBC1-F8B9D18A8CA0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27A78-5874-4BAA-AB80-B64A5B2DD2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03603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5A54C-0F9D-4382-9E4A-97B41AEE4A12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5530B-3BEA-4FAA-BAA5-B7578ED0602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61569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553AD-3F1A-4399-AB98-159378270951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0D748-DFE0-4F8D-BCE9-695ED7A676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164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8B73B-EC67-4EC4-9A7D-070F2378D11A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005D5-62F4-49E3-9751-F9F978E13D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84642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D5B0A-EDD4-4559-B60C-ECAF91A8EAF4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094C2-B8E8-4848-85DC-C5C88B7244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351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00" b="1"/>
            </a:lvl3pPr>
            <a:lvl4pPr marL="1234440" indent="0">
              <a:buNone/>
              <a:defRPr sz="1400" b="1"/>
            </a:lvl4pPr>
            <a:lvl5pPr marL="1645920" indent="0">
              <a:buNone/>
              <a:defRPr sz="1400" b="1"/>
            </a:lvl5pPr>
            <a:lvl6pPr marL="2057400" indent="0">
              <a:buNone/>
              <a:defRPr sz="1400" b="1"/>
            </a:lvl6pPr>
            <a:lvl7pPr marL="2468880" indent="0">
              <a:buNone/>
              <a:defRPr sz="1400" b="1"/>
            </a:lvl7pPr>
            <a:lvl8pPr marL="2880360" indent="0">
              <a:buNone/>
              <a:defRPr sz="1400" b="1"/>
            </a:lvl8pPr>
            <a:lvl9pPr marL="3291840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FA6F6-D29D-4FC3-974C-4749C75DB39C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51C6-0835-49BA-AC84-6BD05CBE6E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339370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A68A27-7FF6-498C-B892-A4D515C6B314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3426F-C5F4-4D52-831F-E59C2F4A48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7720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BD86-D2C8-46EB-AEDE-8FDF97E8D955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6FD72-83CF-49C7-B86E-307830503A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680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B1494-65F0-4DFC-A439-610373F07665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9490103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4AF14-C4AB-4295-83C3-752CAD7703BC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6BBAD-89D0-477C-BD2A-55E2C6731F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832960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80" indent="0">
              <a:buNone/>
              <a:defRPr sz="2500"/>
            </a:lvl2pPr>
            <a:lvl3pPr marL="822960" indent="0">
              <a:buNone/>
              <a:defRPr sz="220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80" indent="0">
              <a:buNone/>
              <a:defRPr sz="1100"/>
            </a:lvl2pPr>
            <a:lvl3pPr marL="822960" indent="0">
              <a:buNone/>
              <a:defRPr sz="900"/>
            </a:lvl3pPr>
            <a:lvl4pPr marL="1234440" indent="0">
              <a:buNone/>
              <a:defRPr sz="800"/>
            </a:lvl4pPr>
            <a:lvl5pPr marL="1645920" indent="0">
              <a:buNone/>
              <a:defRPr sz="800"/>
            </a:lvl5pPr>
            <a:lvl6pPr marL="2057400" indent="0">
              <a:buNone/>
              <a:defRPr sz="800"/>
            </a:lvl6pPr>
            <a:lvl7pPr marL="2468880" indent="0">
              <a:buNone/>
              <a:defRPr sz="800"/>
            </a:lvl7pPr>
            <a:lvl8pPr marL="2880360" indent="0">
              <a:buNone/>
              <a:defRPr sz="800"/>
            </a:lvl8pPr>
            <a:lvl9pPr marL="3291840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FFABD-CEE9-43E5-B492-F9A1302EF23C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8350D-AE90-49DE-B280-DC4FEA78AE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790890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A47D8-AE5A-44C2-8E5B-6CD276E3D982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5BC8B-C4B4-4EAE-9191-672DDF1410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10026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A4A76-A57C-496C-9669-0453EA083515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DB97F5-9BF2-4F60-8FF0-9C795A8991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6848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38450-C45D-488A-8777-33E50B5F21C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325680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AE2A5-3877-494B-B0FE-AF054A2ABCF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63761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41EC0-B21B-4C86-B4F1-4FDB67E6B28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60048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16C41F-0A86-4A9D-BE90-0EF4A958A2E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454610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AE6BE-FD5F-4306-BC84-DBBE286F3630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17247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9D674-1597-4010-BEFA-B90E0362B2D6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92042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  <a:endParaRPr lang="en-US" altLang="cs-CZ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  <a:endParaRPr lang="en-US" altLang="cs-CZ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>
              <a:defRPr/>
            </a:pPr>
            <a:fld id="{B57B7311-0D8E-4B4D-A026-444E5A878F89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0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91" r:id="rId8"/>
    <p:sldLayoutId id="2147483892" r:id="rId9"/>
    <p:sldLayoutId id="2147483866" r:id="rId10"/>
    <p:sldLayoutId id="214748386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313" indent="-2714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8175" indent="-2714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2813" indent="-2270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2363" indent="-2270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3975" indent="-2270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295" tIns="41148" rIns="82295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205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295" tIns="41148" rIns="82295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923C8E-B6F0-479F-B1D6-DB4A9765A140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82295" tIns="41148" rIns="82295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93AA4E8-AAEA-474B-927B-AE6FB8AC03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7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52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27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0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7975" indent="-3079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338" indent="-2555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7113" indent="-204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39863" indent="-204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51025" indent="-204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63118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93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69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45" indent="-205738" algn="l" defTabSz="822952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7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52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2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04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79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56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31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07" algn="l" defTabSz="8229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296" tIns="41148" rIns="82296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307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2296" tIns="41148" rIns="82296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93E24F8-29F5-4E91-9B39-CD31BBAE42F3}" type="datetimeFigureOut">
              <a:rPr lang="cs-CZ"/>
              <a:pPr>
                <a:defRPr/>
              </a:pPr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82296" tIns="41148" rIns="82296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22164C8-5A55-487F-960E-28041341334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8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6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4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92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7975" indent="-3079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338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4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39863" indent="-204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51025" indent="-204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59626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Projekt Smart logistik - moderní výuka logistiky, registrační číslo projektu CZ.1.07/1.5.00/34.0110</a:t>
            </a:r>
          </a:p>
        </p:txBody>
      </p:sp>
      <p:sp>
        <p:nvSpPr>
          <p:cNvPr id="7171" name="TextovéPole 2"/>
          <p:cNvSpPr txBox="1">
            <a:spLocks noChangeArrowheads="1"/>
          </p:cNvSpPr>
          <p:nvPr/>
        </p:nvSpPr>
        <p:spPr bwMode="auto">
          <a:xfrm>
            <a:off x="1331913" y="447675"/>
            <a:ext cx="6584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7172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7174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alt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7175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7176" name="TextovéPole 7"/>
          <p:cNvSpPr txBox="1">
            <a:spLocks noChangeArrowheads="1"/>
          </p:cNvSpPr>
          <p:nvPr/>
        </p:nvSpPr>
        <p:spPr bwMode="auto">
          <a:xfrm>
            <a:off x="358775" y="901700"/>
            <a:ext cx="19431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7177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7178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7179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7180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alt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1" name="TextovéPole 17"/>
          <p:cNvSpPr txBox="1">
            <a:spLocks noChangeArrowheads="1"/>
          </p:cNvSpPr>
          <p:nvPr/>
        </p:nvSpPr>
        <p:spPr bwMode="auto">
          <a:xfrm>
            <a:off x="2174875" y="1187450"/>
            <a:ext cx="58324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VY_32_INOVACE_19.05_CK_Západní Čechy</a:t>
            </a:r>
          </a:p>
        </p:txBody>
      </p:sp>
      <p:sp>
        <p:nvSpPr>
          <p:cNvPr id="7182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Janovičová</a:t>
            </a:r>
          </a:p>
        </p:txBody>
      </p:sp>
      <p:sp>
        <p:nvSpPr>
          <p:cNvPr id="7183" name="TextovéPole 25"/>
          <p:cNvSpPr txBox="1">
            <a:spLocks noChangeArrowheads="1"/>
          </p:cNvSpPr>
          <p:nvPr/>
        </p:nvSpPr>
        <p:spPr bwMode="auto">
          <a:xfrm>
            <a:off x="2130425" y="2176463"/>
            <a:ext cx="55721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 b="1" i="1">
                <a:solidFill>
                  <a:srgbClr val="000000"/>
                </a:solidFill>
              </a:rPr>
              <a:t>materiál je určen žákům 3. ročníků, k jejich motivaci pro výuku LCR.  Žáci ve formě PP mají lepší přehled o výkladu látky a možnosti lepšího pochopení a vstřebání informací. Formou doplňujících otázek si ujasňují výklad.</a:t>
            </a: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se západními Čechy a jejich pamětihodnostmi, doplněné o obrazový materiál.</a:t>
            </a:r>
          </a:p>
        </p:txBody>
      </p:sp>
      <p:sp>
        <p:nvSpPr>
          <p:cNvPr id="7184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233203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</a:p>
        </p:txBody>
      </p:sp>
      <p:sp>
        <p:nvSpPr>
          <p:cNvPr id="7185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Logistika cestovního ruchu</a:t>
            </a:r>
          </a:p>
        </p:txBody>
      </p:sp>
      <p:sp>
        <p:nvSpPr>
          <p:cNvPr id="7186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82232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5" tIns="41148" rIns="82295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6.9.2013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027113"/>
            <a:ext cx="7024687" cy="817562"/>
          </a:xfrm>
        </p:spPr>
        <p:txBody>
          <a:bodyPr/>
          <a:lstStyle/>
          <a:p>
            <a:pPr algn="r" eaLnBrk="1" hangingPunct="1"/>
            <a:r>
              <a:rPr lang="cs-CZ" altLang="cs-CZ" u="sng" smtClean="0"/>
              <a:t>Mariánské Lázně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16113"/>
            <a:ext cx="8229600" cy="4033837"/>
          </a:xfrm>
        </p:spPr>
        <p:txBody>
          <a:bodyPr rtlCol="0">
            <a:normAutofit fontScale="85000" lnSpcReduction="20000"/>
          </a:bodyPr>
          <a:lstStyle/>
          <a:p>
            <a:pPr marL="571495" indent="-571495" algn="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cs-CZ" altLang="cs-CZ" dirty="0"/>
              <a:t>		</a:t>
            </a:r>
          </a:p>
          <a:p>
            <a:pPr marL="571495" indent="-571495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13 000 </a:t>
            </a:r>
            <a:r>
              <a:rPr lang="cs-CZ" altLang="cs-CZ" dirty="0" smtClean="0"/>
              <a:t>obyvatel</a:t>
            </a:r>
            <a:endParaRPr lang="cs-CZ" altLang="cs-CZ" baseline="30000" dirty="0" smtClean="0"/>
          </a:p>
          <a:p>
            <a:pPr marL="571495" indent="-571495" eaLnBrk="1" fontAlgn="auto" hangingPunct="1">
              <a:spcAft>
                <a:spcPts val="0"/>
              </a:spcAft>
              <a:defRPr/>
            </a:pPr>
            <a:r>
              <a:rPr lang="cs-CZ" altLang="cs-CZ" dirty="0" smtClean="0"/>
              <a:t>Nadmořská </a:t>
            </a:r>
            <a:r>
              <a:rPr lang="cs-CZ" altLang="cs-CZ" dirty="0"/>
              <a:t>výška: 578 m. n</a:t>
            </a:r>
            <a:r>
              <a:rPr lang="cs-CZ" altLang="cs-CZ" dirty="0" smtClean="0"/>
              <a:t>. m.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Studené prameny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Ze 100 pramenů využíváno 53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nemoci zažívacího ústrojí, ledvin a močových cest, poruchy látkové výměny, nervová onemocnění, kožní potíže, nespecifická onemocnění dýchacích cest a nemoci pohybového ústrojí 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cs-CZ" altLang="cs-CZ" i="1" u="sng" dirty="0"/>
              <a:t>Kolonády 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Maxima Gorkého – Zpívající fontána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Ferdinandova pramene</a:t>
            </a:r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 smtClean="0"/>
          </a:p>
          <a:p>
            <a:pPr marL="0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cs-CZ" altLang="cs-CZ" u="sng" smtClean="0"/>
              <a:t>Františkovy Lázně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276475"/>
            <a:ext cx="8229600" cy="3783013"/>
          </a:xfrm>
        </p:spPr>
        <p:txBody>
          <a:bodyPr rtlCol="0">
            <a:normAutofit fontScale="92500" lnSpcReduction="10000"/>
          </a:bodyPr>
          <a:lstStyle/>
          <a:p>
            <a:pPr marL="342896" indent="-274317" algn="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cs-CZ" altLang="cs-CZ" dirty="0"/>
              <a:t>		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5500 </a:t>
            </a:r>
            <a:r>
              <a:rPr lang="cs-CZ" altLang="cs-CZ" dirty="0" smtClean="0"/>
              <a:t>obyvatel</a:t>
            </a: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Nadmořská výška: 442 m. n. m.</a:t>
            </a:r>
          </a:p>
          <a:p>
            <a:pPr marL="342896" indent="-273047" eaLnBrk="1" hangingPunct="1">
              <a:defRPr/>
            </a:pPr>
            <a:r>
              <a:rPr lang="cs-CZ" altLang="cs-CZ" dirty="0" smtClean="0"/>
              <a:t>Aktivně využíváno 23 studených pramenů</a:t>
            </a:r>
          </a:p>
          <a:p>
            <a:pPr marL="342896" indent="-273047" eaLnBrk="1" hangingPunct="1">
              <a:defRPr/>
            </a:pPr>
            <a:r>
              <a:rPr lang="cs-CZ" altLang="cs-CZ" dirty="0" smtClean="0"/>
              <a:t>Pitné kúry, koupele, slatinné zábaly</a:t>
            </a:r>
          </a:p>
          <a:p>
            <a:pPr marL="342896" indent="-273047" eaLnBrk="1" hangingPunct="1">
              <a:defRPr/>
            </a:pPr>
            <a:r>
              <a:rPr lang="cs-CZ" altLang="cs-CZ" dirty="0" smtClean="0"/>
              <a:t>Léčba srdce a oběhové soustavy, pohybového ústrojí, ženských obtíží a neplodnosti</a:t>
            </a:r>
          </a:p>
          <a:p>
            <a:pPr marL="342896" indent="-273047" eaLnBrk="1" hangingPunct="1">
              <a:defRPr/>
            </a:pPr>
            <a:endParaRPr lang="cs-CZ" altLang="cs-CZ" dirty="0" smtClean="0"/>
          </a:p>
          <a:p>
            <a:pPr marL="68579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/>
          </a:p>
          <a:p>
            <a:pPr marL="68579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cs-CZ" altLang="cs-CZ" dirty="0" smtClean="0"/>
              <a:t> </a:t>
            </a: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cs-CZ" altLang="cs-CZ" smtClean="0"/>
              <a:t>FL - lázeňství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Aktivně využíváno 23 studených pramenů</a:t>
            </a:r>
          </a:p>
          <a:p>
            <a:pPr eaLnBrk="1" hangingPunct="1"/>
            <a:r>
              <a:rPr lang="cs-CZ" altLang="cs-CZ" smtClean="0"/>
              <a:t>Pitné kúry, koupele, slatinné zábaly</a:t>
            </a:r>
          </a:p>
          <a:p>
            <a:pPr eaLnBrk="1" hangingPunct="1"/>
            <a:r>
              <a:rPr lang="cs-CZ" altLang="cs-CZ" smtClean="0"/>
              <a:t>Léčba srdce a oběhové soustavy, pohybového ústrojí, ženských obtíží a neplodnosti</a:t>
            </a:r>
          </a:p>
          <a:p>
            <a:pPr eaLnBrk="1" hangingPunct="1"/>
            <a:endParaRPr lang="cs-CZ" altLang="cs-CZ" smtClean="0"/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cs-CZ" altLang="cs-CZ" u="sng" smtClean="0"/>
              <a:t>Jáchymov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205038"/>
            <a:ext cx="8229600" cy="4032250"/>
          </a:xfrm>
        </p:spPr>
        <p:txBody>
          <a:bodyPr rtlCol="0">
            <a:normAutofit lnSpcReduction="10000"/>
          </a:bodyPr>
          <a:lstStyle/>
          <a:p>
            <a:pPr marL="342896" indent="-274317" algn="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cs-CZ" altLang="cs-CZ" dirty="0"/>
              <a:t>	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3400 </a:t>
            </a:r>
            <a:r>
              <a:rPr lang="cs-CZ" altLang="cs-CZ" dirty="0" smtClean="0"/>
              <a:t>obyvatel</a:t>
            </a: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Nadmořská výška: 570-756 m. n. m.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První a jediné radonové lázně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Léčba pomocí radonové vody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onemocnění kloubů, páteře, kožních nemoci, vylepšuje stavy u nemocných cukrovkou nebo </a:t>
            </a:r>
            <a:r>
              <a:rPr lang="cs-CZ" altLang="cs-CZ" dirty="0" err="1"/>
              <a:t>dnou</a:t>
            </a:r>
            <a:r>
              <a:rPr lang="cs-CZ" altLang="cs-CZ" dirty="0"/>
              <a:t>, zlepšuje stavy po úrazech a operacích 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Radiopalác, Elektra, Akademik Běhounek,…</a:t>
            </a:r>
          </a:p>
          <a:p>
            <a:pPr marL="68579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endParaRPr lang="cs-CZ" altLang="cs-CZ" dirty="0"/>
          </a:p>
          <a:p>
            <a:pPr marL="68579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cs-CZ" altLang="cs-CZ" u="sng" smtClean="0"/>
              <a:t>Konstantinovy Lázně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1000 </a:t>
            </a:r>
            <a:r>
              <a:rPr lang="cs-CZ" altLang="cs-CZ" dirty="0" smtClean="0"/>
              <a:t>obyvatel</a:t>
            </a: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Nadmořská výška: 520 m. n. m.</a:t>
            </a:r>
          </a:p>
          <a:p>
            <a:pPr marL="342896" indent="-273047" eaLnBrk="1" hangingPunct="1">
              <a:defRPr/>
            </a:pPr>
            <a:r>
              <a:rPr lang="cs-CZ" altLang="cs-CZ" dirty="0" smtClean="0"/>
              <a:t>Minerální voda s nejvyšším obsahem CO</a:t>
            </a:r>
            <a:r>
              <a:rPr lang="cs-CZ" altLang="cs-CZ" baseline="-25000" dirty="0" smtClean="0"/>
              <a:t>2 </a:t>
            </a:r>
            <a:r>
              <a:rPr lang="cs-CZ" altLang="cs-CZ" dirty="0" smtClean="0"/>
              <a:t>v ČR</a:t>
            </a:r>
          </a:p>
          <a:p>
            <a:pPr marL="342896" indent="-273047" eaLnBrk="1" hangingPunct="1">
              <a:defRPr/>
            </a:pPr>
            <a:r>
              <a:rPr lang="cs-CZ" altLang="cs-CZ" dirty="0" smtClean="0"/>
              <a:t>Léčba poruch kardiovaskulárního systému</a:t>
            </a:r>
          </a:p>
          <a:p>
            <a:pPr marL="342896" indent="-273047" eaLnBrk="1" hangingPunct="1">
              <a:defRPr/>
            </a:pPr>
            <a:r>
              <a:rPr lang="cs-CZ" altLang="cs-CZ" dirty="0" smtClean="0"/>
              <a:t>také padoucnice a revmatismus </a:t>
            </a:r>
          </a:p>
          <a:p>
            <a:pPr marL="342896" indent="-273047" eaLnBrk="1" hangingPunct="1">
              <a:defRPr/>
            </a:pPr>
            <a:endParaRPr lang="cs-CZ" altLang="cs-CZ" dirty="0" smtClean="0"/>
          </a:p>
          <a:p>
            <a:pPr marL="342896" indent="-273047" eaLnBrk="1" hangingPunct="1">
              <a:defRPr/>
            </a:pPr>
            <a:r>
              <a:rPr lang="cs-CZ" altLang="cs-CZ" dirty="0" smtClean="0"/>
              <a:t>Sirnatý a Prusíkův pramen</a:t>
            </a:r>
            <a:endParaRPr lang="cs-CZ" altLang="cs-CZ" baseline="-25000" dirty="0" smtClean="0"/>
          </a:p>
          <a:p>
            <a:pPr marL="68579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/>
          </a:p>
          <a:p>
            <a:pPr marL="68579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1027113"/>
            <a:ext cx="7024687" cy="673100"/>
          </a:xfrm>
        </p:spPr>
        <p:txBody>
          <a:bodyPr/>
          <a:lstStyle/>
          <a:p>
            <a:pPr algn="r" eaLnBrk="1" hangingPunct="1"/>
            <a:r>
              <a:rPr lang="cs-CZ" altLang="cs-CZ" u="sng" smtClean="0"/>
              <a:t>Lázně Kynžvart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042988" y="1773238"/>
            <a:ext cx="6777037" cy="4059237"/>
          </a:xfrm>
        </p:spPr>
        <p:txBody>
          <a:bodyPr/>
          <a:lstStyle/>
          <a:p>
            <a:pPr eaLnBrk="1" hangingPunct="1"/>
            <a:r>
              <a:rPr lang="cs-CZ" altLang="cs-CZ" smtClean="0"/>
              <a:t>1 500 obyvatel</a:t>
            </a:r>
          </a:p>
          <a:p>
            <a:pPr eaLnBrk="1" hangingPunct="1"/>
            <a:r>
              <a:rPr lang="cs-CZ" altLang="cs-CZ" smtClean="0"/>
              <a:t>Nadmořská výška: 673 m. n. m. </a:t>
            </a:r>
          </a:p>
          <a:p>
            <a:pPr eaLnBrk="1" hangingPunct="1"/>
            <a:endParaRPr lang="cs-CZ" altLang="cs-CZ" smtClean="0"/>
          </a:p>
          <a:p>
            <a:pPr eaLnBrk="1" hangingPunct="1"/>
            <a:r>
              <a:rPr lang="cs-CZ" altLang="cs-CZ" smtClean="0"/>
              <a:t>Zámek Kynžvart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42988" y="1773238"/>
            <a:ext cx="6777037" cy="467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9" tIns="45719" rIns="91439" bIns="45719"/>
          <a:lstStyle>
            <a:lvl1pPr marL="342900" indent="-2730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395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563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altLang="cs-CZ" dirty="0" smtClean="0"/>
              <a:t>1 500 obyvatel</a:t>
            </a:r>
          </a:p>
          <a:p>
            <a:pPr>
              <a:defRPr/>
            </a:pPr>
            <a:r>
              <a:rPr lang="cs-CZ" altLang="cs-CZ" dirty="0" smtClean="0"/>
              <a:t>Nadmořská výška: 673 m. n. m. </a:t>
            </a:r>
          </a:p>
          <a:p>
            <a:pPr>
              <a:defRPr/>
            </a:pPr>
            <a:endParaRPr lang="cs-CZ" altLang="cs-CZ" dirty="0" smtClean="0"/>
          </a:p>
          <a:p>
            <a:pPr marL="69849" indent="0">
              <a:buFont typeface="Wingdings 2" pitchFamily="18" charset="2"/>
              <a:buNone/>
              <a:defRPr/>
            </a:pPr>
            <a:endParaRPr lang="cs-CZ" altLang="cs-CZ" dirty="0" smtClean="0"/>
          </a:p>
          <a:p>
            <a:pPr>
              <a:defRPr/>
            </a:pPr>
            <a:r>
              <a:rPr lang="cs-CZ" altLang="cs-CZ" dirty="0" smtClean="0"/>
              <a:t>„dětské lázně“</a:t>
            </a:r>
          </a:p>
          <a:p>
            <a:pPr marL="69849" indent="0">
              <a:buFont typeface="Wingdings 2" pitchFamily="18" charset="2"/>
              <a:buNone/>
              <a:defRPr/>
            </a:pPr>
            <a:r>
              <a:rPr lang="cs-CZ" altLang="cs-CZ" dirty="0" smtClean="0"/>
              <a:t>nespecifická onemocnění dýchacího ústrojí, kožní onemocnění, nemoci ledvin a močových cest </a:t>
            </a:r>
          </a:p>
          <a:p>
            <a:pPr>
              <a:defRPr/>
            </a:pPr>
            <a:r>
              <a:rPr lang="cs-CZ" altLang="cs-CZ" dirty="0" smtClean="0"/>
              <a:t>Zlepšení imunitního vývoje</a:t>
            </a:r>
          </a:p>
          <a:p>
            <a:pPr>
              <a:defRPr/>
            </a:pPr>
            <a:r>
              <a:rPr lang="cs-CZ" altLang="cs-CZ" dirty="0" smtClean="0"/>
              <a:t>Klimatické podmínky a 4 kyselé minerální vody</a:t>
            </a:r>
          </a:p>
          <a:p>
            <a:pPr>
              <a:defRPr/>
            </a:pPr>
            <a:endParaRPr lang="cs-CZ" alt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/>
          <a:lstStyle/>
          <a:p>
            <a:pPr eaLnBrk="1" hangingPunct="1"/>
            <a:r>
              <a:rPr lang="cs-CZ" altLang="cs-CZ" smtClean="0"/>
              <a:t>Děkuji za pozornost!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3332162"/>
          </a:xfrm>
        </p:spPr>
        <p:txBody>
          <a:bodyPr/>
          <a:lstStyle/>
          <a:p>
            <a:pPr eaLnBrk="1" hangingPunct="1"/>
            <a:endParaRPr lang="cs-CZ" altLang="cs-CZ" smtClean="0"/>
          </a:p>
          <a:p>
            <a:pPr eaLnBrk="1" hangingPunct="1"/>
            <a:endParaRPr lang="cs-CZ" altLang="cs-CZ" smtClean="0"/>
          </a:p>
          <a:p>
            <a:pPr eaLnBrk="1" hangingPunct="1"/>
            <a:endParaRPr lang="cs-CZ" altLang="cs-CZ" smtClean="0"/>
          </a:p>
          <a:p>
            <a:pPr eaLnBrk="1" hangingPunct="1"/>
            <a:endParaRPr lang="cs-CZ" altLang="cs-CZ" smtClean="0"/>
          </a:p>
          <a:p>
            <a:pPr eaLnBrk="1" hangingPunct="1"/>
            <a:r>
              <a:rPr lang="cs-CZ" altLang="cs-CZ" smtClean="0"/>
              <a:t>OTÁZKY?</a:t>
            </a:r>
          </a:p>
        </p:txBody>
      </p:sp>
      <p:pic>
        <p:nvPicPr>
          <p:cNvPr id="22532" name="Picture 6" descr="MC900089048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3976688"/>
            <a:ext cx="1636713" cy="288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7" descr="MC900434411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3284538"/>
            <a:ext cx="1625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8" descr="MC900389266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00438"/>
            <a:ext cx="1258888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4" tIns="41148" rIns="82294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Janovičová</a:t>
            </a:r>
          </a:p>
          <a:p>
            <a:pPr algn="ctr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janovicova@logistickaskola.cz</a:t>
            </a:r>
          </a:p>
          <a:p>
            <a:pPr algn="ctr" eaLnBrk="1" hangingPunct="1"/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září 2013</a:t>
            </a:r>
          </a:p>
        </p:txBody>
      </p:sp>
      <p:sp>
        <p:nvSpPr>
          <p:cNvPr id="23555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4" tIns="41148" rIns="82294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23556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4" tIns="41148" rIns="82294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pl-PL" altLang="cs-CZ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alt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7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7685088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4" tIns="41148" rIns="82294" bIns="411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 Zdroj Zdroj   HRALA, V</a:t>
            </a:r>
            <a:r>
              <a:rPr lang="cs-CZ" alt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 Geografie cestovního ruchu</a:t>
            </a:r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4. vyd. Praha: Idea Servis 2002. ISBN 80-85970-36-8 </a:t>
            </a:r>
          </a:p>
          <a:p>
            <a:pPr algn="l" eaLnBrk="1" hangingPunct="1"/>
            <a:r>
              <a:rPr lang="cs-CZ" alt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 zdroj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33925" y="2708275"/>
            <a:ext cx="3313113" cy="17018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56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Západní Čechy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Úkol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Vyjmenuj historicky zajímavá místa v západních Čechách</a:t>
            </a:r>
          </a:p>
          <a:p>
            <a:r>
              <a:rPr lang="cs-CZ" altLang="cs-CZ" smtClean="0"/>
              <a:t>Která lázeňská města znáš?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cs-CZ" altLang="cs-CZ" u="sng" smtClean="0"/>
              <a:t>Zajímavá místa na výlet</a:t>
            </a:r>
          </a:p>
        </p:txBody>
      </p:sp>
      <p:sp>
        <p:nvSpPr>
          <p:cNvPr id="86022" name="Rectangle 6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Andělská </a:t>
            </a:r>
            <a:r>
              <a:rPr lang="cs-CZ" altLang="cs-CZ" dirty="0" smtClean="0"/>
              <a:t>hora - zřícenina</a:t>
            </a: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 smtClean="0"/>
              <a:t>Loket – hrad a historické jádro</a:t>
            </a: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Bečov nad </a:t>
            </a:r>
            <a:r>
              <a:rPr lang="cs-CZ" altLang="cs-CZ" dirty="0" smtClean="0"/>
              <a:t>Teplou – zámek a Relikviář </a:t>
            </a:r>
            <a:r>
              <a:rPr lang="cs-CZ" altLang="cs-CZ" dirty="0" err="1" smtClean="0"/>
              <a:t>sv.Maura</a:t>
            </a: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Klášter premonstrátů </a:t>
            </a:r>
            <a:r>
              <a:rPr lang="cs-CZ" altLang="cs-CZ" dirty="0" smtClean="0"/>
              <a:t>Teplá – velká knihovna</a:t>
            </a:r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 smtClean="0"/>
              <a:t>Cheb - Špalíček – měšťanské domy na náměstí</a:t>
            </a:r>
          </a:p>
          <a:p>
            <a:pPr marL="68579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 smtClean="0"/>
          </a:p>
          <a:p>
            <a:pPr marL="68579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Přírodní zajímavosti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Komorní a Železná hůrka - vyhaslé jícnové sopky</a:t>
            </a:r>
          </a:p>
          <a:p>
            <a:pPr eaLnBrk="1" hangingPunct="1"/>
            <a:r>
              <a:rPr lang="cs-CZ" altLang="cs-CZ" smtClean="0"/>
              <a:t>Přírodní rezervace SOOS – bahenní sopky</a:t>
            </a:r>
          </a:p>
          <a:p>
            <a:pPr eaLnBrk="1" hangingPunct="1"/>
            <a:r>
              <a:rPr lang="cs-CZ" altLang="cs-CZ" smtClean="0"/>
              <a:t>Přehradní nádrže Jesenice a Skalka -rekreace</a:t>
            </a:r>
          </a:p>
          <a:p>
            <a:pPr eaLnBrk="1" hangingPunct="1"/>
            <a:r>
              <a:rPr lang="cs-CZ" altLang="cs-CZ" smtClean="0"/>
              <a:t>Motýlí farma</a:t>
            </a:r>
          </a:p>
          <a:p>
            <a:pPr eaLnBrk="1" hangingPunct="1"/>
            <a:r>
              <a:rPr lang="cs-CZ" altLang="cs-CZ" smtClean="0"/>
              <a:t>Honitby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cs-CZ" altLang="cs-CZ" u="sng" smtClean="0"/>
              <a:t>Lázně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Karlovy Vary</a:t>
            </a:r>
          </a:p>
          <a:p>
            <a:pPr eaLnBrk="1" hangingPunct="1"/>
            <a:r>
              <a:rPr lang="cs-CZ" altLang="cs-CZ" smtClean="0"/>
              <a:t>Mariánské Lázně</a:t>
            </a:r>
          </a:p>
          <a:p>
            <a:pPr eaLnBrk="1" hangingPunct="1"/>
            <a:r>
              <a:rPr lang="cs-CZ" altLang="cs-CZ" smtClean="0"/>
              <a:t>Františkovy Lázně</a:t>
            </a:r>
          </a:p>
          <a:p>
            <a:pPr eaLnBrk="1" hangingPunct="1"/>
            <a:r>
              <a:rPr lang="cs-CZ" altLang="cs-CZ" smtClean="0"/>
              <a:t>Jáchymov</a:t>
            </a:r>
          </a:p>
          <a:p>
            <a:pPr eaLnBrk="1" hangingPunct="1"/>
            <a:r>
              <a:rPr lang="cs-CZ" altLang="cs-CZ" smtClean="0"/>
              <a:t>Konstantinovy Lázně</a:t>
            </a:r>
          </a:p>
          <a:p>
            <a:pPr eaLnBrk="1" hangingPunct="1"/>
            <a:r>
              <a:rPr lang="cs-CZ" altLang="cs-CZ" smtClean="0"/>
              <a:t>Lázně Kynžvart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Společenské atraktivity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Mezinárodní filmový festival v Karlových Varech</a:t>
            </a:r>
          </a:p>
          <a:p>
            <a:pPr eaLnBrk="1" hangingPunct="1"/>
            <a:r>
              <a:rPr lang="cs-CZ" altLang="cs-CZ" smtClean="0"/>
              <a:t>Hudební festival v Mariánských lázních</a:t>
            </a:r>
          </a:p>
          <a:p>
            <a:pPr eaLnBrk="1" hangingPunct="1"/>
            <a:r>
              <a:rPr lang="cs-CZ" altLang="cs-CZ" smtClean="0"/>
              <a:t>Letní dostihy v Karlových Varech</a:t>
            </a:r>
          </a:p>
          <a:p>
            <a:pPr eaLnBrk="1" hangingPunct="1"/>
            <a:r>
              <a:rPr lang="cs-CZ" altLang="cs-CZ" smtClean="0"/>
              <a:t>Golfová hřiště</a:t>
            </a:r>
          </a:p>
          <a:p>
            <a:pPr eaLnBrk="1" hangingPunct="1"/>
            <a:r>
              <a:rPr lang="cs-CZ" altLang="cs-CZ" smtClean="0"/>
              <a:t>Kasino</a:t>
            </a:r>
          </a:p>
          <a:p>
            <a:pPr eaLnBrk="1" hangingPunct="1"/>
            <a:r>
              <a:rPr lang="cs-CZ" altLang="cs-CZ" smtClean="0"/>
              <a:t>Promenádní koncerty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1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cs-CZ" altLang="cs-CZ" u="sng" smtClean="0"/>
              <a:t>Karlovy Vary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05038"/>
            <a:ext cx="8229600" cy="3925887"/>
          </a:xfrm>
        </p:spPr>
        <p:txBody>
          <a:bodyPr rtlCol="0">
            <a:normAutofit lnSpcReduction="10000"/>
          </a:bodyPr>
          <a:lstStyle/>
          <a:p>
            <a:pPr marL="68579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50 000 </a:t>
            </a:r>
            <a:r>
              <a:rPr lang="cs-CZ" altLang="cs-CZ" dirty="0" smtClean="0"/>
              <a:t>obyvatel</a:t>
            </a: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r>
              <a:rPr lang="cs-CZ" altLang="cs-CZ" dirty="0"/>
              <a:t>Nadmořská výška: 447 m. n. m.</a:t>
            </a:r>
          </a:p>
          <a:p>
            <a:pPr marL="342896" indent="-273047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Minerální vody z hloubky 2000 metrů</a:t>
            </a:r>
          </a:p>
          <a:p>
            <a:pPr marL="342896" indent="-273047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nemoci trávícího ústrojí, poruchy látkové výměny, diabetes, dna, obezita, paradentóza, choroby pohybového ústrojí, nemoci jater, slinivky, žlučníku, stavy po onkologických onemocnění</a:t>
            </a:r>
            <a:r>
              <a:rPr lang="cs-CZ" altLang="cs-CZ" sz="2100" dirty="0"/>
              <a:t> </a:t>
            </a:r>
          </a:p>
          <a:p>
            <a:pPr marL="342896" indent="-273047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Ze 79 pramenů je jich používáno 13</a:t>
            </a:r>
          </a:p>
          <a:p>
            <a:pPr marL="342896" indent="-273047" eaLnBrk="1" hangingPunct="1">
              <a:lnSpc>
                <a:spcPct val="90000"/>
              </a:lnSpc>
              <a:defRPr/>
            </a:pPr>
            <a:r>
              <a:rPr lang="cs-CZ" altLang="cs-CZ" dirty="0" smtClean="0"/>
              <a:t>5 kolonád</a:t>
            </a:r>
          </a:p>
          <a:p>
            <a:pPr marL="68579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/>
          </a:p>
          <a:p>
            <a:pPr marL="342896" indent="-274317" eaLnBrk="1" fontAlgn="auto" hangingPunct="1">
              <a:spcAft>
                <a:spcPts val="0"/>
              </a:spcAft>
              <a:defRPr/>
            </a:pPr>
            <a:endParaRPr lang="cs-CZ" altLang="cs-CZ" dirty="0"/>
          </a:p>
          <a:p>
            <a:pPr marL="68579" indent="0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D4BAECFA-49C8-40C6-8699-46B79C80BCE2}"/>
</file>

<file path=customXml/itemProps2.xml><?xml version="1.0" encoding="utf-8"?>
<ds:datastoreItem xmlns:ds="http://schemas.openxmlformats.org/officeDocument/2006/customXml" ds:itemID="{1A0C039A-0C31-476C-B531-6696CA21337F}"/>
</file>

<file path=customXml/itemProps3.xml><?xml version="1.0" encoding="utf-8"?>
<ds:datastoreItem xmlns:ds="http://schemas.openxmlformats.org/officeDocument/2006/customXml" ds:itemID="{DF241C09-FEED-48C4-8527-380F818E7250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237</TotalTime>
  <Words>528</Words>
  <Application>Microsoft Office PowerPoint</Application>
  <PresentationFormat>Předvádění na obrazovce (4:3)</PresentationFormat>
  <Paragraphs>126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17</vt:i4>
      </vt:variant>
    </vt:vector>
  </HeadingPairs>
  <TitlesOfParts>
    <vt:vector size="25" baseType="lpstr">
      <vt:lpstr>Arial</vt:lpstr>
      <vt:lpstr>Century Gothic</vt:lpstr>
      <vt:lpstr>Wingdings 2</vt:lpstr>
      <vt:lpstr>Calibri</vt:lpstr>
      <vt:lpstr>Times New Roman</vt:lpstr>
      <vt:lpstr>Austin</vt:lpstr>
      <vt:lpstr>Šablona pro DUM</vt:lpstr>
      <vt:lpstr>1_Šablona pro DUM</vt:lpstr>
      <vt:lpstr>Prezentace aplikace PowerPoint</vt:lpstr>
      <vt:lpstr>Západní Čechy</vt:lpstr>
      <vt:lpstr>Úkol</vt:lpstr>
      <vt:lpstr>Zajímavá místa na výlet</vt:lpstr>
      <vt:lpstr>Přírodní zajímavosti</vt:lpstr>
      <vt:lpstr>Lázně</vt:lpstr>
      <vt:lpstr>Společenské atraktivity</vt:lpstr>
      <vt:lpstr>Prezentace aplikace PowerPoint</vt:lpstr>
      <vt:lpstr>Karlovy Vary</vt:lpstr>
      <vt:lpstr>Mariánské Lázně</vt:lpstr>
      <vt:lpstr>Františkovy Lázně</vt:lpstr>
      <vt:lpstr>FL - lázeňství</vt:lpstr>
      <vt:lpstr>Jáchymov</vt:lpstr>
      <vt:lpstr>Konstantinovy Lázně</vt:lpstr>
      <vt:lpstr>Lázně Kynžvart</vt:lpstr>
      <vt:lpstr>Děkuji za pozornost!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Schade Michal</dc:creator>
  <cp:lastModifiedBy>Schade Michal</cp:lastModifiedBy>
  <cp:revision>14</cp:revision>
  <dcterms:created xsi:type="dcterms:W3CDTF">2013-09-11T17:22:25Z</dcterms:created>
  <dcterms:modified xsi:type="dcterms:W3CDTF">2013-10-01T11:44:44Z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