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4" r:id="rId4"/>
    <p:sldId id="257" r:id="rId5"/>
    <p:sldId id="261" r:id="rId6"/>
    <p:sldId id="258" r:id="rId7"/>
    <p:sldId id="259" r:id="rId8"/>
    <p:sldId id="265" r:id="rId9"/>
    <p:sldId id="260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90C447-7D3B-40BB-B714-0005E46378E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8FE83C-A86A-45BB-A662-C11B2EB7C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590869" y="188641"/>
            <a:ext cx="596226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Projekt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 logistik - moderní výuka logistiky, registrační číslo projektu CZ.1.07/1.5.00/34.0110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1331640" y="447869"/>
            <a:ext cx="658524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59532" y="1160748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59532" y="901519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59532" y="1419977"/>
            <a:ext cx="6480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59532" y="1679206"/>
            <a:ext cx="1684987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59532" y="1938435"/>
            <a:ext cx="16201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59532" y="2197664"/>
            <a:ext cx="842494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74134" y="1188241"/>
            <a:ext cx="583264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VY_32_INOVACE_19.08_CK_Jeseníky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74134" y="901519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74134" y="2197664"/>
            <a:ext cx="5573419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i="1" dirty="0"/>
              <a:t>materiál je určen žákům 3.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krajem Jeseníků a jeho pamětihodnostmi, doplněné o obrazový materiál.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17"/>
          <p:cNvSpPr txBox="1">
            <a:spLocks noChangeArrowheads="1"/>
          </p:cNvSpPr>
          <p:nvPr/>
        </p:nvSpPr>
        <p:spPr bwMode="auto">
          <a:xfrm>
            <a:off x="2174134" y="1419977"/>
            <a:ext cx="23335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17"/>
          <p:cNvSpPr txBox="1">
            <a:spLocks noChangeArrowheads="1"/>
          </p:cNvSpPr>
          <p:nvPr/>
        </p:nvSpPr>
        <p:spPr bwMode="auto">
          <a:xfrm>
            <a:off x="2174134" y="1679206"/>
            <a:ext cx="5897455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17"/>
          <p:cNvSpPr txBox="1">
            <a:spLocks noChangeArrowheads="1"/>
          </p:cNvSpPr>
          <p:nvPr/>
        </p:nvSpPr>
        <p:spPr bwMode="auto">
          <a:xfrm>
            <a:off x="2174134" y="1938435"/>
            <a:ext cx="8229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18.9.2013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853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</a:rPr>
              <a:t>Velké Losiny</a:t>
            </a:r>
          </a:p>
          <a:p>
            <a:pPr>
              <a:buFontTx/>
              <a:buChar char="-"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renesanční zámek vybudován ve  2. polovině 16. století</a:t>
            </a:r>
          </a:p>
          <a:p>
            <a:pPr>
              <a:buFontTx/>
              <a:buChar char="-"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na konci 17. století čarodějnické procesy</a:t>
            </a:r>
          </a:p>
          <a:p>
            <a:pPr>
              <a:buNone/>
            </a:pPr>
            <a:endParaRPr lang="cs-CZ" sz="2800" dirty="0">
              <a:latin typeface="Comic Sans MS" pitchFamily="66" charset="0"/>
            </a:endParaRPr>
          </a:p>
        </p:txBody>
      </p:sp>
      <p:pic>
        <p:nvPicPr>
          <p:cNvPr id="6" name="Obrázek 5" descr="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88446"/>
            <a:ext cx="7572428" cy="328612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31640" y="2967335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http://files.hostinec-peterka.webnode.cz/200000930-5dd665ed00/velke-losiny.jpg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500" b="1" dirty="0" smtClean="0">
                <a:solidFill>
                  <a:srgbClr val="FF0000"/>
                </a:solidFill>
                <a:latin typeface="Comic Sans MS" pitchFamily="66" charset="0"/>
              </a:rPr>
              <a:t>Jánský Vrch – Javorník</a:t>
            </a:r>
          </a:p>
          <a:p>
            <a:pPr>
              <a:buNone/>
            </a:pP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 původně gotický hrad přestavěn na renesanční zámek</a:t>
            </a:r>
            <a:endParaRPr lang="cs-CZ" sz="3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s-CZ" sz="3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vzácné umělecké sbírky a mobiliář</a:t>
            </a:r>
          </a:p>
          <a:p>
            <a:pPr>
              <a:buNone/>
            </a:pPr>
            <a:endParaRPr lang="cs-CZ" sz="3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sbírka starých dýmek 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 expozice hudebních 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 tradic Jesenicka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	</a:t>
            </a:r>
            <a:r>
              <a:rPr lang="cs-CZ" sz="800" dirty="0">
                <a:latin typeface="Comic Sans MS" pitchFamily="66" charset="0"/>
              </a:rPr>
              <a:t>http://www.nase-pamatky.cz/pic/galerie/140.jpg</a:t>
            </a:r>
            <a:endParaRPr lang="cs-CZ" sz="800" dirty="0" smtClean="0">
              <a:latin typeface="Comic Sans MS" pitchFamily="66" charset="0"/>
            </a:endParaRPr>
          </a:p>
        </p:txBody>
      </p:sp>
      <p:pic>
        <p:nvPicPr>
          <p:cNvPr id="4" name="Obrázek 3" descr="Zamek_Jansky_V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284984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září 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 jsou vlastní originální tvorbou autora. pocházejí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SW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Notebook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5" y="512676"/>
            <a:ext cx="7684868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HRALA, V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 </a:t>
            </a:r>
          </a:p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zdroj</a:t>
            </a:r>
          </a:p>
        </p:txBody>
      </p:sp>
    </p:spTree>
    <p:extLst>
      <p:ext uri="{BB962C8B-B14F-4D97-AF65-F5344CB8AC3E}">
        <p14:creationId xmlns:p14="http://schemas.microsoft.com/office/powerpoint/2010/main" val="12328404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raded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1921">
            <a:off x="500660" y="1705290"/>
            <a:ext cx="3301090" cy="441234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20717040">
            <a:off x="2674076" y="1205422"/>
            <a:ext cx="6346905" cy="1788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1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Jeseníky</a:t>
            </a:r>
            <a:endParaRPr lang="cs-CZ" sz="11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Jeseníky dělí?</a:t>
            </a:r>
          </a:p>
          <a:p>
            <a:endParaRPr lang="cs-CZ" dirty="0"/>
          </a:p>
          <a:p>
            <a:r>
              <a:rPr lang="cs-CZ" dirty="0" smtClean="0"/>
              <a:t>Která je nejvyšší hora Jeseníků?</a:t>
            </a:r>
          </a:p>
          <a:p>
            <a:endParaRPr lang="cs-CZ" dirty="0"/>
          </a:p>
          <a:p>
            <a:r>
              <a:rPr lang="cs-CZ" dirty="0" smtClean="0"/>
              <a:t>Jaké lázně v Jeseníkách znáš?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333992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</a:rPr>
              <a:t>Dělí se na  </a:t>
            </a: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-  Nízký Jeseník</a:t>
            </a:r>
          </a:p>
          <a:p>
            <a:pPr>
              <a:buNone/>
            </a:pP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			       -  Hrubý Jeseník</a:t>
            </a:r>
          </a:p>
          <a:p>
            <a:pPr>
              <a:buNone/>
            </a:pPr>
            <a:endParaRPr lang="cs-CZ" sz="3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3400" dirty="0" smtClean="0">
                <a:latin typeface="Comic Sans MS" pitchFamily="66" charset="0"/>
              </a:rPr>
              <a:t> </a:t>
            </a:r>
            <a:r>
              <a:rPr lang="cs-CZ" sz="34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400" dirty="0" smtClean="0">
                <a:latin typeface="Comic Sans MS" pitchFamily="66" charset="0"/>
              </a:rPr>
              <a:t> </a:t>
            </a: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nejvyšší hora Praděd (1492 m)</a:t>
            </a:r>
          </a:p>
          <a:p>
            <a:pPr>
              <a:buNone/>
            </a:pP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34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 využití po celý rok</a:t>
            </a:r>
          </a:p>
          <a:p>
            <a:pPr>
              <a:buNone/>
            </a:pP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34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 rozsáhlé lesní porosty</a:t>
            </a:r>
            <a:endParaRPr lang="cs-CZ" sz="3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s-CZ" sz="3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34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	CHKO Jeseníky zahrnuje Hrubý Jeseník a přilehlé části Hanušovické a </a:t>
            </a:r>
            <a:r>
              <a:rPr lang="cs-CZ" sz="3400" dirty="0" err="1" smtClean="0">
                <a:solidFill>
                  <a:schemeClr val="bg1"/>
                </a:solidFill>
                <a:latin typeface="Comic Sans MS" pitchFamily="66" charset="0"/>
              </a:rPr>
              <a:t>Zlatohorské</a:t>
            </a:r>
            <a:r>
              <a:rPr lang="cs-CZ" sz="3400" dirty="0" smtClean="0">
                <a:solidFill>
                  <a:schemeClr val="bg1"/>
                </a:solidFill>
                <a:latin typeface="Comic Sans MS" pitchFamily="66" charset="0"/>
              </a:rPr>
              <a:t> vrchoviny </a:t>
            </a:r>
            <a:endParaRPr lang="cs-CZ" sz="3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86544"/>
          </a:xfrm>
        </p:spPr>
        <p:txBody>
          <a:bodyPr/>
          <a:lstStyle/>
          <a:p>
            <a:pPr>
              <a:buNone/>
            </a:pPr>
            <a:r>
              <a:rPr lang="cs-CZ" sz="3800" b="1" dirty="0" smtClean="0">
                <a:solidFill>
                  <a:srgbClr val="FF0000"/>
                </a:solidFill>
                <a:latin typeface="Comic Sans MS" pitchFamily="66" charset="0"/>
              </a:rPr>
              <a:t>Lázeňství: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			</a:t>
            </a:r>
            <a:r>
              <a:rPr lang="cs-CZ" sz="30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Jeseník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cs-CZ" sz="30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Karlova Studánka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cs-CZ" sz="30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Dolní Lipová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3800" b="1" dirty="0" smtClean="0">
                <a:solidFill>
                  <a:srgbClr val="FF0000"/>
                </a:solidFill>
                <a:latin typeface="Comic Sans MS" pitchFamily="66" charset="0"/>
              </a:rPr>
              <a:t>Jeskyně na Špičáku a na Pomezí</a:t>
            </a:r>
          </a:p>
          <a:p>
            <a:pPr>
              <a:buNone/>
            </a:pP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 bizardní skalní útvary </a:t>
            </a:r>
          </a:p>
          <a:p>
            <a:pPr>
              <a:buNone/>
            </a:pP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 bludné balvany z období zalednění pevninským ledovcem</a:t>
            </a:r>
            <a:endParaRPr lang="cs-CZ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 err="1" smtClean="0">
                <a:solidFill>
                  <a:srgbClr val="FF0000"/>
                </a:solidFill>
                <a:latin typeface="Comic Sans MS" pitchFamily="66" charset="0"/>
              </a:rPr>
              <a:t>Rejvíz</a:t>
            </a:r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</a:rPr>
              <a:t> a Skřítek</a:t>
            </a:r>
            <a:endParaRPr lang="cs-CZ" sz="36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30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chráněná rostlinná společenstva a rašeliniště </a:t>
            </a:r>
          </a:p>
          <a:p>
            <a:pPr>
              <a:buNone/>
            </a:pPr>
            <a:endParaRPr lang="cs-CZ" dirty="0">
              <a:latin typeface="Comic Sans MS" pitchFamily="66" charset="0"/>
            </a:endParaRPr>
          </a:p>
          <a:p>
            <a:pPr>
              <a:buNone/>
            </a:pPr>
            <a:r>
              <a:rPr lang="cs-CZ" sz="3600" b="1" dirty="0" smtClean="0">
                <a:solidFill>
                  <a:srgbClr val="FF0000"/>
                </a:solidFill>
                <a:latin typeface="Comic Sans MS" pitchFamily="66" charset="0"/>
              </a:rPr>
              <a:t>Zámky:</a:t>
            </a:r>
          </a:p>
          <a:p>
            <a:pPr>
              <a:buNone/>
            </a:pPr>
            <a:r>
              <a:rPr lang="cs-CZ" dirty="0">
                <a:latin typeface="Comic Sans MS" pitchFamily="66" charset="0"/>
              </a:rPr>
              <a:t>	</a:t>
            </a:r>
            <a:r>
              <a:rPr lang="cs-CZ" dirty="0" smtClean="0">
                <a:latin typeface="Comic Sans MS" pitchFamily="66" charset="0"/>
              </a:rPr>
              <a:t>	</a:t>
            </a:r>
            <a:r>
              <a:rPr lang="cs-CZ" sz="3000" dirty="0" smtClean="0">
                <a:latin typeface="Comic Sans MS" pitchFamily="66" charset="0"/>
              </a:rPr>
              <a:t>   </a:t>
            </a: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latin typeface="Comic Sans MS" pitchFamily="66" charset="0"/>
              </a:rPr>
              <a:t> 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Velké Losiny</a:t>
            </a:r>
          </a:p>
          <a:p>
            <a:pPr>
              <a:buNone/>
            </a:pPr>
            <a:r>
              <a:rPr lang="cs-CZ" sz="3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	   </a:t>
            </a: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  <a:latin typeface="Comic Sans MS" pitchFamily="66" charset="0"/>
              </a:rPr>
              <a:t>Javorník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-Jánský vrch</a:t>
            </a:r>
          </a:p>
          <a:p>
            <a:pPr>
              <a:buNone/>
            </a:pPr>
            <a:r>
              <a:rPr lang="cs-CZ" sz="3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	   </a:t>
            </a: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Šternberk</a:t>
            </a:r>
          </a:p>
          <a:p>
            <a:pPr>
              <a:buNone/>
            </a:pPr>
            <a:r>
              <a:rPr lang="cs-CZ" sz="3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   - 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Hradec u Opavy (L. van Beethoven)</a:t>
            </a:r>
          </a:p>
          <a:p>
            <a:pPr>
              <a:buNone/>
            </a:pPr>
            <a:r>
              <a:rPr lang="cs-CZ" sz="3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cs-CZ" sz="3000" dirty="0" smtClean="0">
                <a:solidFill>
                  <a:srgbClr val="FF0000"/>
                </a:solidFill>
                <a:latin typeface="Comic Sans MS" pitchFamily="66" charset="0"/>
              </a:rPr>
              <a:t>   - 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památník J.A. </a:t>
            </a:r>
            <a:r>
              <a:rPr lang="cs-CZ" sz="3000" dirty="0" err="1" smtClean="0">
                <a:solidFill>
                  <a:schemeClr val="bg1"/>
                </a:solidFill>
                <a:latin typeface="Comic Sans MS" pitchFamily="66" charset="0"/>
              </a:rPr>
              <a:t>Komeského</a:t>
            </a: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 ve </a:t>
            </a:r>
            <a:r>
              <a:rPr lang="cs-CZ" sz="3000" dirty="0" err="1" smtClean="0">
                <a:solidFill>
                  <a:schemeClr val="bg1"/>
                </a:solidFill>
                <a:latin typeface="Comic Sans MS" pitchFamily="66" charset="0"/>
              </a:rPr>
              <a:t>Fulneku</a:t>
            </a:r>
            <a:endParaRPr lang="cs-CZ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7" y="332656"/>
            <a:ext cx="42862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267" y="3861048"/>
            <a:ext cx="42814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http://www.zamky-hrady.cz/2/img/sternberk_poz.jpg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19" y="332656"/>
            <a:ext cx="3577580" cy="32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82519" y="3609226"/>
            <a:ext cx="3897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http://www.vyhravej-souteze.cz/images/souteze/177_tydenni-pobyt-v-apartmanu-hotelu-praded_254.jpg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07269"/>
            <a:ext cx="3816424" cy="224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19" y="4028656"/>
            <a:ext cx="3368019" cy="234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040601" y="64073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http://www.ejeseniky.com/foto/fotogalerie/velke_mechove_jezirko_rejviz.jpg</a:t>
            </a:r>
          </a:p>
        </p:txBody>
      </p:sp>
    </p:spTree>
    <p:extLst>
      <p:ext uri="{BB962C8B-B14F-4D97-AF65-F5344CB8AC3E}">
        <p14:creationId xmlns:p14="http://schemas.microsoft.com/office/powerpoint/2010/main" val="1348682274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42852"/>
            <a:ext cx="8929718" cy="67151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3800" b="1" dirty="0" smtClean="0">
                <a:solidFill>
                  <a:srgbClr val="FF0000"/>
                </a:solidFill>
                <a:latin typeface="Comic Sans MS" pitchFamily="66" charset="0"/>
              </a:rPr>
              <a:t>Praděd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Comic Sans MS" pitchFamily="66" charset="0"/>
              </a:rPr>
              <a:t>- (1492 m)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- televizní věž (145 m) s rozhlednou ve výšce 40 m</a:t>
            </a:r>
          </a:p>
          <a:p>
            <a:pPr>
              <a:buNone/>
            </a:pPr>
            <a:endParaRPr lang="cs-CZ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3000" b="1" dirty="0" smtClean="0">
                <a:solidFill>
                  <a:schemeClr val="bg1"/>
                </a:solidFill>
                <a:latin typeface="Comic Sans MS" pitchFamily="66" charset="0"/>
              </a:rPr>
              <a:t>Při příznivých podmínkách lze spatřit Beskydy, Krkonoše, polské roviny i Vysoké Tatry. </a:t>
            </a:r>
          </a:p>
          <a:p>
            <a:pPr>
              <a:buNone/>
            </a:pPr>
            <a:endParaRPr lang="cs-CZ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-  Masív Pradědu je přírodní rezervací</a:t>
            </a:r>
          </a:p>
          <a:p>
            <a:pPr>
              <a:buFontTx/>
              <a:buChar char="-"/>
            </a:pPr>
            <a:endParaRPr lang="cs-CZ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-  Tabulové kameny s mnoha druhy mechů, lišejníků…</a:t>
            </a:r>
          </a:p>
          <a:p>
            <a:pPr>
              <a:buFontTx/>
              <a:buChar char="-"/>
            </a:pPr>
            <a:endParaRPr lang="cs-CZ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  <a:latin typeface="Comic Sans MS" pitchFamily="66" charset="0"/>
              </a:rPr>
              <a:t>-   na vrcholu hory umístěn hraniční kámen řádu německých rytířů a vratislavských biskupů (1721) </a:t>
            </a:r>
          </a:p>
          <a:p>
            <a:pPr>
              <a:spcAft>
                <a:spcPts val="600"/>
              </a:spcAft>
              <a:buNone/>
            </a:pPr>
            <a:endParaRPr lang="cs-CZ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1">
      <a:dk1>
        <a:sysClr val="windowText" lastClr="000000"/>
      </a:dk1>
      <a:lt1>
        <a:sysClr val="window" lastClr="FFFFFF"/>
      </a:lt1>
      <a:dk2>
        <a:srgbClr val="20C8F7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6ADAFA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FBDD576E-0B67-46E4-94AB-615B29DFA861}"/>
</file>

<file path=customXml/itemProps2.xml><?xml version="1.0" encoding="utf-8"?>
<ds:datastoreItem xmlns:ds="http://schemas.openxmlformats.org/officeDocument/2006/customXml" ds:itemID="{78C51F33-37A0-4FE9-982C-79164F727C5A}"/>
</file>

<file path=customXml/itemProps3.xml><?xml version="1.0" encoding="utf-8"?>
<ds:datastoreItem xmlns:ds="http://schemas.openxmlformats.org/officeDocument/2006/customXml" ds:itemID="{3A417327-3199-41D9-9DD7-6D208391C5F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388</Words>
  <Application>Microsoft Office PowerPoint</Application>
  <PresentationFormat>Předvádění na obrazovce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Vrchol</vt:lpstr>
      <vt:lpstr>Prezentace aplikace PowerPoint</vt:lpstr>
      <vt:lpstr>Prezentace aplikace PowerPoint</vt:lpstr>
      <vt:lpstr>Úkol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Sborovna 2b</cp:lastModifiedBy>
  <cp:revision>13</cp:revision>
  <dcterms:created xsi:type="dcterms:W3CDTF">2012-01-29T15:42:35Z</dcterms:created>
  <dcterms:modified xsi:type="dcterms:W3CDTF">2013-09-25T11:08:38Z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