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72" r:id="rId4"/>
    <p:sldId id="265" r:id="rId5"/>
    <p:sldId id="258" r:id="rId6"/>
    <p:sldId id="266" r:id="rId7"/>
    <p:sldId id="259" r:id="rId8"/>
    <p:sldId id="262" r:id="rId9"/>
    <p:sldId id="260" r:id="rId10"/>
    <p:sldId id="261" r:id="rId11"/>
    <p:sldId id="263" r:id="rId12"/>
    <p:sldId id="264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01" d="100"/>
          <a:sy n="101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68039F5-1BF9-4041-8EC2-7B8B829BC590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D6FDF3-2D14-418C-8FE0-CCBF151A9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05F7-8E25-4EF4-9515-847F69A7094A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7E34-699F-434F-B83A-2D684867CF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7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4D77-0FCA-4396-A7BC-0BE8A7BE27BD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C02D-000B-4DA1-A9B0-55E0D5C9E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9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CE03-B5F6-4805-9558-6B21990727AB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C99F-FB2B-4A66-8088-5E7757B29E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41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Přímá spojovací čára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9F33-8020-4CD0-B5CE-CC95E52AEE85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B73A-1440-435B-9659-33AFAFBA1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89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01DA-D388-4BDE-A0DA-F3B9E07D228B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A977-D417-497D-AFE0-1A8623E2E0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63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D3D1-1D50-4EC3-AED7-34EF06E23BBE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01F57DB-D4A3-4CB7-9AE9-EB7DDB693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327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734D-4970-4C44-958A-E5D99BE8189E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DC3B-ADA2-4C41-A106-17462F1FCD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E945-FF57-452A-A258-CDAA8A763886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3D25-8C73-4A80-AE25-5CBA8CF9CD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6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9165B36-9D0B-4DF4-A024-924964813ECF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2B85CC6-28B5-4F6F-97D1-2CBB4E1ED8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21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EE44EC1-F3DF-43DF-AA61-F826008FDC9C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7AFE33A-B9D2-4F08-913F-76EA733573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46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DAD324D-AA7A-471D-BB39-F46989076013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C379471-9ED4-4E6C-A3BD-139681806A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29" r:id="rId4"/>
    <p:sldLayoutId id="2147483837" r:id="rId5"/>
    <p:sldLayoutId id="2147483830" r:id="rId6"/>
    <p:sldLayoutId id="2147483831" r:id="rId7"/>
    <p:sldLayoutId id="2147483838" r:id="rId8"/>
    <p:sldLayoutId id="2147483839" r:id="rId9"/>
    <p:sldLayoutId id="2147483832" r:id="rId10"/>
    <p:sldLayoutId id="214748383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8196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8199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8200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8201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8202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8203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8204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altLang="cs-CZ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ovéPole 17"/>
          <p:cNvSpPr txBox="1">
            <a:spLocks noChangeArrowheads="1"/>
          </p:cNvSpPr>
          <p:nvPr/>
        </p:nvSpPr>
        <p:spPr bwMode="auto">
          <a:xfrm>
            <a:off x="2174875" y="1187450"/>
            <a:ext cx="5832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VY_32_INOVACE_19.09_CK_Valašsko</a:t>
            </a:r>
          </a:p>
        </p:txBody>
      </p:sp>
      <p:sp>
        <p:nvSpPr>
          <p:cNvPr id="8206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Janovičová</a:t>
            </a:r>
          </a:p>
        </p:txBody>
      </p:sp>
      <p:sp>
        <p:nvSpPr>
          <p:cNvPr id="8207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 i="1">
                <a:latin typeface="Arial" charset="0"/>
              </a:rPr>
              <a:t>Materiál je určen žákům 3.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krajem Valašsko a jeho pamětihodnostmi, doplněné o obrazový materiál.</a:t>
            </a:r>
          </a:p>
        </p:txBody>
      </p:sp>
      <p:sp>
        <p:nvSpPr>
          <p:cNvPr id="8208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23320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</a:p>
        </p:txBody>
      </p:sp>
      <p:sp>
        <p:nvSpPr>
          <p:cNvPr id="8209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8210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19.9.2013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0288" y="268288"/>
            <a:ext cx="1306512" cy="784225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23850" y="333375"/>
            <a:ext cx="8712200" cy="6121400"/>
          </a:xfrm>
        </p:spPr>
        <p:txBody>
          <a:bodyPr/>
          <a:lstStyle/>
          <a:p>
            <a:pPr eaLnBrk="1" hangingPunct="1"/>
            <a:r>
              <a:rPr lang="cs-CZ" altLang="cs-CZ" smtClean="0"/>
              <a:t> Valašské muzeum v přírodě v Rožnově pod Radhoštěm pravidelně ožívá životem na valašském venkově se vším, co k němu patřilo.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7412" name="Obrázek 4" descr="Valašské_muzeum_v_přírodě,_Billův_měšťanský_dů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72009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Obdélník 2"/>
          <p:cNvSpPr>
            <a:spLocks noChangeArrowheads="1"/>
          </p:cNvSpPr>
          <p:nvPr/>
        </p:nvSpPr>
        <p:spPr bwMode="auto">
          <a:xfrm>
            <a:off x="-107950" y="6630988"/>
            <a:ext cx="67929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>
                <a:latin typeface="Arial" charset="0"/>
              </a:rPr>
              <a:t>http://regiony.ic.cz/clanky/zlin/roznov_v.jpg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2088" y="268288"/>
            <a:ext cx="874712" cy="1144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260350"/>
            <a:ext cx="8291512" cy="6194425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významnou památkou Valašského Meziříčí je historické jádro měšťanských domů,  zámek </a:t>
            </a:r>
            <a:r>
              <a:rPr lang="cs-CZ" dirty="0" err="1" smtClean="0"/>
              <a:t>Žerotínů</a:t>
            </a:r>
            <a:r>
              <a:rPr lang="cs-CZ" dirty="0" smtClean="0"/>
              <a:t> ze 17.stol.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dřevěný kostel </a:t>
            </a:r>
            <a:r>
              <a:rPr lang="cs-CZ" dirty="0" err="1" smtClean="0"/>
              <a:t>sv.Trojice</a:t>
            </a:r>
            <a:r>
              <a:rPr lang="cs-CZ" dirty="0" smtClean="0"/>
              <a:t> z konce 16.stol. 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8436" name="Obrázek 3" descr="20080613115348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69151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bdélník 3"/>
          <p:cNvSpPr>
            <a:spLocks noChangeArrowheads="1"/>
          </p:cNvSpPr>
          <p:nvPr/>
        </p:nvSpPr>
        <p:spPr bwMode="auto">
          <a:xfrm>
            <a:off x="611188" y="5084763"/>
            <a:ext cx="2232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latin typeface="Arial" charset="0"/>
              </a:rPr>
              <a:t>http://www.rodinnevylety.cz/wp-content/uploads/2008/06/zamek_zerotinu.jpg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Folklór 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Lidová hudba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k tancům se na Valašsku většinou zpívalo za doprovodu dud a píšťal nebo houslí a malého cimbálu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tanec, hudba a text zde tvořily jednotu, logický celek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text písně totiž často navozoval i taneční atmosféru, ať už emotivně nebo </a:t>
            </a:r>
            <a:r>
              <a:rPr lang="cs-CZ" dirty="0" err="1" smtClean="0"/>
              <a:t>tématicky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2088" y="268288"/>
            <a:ext cx="874712" cy="784225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61214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Lidové tance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k nejstarším párovým tancům na Valašsku patří tance točivé, nejčastěji pojmenovány </a:t>
            </a:r>
            <a:r>
              <a:rPr lang="cs-CZ" dirty="0" err="1" smtClean="0"/>
              <a:t>valaský</a:t>
            </a:r>
            <a:r>
              <a:rPr lang="cs-CZ" dirty="0" smtClean="0"/>
              <a:t> nebo </a:t>
            </a:r>
            <a:r>
              <a:rPr lang="cs-CZ" dirty="0" err="1" smtClean="0"/>
              <a:t>valaská</a:t>
            </a:r>
            <a:r>
              <a:rPr lang="cs-CZ" dirty="0" smtClean="0"/>
              <a:t>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20484" name="Obrázek 3" descr="221347-top_foto1-316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636428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élník 3"/>
          <p:cNvSpPr>
            <a:spLocks noChangeArrowheads="1"/>
          </p:cNvSpPr>
          <p:nvPr/>
        </p:nvSpPr>
        <p:spPr bwMode="auto">
          <a:xfrm>
            <a:off x="250825" y="2889250"/>
            <a:ext cx="3375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latin typeface="Arial" charset="0"/>
              </a:rPr>
              <a:t>http://hudba.proglas.cz/res/data/070/016704.jpg?seek=1352444102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12088" y="268288"/>
            <a:ext cx="874712" cy="85725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55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Kroj a výšivka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valašský kroj byl původně oděvem pastýřského lidu, a proto postrádal výstřednější pestrost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jeho svérázný uměřený vkus spočívá v účelné jednoduchosti. Valaši používali látky, které měli po ruce, tedy sukno, lněné nebo konopné plátno, kůži, k ozdobám mosaz, perleť a stříbro </a:t>
            </a:r>
            <a:br>
              <a:rPr lang="cs-CZ" dirty="0" smtClean="0"/>
            </a:br>
            <a:endParaRPr lang="cs-CZ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Janovičová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janovicova@logistickaskola.cz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září 2013</a:t>
            </a:r>
          </a:p>
        </p:txBody>
      </p:sp>
      <p:sp>
        <p:nvSpPr>
          <p:cNvPr id="22531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altLang="cs-CZ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ovéPole 5"/>
          <p:cNvSpPr txBox="1">
            <a:spLocks noChangeArrowheads="1"/>
          </p:cNvSpPr>
          <p:nvPr/>
        </p:nvSpPr>
        <p:spPr bwMode="auto">
          <a:xfrm>
            <a:off x="295275" y="512763"/>
            <a:ext cx="76850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Zdroj Zdroj   HRALA, V</a:t>
            </a: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cs-CZ" sz="9600" b="1" dirty="0" smtClean="0">
                <a:solidFill>
                  <a:schemeClr val="accent1">
                    <a:lumMod val="75000"/>
                  </a:schemeClr>
                </a:solidFill>
              </a:rPr>
              <a:t>Valašsko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Popiš charakteristiku národopisné oblasti.</a:t>
            </a:r>
          </a:p>
          <a:p>
            <a:r>
              <a:rPr lang="cs-CZ" altLang="cs-CZ" smtClean="0"/>
              <a:t>Co je to skanzen a jaký v této oblasti znáš?</a:t>
            </a:r>
          </a:p>
          <a:p>
            <a:r>
              <a:rPr lang="cs-CZ" altLang="cs-CZ" smtClean="0"/>
              <a:t>Jaká je nejvyšší a nejznámější hora Beskyd?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1267" name="Obrázek 4" descr="mapa-c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9646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Valašsko 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5546725"/>
          </a:xfrm>
        </p:spPr>
        <p:txBody>
          <a:bodyPr/>
          <a:lstStyle/>
          <a:p>
            <a:pPr eaLnBrk="1" hangingPunct="1"/>
            <a:r>
              <a:rPr lang="cs-CZ" altLang="cs-CZ" smtClean="0"/>
              <a:t>Valašsko je region rozkládající se v oblasti Moravskoslezských Beskyd a Vsetínských vrchů</a:t>
            </a:r>
          </a:p>
          <a:p>
            <a:pPr eaLnBrk="1" hangingPunct="1"/>
            <a:r>
              <a:rPr lang="cs-CZ" altLang="cs-CZ" smtClean="0"/>
              <a:t>k Valašsku lze přiřadit celý okres Vsetín a část okresů Nový Jičín, Frýdek-Místek a Zlín </a:t>
            </a:r>
          </a:p>
        </p:txBody>
      </p:sp>
      <p:pic>
        <p:nvPicPr>
          <p:cNvPr id="12292" name="Obrázek 3" descr="mapa-valass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459163"/>
            <a:ext cx="38830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Historicko-národopisné vymezení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 v dávné době slovem „Valach“ označovali Slované východní Romány, tedy dnešní Rumuny, kteří se ve 13. a 14. století přesunuli se svými stády do slovanské části Karpat (dnešní Zakarpatské Ukrajiny)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Památky na Valašsku 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4897437"/>
          </a:xfrm>
        </p:spPr>
        <p:txBody>
          <a:bodyPr/>
          <a:lstStyle/>
          <a:p>
            <a:pPr eaLnBrk="1" hangingPunct="1"/>
            <a:r>
              <a:rPr lang="cs-CZ" altLang="cs-CZ" smtClean="0"/>
              <a:t>nejpamátnější horou Beskyd je Radhošť (1129 m n.m.), k němuž se váží kultovní tradice starých Slovanů, kteří zde uctívali pohanské bohy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oblast Radhoště spolu s horským sedlem Pustevny (1018 m n.m.) je vyhledávána pro své jedinečné přírodní krásy a rekreační možnosti v létě i v zimě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3" descr="pustevny-i2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92225"/>
            <a:ext cx="7299325" cy="5473700"/>
          </a:xfrm>
        </p:spPr>
      </p:pic>
      <p:sp>
        <p:nvSpPr>
          <p:cNvPr id="15363" name="Obdélník 3"/>
          <p:cNvSpPr>
            <a:spLocks noChangeArrowheads="1"/>
          </p:cNvSpPr>
          <p:nvPr/>
        </p:nvSpPr>
        <p:spPr bwMode="auto">
          <a:xfrm>
            <a:off x="6443663" y="908050"/>
            <a:ext cx="2232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latin typeface="Arial" charset="0"/>
              </a:rPr>
              <a:t>htwww.radhost-rybnik.cz/img/pustevny-i2b.jpgtp://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9788" y="268288"/>
            <a:ext cx="227012" cy="352425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5761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Výškou dominuje Lysá hora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smtClean="0"/>
              <a:t>   (1324 m n.m.) </a:t>
            </a:r>
          </a:p>
        </p:txBody>
      </p:sp>
      <p:pic>
        <p:nvPicPr>
          <p:cNvPr id="16388" name="Obrázek 5" descr="lysa_hora_0708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860800"/>
            <a:ext cx="507047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6" descr="lysaho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2115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bdélník 2"/>
          <p:cNvSpPr>
            <a:spLocks noChangeArrowheads="1"/>
          </p:cNvSpPr>
          <p:nvPr/>
        </p:nvSpPr>
        <p:spPr bwMode="auto">
          <a:xfrm>
            <a:off x="395288" y="2967038"/>
            <a:ext cx="590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latin typeface="Arial" charset="0"/>
              </a:rPr>
              <a:t>http://www.kct-tabor.cz/gymta/VrcholyPohoriCR/LysaHora/img/lysahora.jpg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4255044-2F26-427E-9FFF-B9FBA4F65F51}"/>
</file>

<file path=customXml/itemProps2.xml><?xml version="1.0" encoding="utf-8"?>
<ds:datastoreItem xmlns:ds="http://schemas.openxmlformats.org/officeDocument/2006/customXml" ds:itemID="{6577FE66-4C98-4DE9-9E32-CF7D83D6A42F}"/>
</file>

<file path=customXml/itemProps3.xml><?xml version="1.0" encoding="utf-8"?>
<ds:datastoreItem xmlns:ds="http://schemas.openxmlformats.org/officeDocument/2006/customXml" ds:itemID="{FC40B0D6-852D-469E-8EE1-46D1F46C8B87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</TotalTime>
  <Words>450</Words>
  <Application>Microsoft Office PowerPoint</Application>
  <PresentationFormat>Předvádění na obrazovce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Wingdings 2</vt:lpstr>
      <vt:lpstr>Verdana</vt:lpstr>
      <vt:lpstr>Calibri</vt:lpstr>
      <vt:lpstr>Times New Roman</vt:lpstr>
      <vt:lpstr>Talent</vt:lpstr>
      <vt:lpstr>Prezentace aplikace PowerPoint</vt:lpstr>
      <vt:lpstr>Valašsko </vt:lpstr>
      <vt:lpstr>Úkol</vt:lpstr>
      <vt:lpstr>Prezentace aplikace PowerPoint</vt:lpstr>
      <vt:lpstr>Valašsko </vt:lpstr>
      <vt:lpstr>Historicko-národopisné vymezení</vt:lpstr>
      <vt:lpstr>Památky na Valašsku </vt:lpstr>
      <vt:lpstr>Prezentace aplikace PowerPoint</vt:lpstr>
      <vt:lpstr>Prezentace aplikace PowerPoint</vt:lpstr>
      <vt:lpstr>Prezentace aplikace PowerPoint</vt:lpstr>
      <vt:lpstr>Prezentace aplikace PowerPoint</vt:lpstr>
      <vt:lpstr>Folklór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Schade Michal</dc:creator>
  <cp:lastModifiedBy>Schade Michal</cp:lastModifiedBy>
  <cp:revision>19</cp:revision>
  <dcterms:created xsi:type="dcterms:W3CDTF">2012-01-24T16:10:09Z</dcterms:created>
  <dcterms:modified xsi:type="dcterms:W3CDTF">2013-10-01T11:45:26Z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