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13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1" r:id="rId2"/>
    <p:sldId id="256" r:id="rId3"/>
    <p:sldId id="270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7" r:id="rId12"/>
    <p:sldId id="268" r:id="rId13"/>
    <p:sldId id="269" r:id="rId14"/>
    <p:sldId id="272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10881-C12D-4FF4-87CC-90C6B0ABCEEC}" type="datetimeFigureOut">
              <a:rPr lang="cs-CZ" smtClean="0"/>
              <a:pPr/>
              <a:t>18.10.2013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7980B12-66C7-4E10-ADF9-435F02BBA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10881-C12D-4FF4-87CC-90C6B0ABCEEC}" type="datetimeFigureOut">
              <a:rPr lang="cs-CZ" smtClean="0"/>
              <a:pPr/>
              <a:t>18.10.2013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80B12-66C7-4E10-ADF9-435F02BBA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10881-C12D-4FF4-87CC-90C6B0ABCEEC}" type="datetimeFigureOut">
              <a:rPr lang="cs-CZ" smtClean="0"/>
              <a:pPr/>
              <a:t>18.10.2013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80B12-66C7-4E10-ADF9-435F02BBA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10881-C12D-4FF4-87CC-90C6B0ABCEEC}" type="datetimeFigureOut">
              <a:rPr lang="cs-CZ" smtClean="0"/>
              <a:pPr/>
              <a:t>18.10.2013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7980B12-66C7-4E10-ADF9-435F02BBA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10881-C12D-4FF4-87CC-90C6B0ABCEEC}" type="datetimeFigureOut">
              <a:rPr lang="cs-CZ" smtClean="0"/>
              <a:pPr/>
              <a:t>18.10.2013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80B12-66C7-4E10-ADF9-435F02BBA4D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10881-C12D-4FF4-87CC-90C6B0ABCEEC}" type="datetimeFigureOut">
              <a:rPr lang="cs-CZ" smtClean="0"/>
              <a:pPr/>
              <a:t>18.10.2013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80B12-66C7-4E10-ADF9-435F02BBA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10881-C12D-4FF4-87CC-90C6B0ABCEEC}" type="datetimeFigureOut">
              <a:rPr lang="cs-CZ" smtClean="0"/>
              <a:pPr/>
              <a:t>18.10.2013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7980B12-66C7-4E10-ADF9-435F02BBA4D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10881-C12D-4FF4-87CC-90C6B0ABCEEC}" type="datetimeFigureOut">
              <a:rPr lang="cs-CZ" smtClean="0"/>
              <a:pPr/>
              <a:t>18.10.2013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80B12-66C7-4E10-ADF9-435F02BBA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10881-C12D-4FF4-87CC-90C6B0ABCEEC}" type="datetimeFigureOut">
              <a:rPr lang="cs-CZ" smtClean="0"/>
              <a:pPr/>
              <a:t>18.10.2013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80B12-66C7-4E10-ADF9-435F02BBA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10881-C12D-4FF4-87CC-90C6B0ABCEEC}" type="datetimeFigureOut">
              <a:rPr lang="cs-CZ" smtClean="0"/>
              <a:pPr/>
              <a:t>18.10.2013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80B12-66C7-4E10-ADF9-435F02BBA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10881-C12D-4FF4-87CC-90C6B0ABCEEC}" type="datetimeFigureOut">
              <a:rPr lang="cs-CZ" smtClean="0"/>
              <a:pPr/>
              <a:t>18.10.2013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80B12-66C7-4E10-ADF9-435F02BBA4D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5510881-C12D-4FF4-87CC-90C6B0ABCEEC}" type="datetimeFigureOut">
              <a:rPr lang="cs-CZ" smtClean="0"/>
              <a:pPr/>
              <a:t>18.10.2013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7980B12-66C7-4E10-ADF9-435F02BBA4D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ovéPole 1"/>
          <p:cNvSpPr txBox="1">
            <a:spLocks noChangeArrowheads="1"/>
          </p:cNvSpPr>
          <p:nvPr/>
        </p:nvSpPr>
        <p:spPr bwMode="auto">
          <a:xfrm>
            <a:off x="1590869" y="188641"/>
            <a:ext cx="5962262" cy="42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6" tIns="41148" rIns="82296" bIns="41148">
            <a:spAutoFit/>
          </a:bodyPr>
          <a:lstStyle/>
          <a:p>
            <a:r>
              <a:rPr lang="cs-CZ" sz="1100" b="1" dirty="0">
                <a:latin typeface="Times New Roman" pitchFamily="18" charset="0"/>
                <a:cs typeface="Times New Roman" pitchFamily="18" charset="0"/>
              </a:rPr>
              <a:t>Projekt </a:t>
            </a:r>
            <a:r>
              <a:rPr lang="cs-CZ" sz="1100" b="1" dirty="0" err="1">
                <a:latin typeface="Times New Roman" pitchFamily="18" charset="0"/>
                <a:cs typeface="Times New Roman" pitchFamily="18" charset="0"/>
              </a:rPr>
              <a:t>Smart</a:t>
            </a:r>
            <a:r>
              <a:rPr lang="cs-CZ" sz="1100" b="1" dirty="0">
                <a:latin typeface="Times New Roman" pitchFamily="18" charset="0"/>
                <a:cs typeface="Times New Roman" pitchFamily="18" charset="0"/>
              </a:rPr>
              <a:t> logistik - moderní výuka logistiky, registrační číslo projektu CZ.1.07/1.5.00/34.0110</a:t>
            </a:r>
          </a:p>
        </p:txBody>
      </p:sp>
      <p:sp>
        <p:nvSpPr>
          <p:cNvPr id="2051" name="TextovéPole 2"/>
          <p:cNvSpPr txBox="1">
            <a:spLocks noChangeArrowheads="1"/>
          </p:cNvSpPr>
          <p:nvPr/>
        </p:nvSpPr>
        <p:spPr bwMode="auto">
          <a:xfrm>
            <a:off x="1331640" y="447869"/>
            <a:ext cx="6585242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6" tIns="41148" rIns="82296" bIns="41148">
            <a:spAutoFit/>
          </a:bodyPr>
          <a:lstStyle/>
          <a:p>
            <a:r>
              <a:rPr lang="cs-CZ" sz="1100" b="1" dirty="0">
                <a:latin typeface="Times New Roman" pitchFamily="18" charset="0"/>
                <a:cs typeface="Times New Roman" pitchFamily="18" charset="0"/>
              </a:rPr>
              <a:t>Příjemce: Střední odborná škola logistická a střední odborné učiliště Dalovice, Hlavní 114, 362 63 Dalovice</a:t>
            </a:r>
          </a:p>
        </p:txBody>
      </p:sp>
      <p:pic>
        <p:nvPicPr>
          <p:cNvPr id="2052" name="Obrázek 3" descr="Logolink OPVK - oříznutý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5894" y="5292090"/>
            <a:ext cx="6272213" cy="120872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2053" name="TextovéPole 4"/>
          <p:cNvSpPr txBox="1">
            <a:spLocks noChangeArrowheads="1"/>
          </p:cNvSpPr>
          <p:nvPr/>
        </p:nvSpPr>
        <p:spPr bwMode="auto">
          <a:xfrm>
            <a:off x="788670" y="4869180"/>
            <a:ext cx="7566660" cy="221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pPr algn="ctr"/>
            <a:r>
              <a:rPr lang="cs-CZ" sz="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Tento výukový materiál vznikl v rámci Operačního programu Vzdělání pro konkurenceschopnost.</a:t>
            </a:r>
          </a:p>
        </p:txBody>
      </p:sp>
      <p:sp>
        <p:nvSpPr>
          <p:cNvPr id="2054" name="TextovéPole 5"/>
          <p:cNvSpPr txBox="1">
            <a:spLocks noChangeArrowheads="1"/>
          </p:cNvSpPr>
          <p:nvPr/>
        </p:nvSpPr>
        <p:spPr bwMode="auto">
          <a:xfrm>
            <a:off x="0" y="4354830"/>
            <a:ext cx="9304020" cy="36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pPr algn="ctr"/>
            <a:r>
              <a:rPr lang="cs-CZ" sz="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Materiál je určen k bezplatnému používání pro potřeby výuky a vzdělávání na všech typech škol a školských zařízení.</a:t>
            </a:r>
          </a:p>
          <a:p>
            <a:pPr algn="ctr"/>
            <a:r>
              <a:rPr lang="cs-CZ" sz="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Jakékoliv další používání podléhá autorskému zákonu.</a:t>
            </a:r>
          </a:p>
        </p:txBody>
      </p:sp>
      <p:sp>
        <p:nvSpPr>
          <p:cNvPr id="2055" name="TextovéPole 6"/>
          <p:cNvSpPr txBox="1">
            <a:spLocks noChangeArrowheads="1"/>
          </p:cNvSpPr>
          <p:nvPr/>
        </p:nvSpPr>
        <p:spPr bwMode="auto">
          <a:xfrm>
            <a:off x="359532" y="1160748"/>
            <a:ext cx="1714500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r>
              <a:rPr lang="cs-CZ" sz="1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Název </a:t>
            </a:r>
            <a:r>
              <a:rPr lang="cs-CZ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materiálu:</a:t>
            </a:r>
          </a:p>
        </p:txBody>
      </p:sp>
      <p:sp>
        <p:nvSpPr>
          <p:cNvPr id="2056" name="TextovéPole 7"/>
          <p:cNvSpPr txBox="1">
            <a:spLocks noChangeArrowheads="1"/>
          </p:cNvSpPr>
          <p:nvPr/>
        </p:nvSpPr>
        <p:spPr bwMode="auto">
          <a:xfrm>
            <a:off x="359532" y="901519"/>
            <a:ext cx="1943100" cy="42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r>
              <a:rPr lang="cs-CZ" sz="1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Autor </a:t>
            </a:r>
            <a:r>
              <a:rPr lang="cs-CZ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materiálu:	</a:t>
            </a:r>
          </a:p>
        </p:txBody>
      </p:sp>
      <p:sp>
        <p:nvSpPr>
          <p:cNvPr id="2059" name="TextovéPole 10"/>
          <p:cNvSpPr txBox="1">
            <a:spLocks noChangeArrowheads="1"/>
          </p:cNvSpPr>
          <p:nvPr/>
        </p:nvSpPr>
        <p:spPr bwMode="auto">
          <a:xfrm>
            <a:off x="359532" y="1419977"/>
            <a:ext cx="648072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6" tIns="41148" rIns="82296" bIns="41148">
            <a:spAutoFit/>
          </a:bodyPr>
          <a:lstStyle/>
          <a:p>
            <a:r>
              <a:rPr lang="cs-CZ" sz="1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Ročník:</a:t>
            </a:r>
            <a:endParaRPr lang="cs-CZ" sz="11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2" name="TextovéPole 13"/>
          <p:cNvSpPr txBox="1">
            <a:spLocks noChangeArrowheads="1"/>
          </p:cNvSpPr>
          <p:nvPr/>
        </p:nvSpPr>
        <p:spPr bwMode="auto">
          <a:xfrm>
            <a:off x="359532" y="1679206"/>
            <a:ext cx="1684987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6" tIns="41148" rIns="82296" bIns="41148">
            <a:spAutoFit/>
          </a:bodyPr>
          <a:lstStyle/>
          <a:p>
            <a:r>
              <a:rPr lang="cs-CZ" sz="1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Vzdělávací oblast / téma:</a:t>
            </a:r>
            <a:endParaRPr lang="cs-CZ" sz="11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3" name="TextovéPole 14"/>
          <p:cNvSpPr txBox="1">
            <a:spLocks noChangeArrowheads="1"/>
          </p:cNvSpPr>
          <p:nvPr/>
        </p:nvSpPr>
        <p:spPr bwMode="auto">
          <a:xfrm>
            <a:off x="359532" y="1938435"/>
            <a:ext cx="1620180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6" tIns="41148" rIns="82296" bIns="41148">
            <a:spAutoFit/>
          </a:bodyPr>
          <a:lstStyle/>
          <a:p>
            <a:r>
              <a:rPr lang="cs-CZ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Datum </a:t>
            </a:r>
            <a:r>
              <a:rPr lang="cs-CZ" sz="1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(období) tvorby:</a:t>
            </a:r>
            <a:endParaRPr lang="cs-CZ" sz="11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5" name="TextovéPole 16"/>
          <p:cNvSpPr txBox="1">
            <a:spLocks noChangeArrowheads="1"/>
          </p:cNvSpPr>
          <p:nvPr/>
        </p:nvSpPr>
        <p:spPr bwMode="auto">
          <a:xfrm>
            <a:off x="359532" y="2197664"/>
            <a:ext cx="842494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6" tIns="41148" rIns="82296" bIns="41148">
            <a:spAutoFit/>
          </a:bodyPr>
          <a:lstStyle/>
          <a:p>
            <a:r>
              <a:rPr lang="cs-CZ" sz="1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Anotace:</a:t>
            </a:r>
            <a:endParaRPr lang="cs-CZ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6" name="TextovéPole 17"/>
          <p:cNvSpPr txBox="1">
            <a:spLocks noChangeArrowheads="1"/>
          </p:cNvSpPr>
          <p:nvPr/>
        </p:nvSpPr>
        <p:spPr bwMode="auto">
          <a:xfrm>
            <a:off x="2174134" y="1188241"/>
            <a:ext cx="5832648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6" tIns="41148" rIns="82296" bIns="41148">
            <a:spAutoFit/>
          </a:bodyPr>
          <a:lstStyle/>
          <a:p>
            <a:r>
              <a:rPr lang="cs-CZ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VY_32_INOVACE_19.15_CK_České Švýcarsko a České středohoří</a:t>
            </a:r>
            <a:endParaRPr lang="cs-CZ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7" name="TextovéPole 18"/>
          <p:cNvSpPr txBox="1">
            <a:spLocks noChangeArrowheads="1"/>
          </p:cNvSpPr>
          <p:nvPr/>
        </p:nvSpPr>
        <p:spPr bwMode="auto">
          <a:xfrm>
            <a:off x="2174134" y="901519"/>
            <a:ext cx="1600200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r>
              <a:rPr lang="cs-CZ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Věra </a:t>
            </a:r>
            <a:r>
              <a:rPr lang="cs-CZ" sz="11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Janovičová</a:t>
            </a:r>
            <a:endParaRPr lang="cs-CZ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74" name="TextovéPole 25"/>
          <p:cNvSpPr txBox="1">
            <a:spLocks noChangeArrowheads="1"/>
          </p:cNvSpPr>
          <p:nvPr/>
        </p:nvSpPr>
        <p:spPr bwMode="auto">
          <a:xfrm>
            <a:off x="2174134" y="2197664"/>
            <a:ext cx="5573419" cy="96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6" tIns="41148" rIns="82296" bIns="41148">
            <a:spAutoFit/>
          </a:bodyPr>
          <a:lstStyle/>
          <a:p>
            <a:r>
              <a:rPr lang="cs-CZ" sz="1100" b="1" i="1" dirty="0"/>
              <a:t>M</a:t>
            </a:r>
            <a:r>
              <a:rPr lang="cs-CZ" sz="1100" b="1" i="1" dirty="0" smtClean="0"/>
              <a:t>ateriál je určen žákům 3. ročníků, k jejich motivaci pro výuku LCR.  Žáci ve formě PP mají lepší přehled o výkladu látky a možnosti lepšího pochopení a vstřebání informací. Formou doplňujících otázek si ujasňují výklad.</a:t>
            </a:r>
            <a:r>
              <a:rPr lang="cs-CZ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Žáci se seznámí s krajem Českého Švýcarska, Českého středohoří a jeho pamětihodnostmi, doplněné o obrazový materiál.</a:t>
            </a:r>
            <a:endParaRPr lang="cs-CZ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ovéPole 17"/>
          <p:cNvSpPr txBox="1">
            <a:spLocks noChangeArrowheads="1"/>
          </p:cNvSpPr>
          <p:nvPr/>
        </p:nvSpPr>
        <p:spPr bwMode="auto">
          <a:xfrm>
            <a:off x="2174134" y="1419977"/>
            <a:ext cx="2333572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6" tIns="41148" rIns="82296" bIns="41148">
            <a:spAutoFit/>
          </a:bodyPr>
          <a:lstStyle/>
          <a:p>
            <a:r>
              <a:rPr lang="cs-CZ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endParaRPr lang="cs-CZ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ovéPole 17"/>
          <p:cNvSpPr txBox="1">
            <a:spLocks noChangeArrowheads="1"/>
          </p:cNvSpPr>
          <p:nvPr/>
        </p:nvSpPr>
        <p:spPr bwMode="auto">
          <a:xfrm>
            <a:off x="2174134" y="1679206"/>
            <a:ext cx="5897455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6" tIns="41148" rIns="82296" bIns="41148">
            <a:spAutoFit/>
          </a:bodyPr>
          <a:lstStyle/>
          <a:p>
            <a:r>
              <a:rPr lang="cs-CZ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Logistika cestovního ruchu</a:t>
            </a:r>
            <a:endParaRPr lang="cs-CZ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ovéPole 17"/>
          <p:cNvSpPr txBox="1">
            <a:spLocks noChangeArrowheads="1"/>
          </p:cNvSpPr>
          <p:nvPr/>
        </p:nvSpPr>
        <p:spPr bwMode="auto">
          <a:xfrm>
            <a:off x="2174134" y="1938435"/>
            <a:ext cx="822960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r>
              <a:rPr lang="cs-CZ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14.10.2013</a:t>
            </a:r>
            <a:endParaRPr lang="cs-CZ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.idnes.cz/07/023/cl/TOM195f50_Tiske_02.jpg"/>
          <p:cNvPicPr>
            <a:picLocks noChangeAspect="1" noChangeArrowheads="1"/>
          </p:cNvPicPr>
          <p:nvPr/>
        </p:nvPicPr>
        <p:blipFill>
          <a:blip r:embed="rId2" cstate="print">
            <a:lum contrast="-40000"/>
          </a:blip>
          <a:srcRect/>
          <a:stretch>
            <a:fillRect/>
          </a:stretch>
        </p:blipFill>
        <p:spPr bwMode="auto">
          <a:xfrm>
            <a:off x="6019800" y="4514849"/>
            <a:ext cx="3124200" cy="2343151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Tiské stěny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Maloplošná</a:t>
            </a:r>
            <a:r>
              <a:rPr lang="cs-CZ" dirty="0" smtClean="0"/>
              <a:t> přírodní rezervace</a:t>
            </a:r>
          </a:p>
          <a:p>
            <a:r>
              <a:rPr lang="cs-CZ" dirty="0" smtClean="0"/>
              <a:t>Slouží především k ochraně unikátního skalního města a vzácných živočichů</a:t>
            </a:r>
          </a:p>
          <a:p>
            <a:r>
              <a:rPr lang="cs-CZ" dirty="0" smtClean="0"/>
              <a:t>Tiské stěny jsou tvořeny převážně skalními soutěskami, pískovcovými věžemi a stěnami třetihorního čediče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2411760" y="6453336"/>
            <a:ext cx="3456384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Labské pískovce – Tiské stěny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1071538" y="550070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nakovarne.com</a:t>
            </a:r>
            <a:r>
              <a:rPr lang="cs-CZ" dirty="0" smtClean="0"/>
              <a:t>/</a:t>
            </a:r>
            <a:r>
              <a:rPr lang="cs-CZ" dirty="0" err="1" smtClean="0"/>
              <a:t>images</a:t>
            </a:r>
            <a:r>
              <a:rPr lang="cs-CZ" dirty="0" smtClean="0"/>
              <a:t>/foto_sport_</a:t>
            </a:r>
            <a:r>
              <a:rPr lang="cs-CZ" dirty="0" err="1" smtClean="0"/>
              <a:t>vylety</a:t>
            </a:r>
            <a:r>
              <a:rPr lang="cs-CZ" dirty="0" smtClean="0"/>
              <a:t>/</a:t>
            </a:r>
            <a:r>
              <a:rPr lang="cs-CZ" dirty="0" err="1" smtClean="0"/>
              <a:t>vylety</a:t>
            </a:r>
            <a:r>
              <a:rPr lang="cs-CZ" dirty="0" smtClean="0"/>
              <a:t>_</a:t>
            </a:r>
            <a:r>
              <a:rPr lang="cs-CZ" dirty="0" err="1" smtClean="0"/>
              <a:t>ceske</a:t>
            </a:r>
            <a:r>
              <a:rPr lang="cs-CZ" dirty="0" smtClean="0"/>
              <a:t>_</a:t>
            </a:r>
            <a:r>
              <a:rPr lang="cs-CZ" dirty="0" err="1" smtClean="0"/>
              <a:t>svycarsko.jpg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Vznik a turistické trasy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CHKO vznikla v roce 1979  a rozkládá se na území 324 km</a:t>
            </a:r>
            <a:r>
              <a:rPr lang="cs-CZ" baseline="30000" dirty="0" smtClean="0"/>
              <a:t>2</a:t>
            </a:r>
          </a:p>
          <a:p>
            <a:r>
              <a:rPr lang="cs-CZ" dirty="0" smtClean="0"/>
              <a:t>Velké množství tras jak pro pěší tak pro cykloturistiku</a:t>
            </a:r>
          </a:p>
          <a:p>
            <a:r>
              <a:rPr lang="cs-CZ" dirty="0" smtClean="0"/>
              <a:t>Díky pískovcovým skalám jsou ideální podmínky pro trénink lezení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České středohoří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Rozprostírá se na severu Čech, po obou březích toku české části Labe</a:t>
            </a:r>
          </a:p>
          <a:p>
            <a:r>
              <a:rPr lang="cs-CZ" dirty="0" smtClean="0"/>
              <a:t>Typické kuželovité tvary kopců jsou výsledkem třetihorní vulkanické činnosti</a:t>
            </a:r>
          </a:p>
          <a:p>
            <a:r>
              <a:rPr lang="cs-CZ" dirty="0" smtClean="0"/>
              <a:t>Jedna z nejbohatších oblastí na množství druhů rostlin a živočichů v ČR</a:t>
            </a:r>
          </a:p>
          <a:p>
            <a:r>
              <a:rPr lang="cs-CZ" dirty="0" smtClean="0"/>
              <a:t>Díky vhodným přírodním podmínkám bylo velmi brzy osídleno a kultivováno člověkem</a:t>
            </a:r>
          </a:p>
          <a:p>
            <a:r>
              <a:rPr lang="cs-CZ" dirty="0" smtClean="0"/>
              <a:t>Harmonicky utvářená krajina, </a:t>
            </a:r>
            <a:r>
              <a:rPr lang="cs-CZ" dirty="0" err="1" smtClean="0"/>
              <a:t>krajina</a:t>
            </a:r>
            <a:r>
              <a:rPr lang="cs-CZ" dirty="0" smtClean="0"/>
              <a:t> ovocných sadů, drobná sídla s lidovou zástavbou a historickými památkami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Střekov</a:t>
            </a:r>
            <a:endParaRPr lang="cs-CZ" dirty="0"/>
          </a:p>
        </p:txBody>
      </p:sp>
      <p:pic>
        <p:nvPicPr>
          <p:cNvPr id="4" name="Picture 2" descr="http://www.hrad-strekov.cz/source/ceske-stredohori-2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714488"/>
            <a:ext cx="6429420" cy="4339859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2928926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smtClean="0"/>
              <a:t>http://www.hrad-</a:t>
            </a:r>
            <a:r>
              <a:rPr lang="cs-CZ" dirty="0" err="1" smtClean="0"/>
              <a:t>strekov.cz</a:t>
            </a:r>
            <a:r>
              <a:rPr lang="cs-CZ" dirty="0" smtClean="0"/>
              <a:t>/</a:t>
            </a:r>
            <a:r>
              <a:rPr lang="cs-CZ" dirty="0" err="1" smtClean="0"/>
              <a:t>source</a:t>
            </a:r>
            <a:r>
              <a:rPr lang="cs-CZ" dirty="0" smtClean="0"/>
              <a:t>/</a:t>
            </a:r>
            <a:r>
              <a:rPr lang="cs-CZ" dirty="0" err="1" smtClean="0"/>
              <a:t>ceske</a:t>
            </a:r>
            <a:r>
              <a:rPr lang="cs-CZ" dirty="0" smtClean="0"/>
              <a:t>-</a:t>
            </a:r>
            <a:r>
              <a:rPr lang="cs-CZ" dirty="0" err="1" smtClean="0"/>
              <a:t>stredohori</a:t>
            </a:r>
            <a:r>
              <a:rPr lang="cs-CZ" dirty="0" smtClean="0"/>
              <a:t>-2.gif</a:t>
            </a:r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2"/>
          <p:cNvSpPr txBox="1">
            <a:spLocks noChangeArrowheads="1"/>
          </p:cNvSpPr>
          <p:nvPr/>
        </p:nvSpPr>
        <p:spPr bwMode="auto">
          <a:xfrm>
            <a:off x="3016627" y="5567638"/>
            <a:ext cx="3566160" cy="775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pPr algn="ctr"/>
            <a:r>
              <a:rPr lang="cs-CZ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Mgr</a:t>
            </a:r>
            <a:r>
              <a:rPr lang="cs-CZ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Věra </a:t>
            </a:r>
            <a:r>
              <a:rPr lang="cs-CZ" sz="11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Janovičová</a:t>
            </a:r>
            <a:endParaRPr lang="cs-CZ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SOŠ logistická a SOU Dalovice</a:t>
            </a:r>
            <a:endParaRPr lang="cs-CZ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11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janovicova</a:t>
            </a:r>
            <a:r>
              <a:rPr lang="cs-CZ" sz="11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@</a:t>
            </a:r>
            <a:r>
              <a:rPr lang="cs-CZ" sz="11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logistickaskola.cz</a:t>
            </a:r>
            <a:endParaRPr lang="cs-CZ" sz="1100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11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říjen 2013</a:t>
            </a:r>
            <a:endParaRPr lang="cs-CZ" sz="11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TextovéPole 3"/>
          <p:cNvSpPr txBox="1">
            <a:spLocks noChangeArrowheads="1"/>
          </p:cNvSpPr>
          <p:nvPr/>
        </p:nvSpPr>
        <p:spPr bwMode="auto">
          <a:xfrm>
            <a:off x="359532" y="4595530"/>
            <a:ext cx="8424936" cy="42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6" tIns="41148" rIns="82296" bIns="41148">
            <a:spAutoFit/>
          </a:bodyPr>
          <a:lstStyle/>
          <a:p>
            <a:r>
              <a:rPr lang="cs-CZ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Objekty, použité k vytvoření </a:t>
            </a:r>
            <a:r>
              <a:rPr lang="cs-CZ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materiálu jsou vlastní originální tvorbou autora. pocházejí </a:t>
            </a:r>
            <a:r>
              <a:rPr lang="cs-CZ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 veřejných knihoven obrázků (public </a:t>
            </a:r>
            <a:r>
              <a:rPr lang="cs-CZ" sz="11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domain</a:t>
            </a:r>
            <a:r>
              <a:rPr lang="cs-CZ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nebo z databáze SW </a:t>
            </a:r>
            <a:r>
              <a:rPr lang="cs-CZ" sz="11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Smart</a:t>
            </a:r>
            <a:r>
              <a:rPr lang="cs-CZ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Notebook</a:t>
            </a:r>
            <a:r>
              <a:rPr lang="cs-CZ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077" name="TextovéPole 4"/>
          <p:cNvSpPr txBox="1">
            <a:spLocks noChangeArrowheads="1"/>
          </p:cNvSpPr>
          <p:nvPr/>
        </p:nvSpPr>
        <p:spPr bwMode="auto">
          <a:xfrm>
            <a:off x="205740" y="182880"/>
            <a:ext cx="4434840" cy="29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r>
              <a:rPr lang="pl-PL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Seznam použité literatury a pramenů:</a:t>
            </a:r>
            <a:endParaRPr lang="cs-CZ" sz="1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8" name="TextovéPole 5"/>
          <p:cNvSpPr txBox="1">
            <a:spLocks noChangeArrowheads="1"/>
          </p:cNvSpPr>
          <p:nvPr/>
        </p:nvSpPr>
        <p:spPr bwMode="auto">
          <a:xfrm>
            <a:off x="294725" y="512676"/>
            <a:ext cx="7684868" cy="42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6" tIns="41148" rIns="82296" bIns="41148">
            <a:spAutoFit/>
          </a:bodyPr>
          <a:lstStyle/>
          <a:p>
            <a:r>
              <a:rPr lang="cs-CZ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cs-CZ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Zdroj </a:t>
            </a:r>
            <a:r>
              <a:rPr lang="cs-CZ" sz="11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Zdroj</a:t>
            </a:r>
            <a:r>
              <a:rPr lang="cs-CZ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HRALA, V</a:t>
            </a:r>
            <a:r>
              <a:rPr lang="cs-CZ" sz="11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 Geografie cestovního ruchu</a:t>
            </a:r>
            <a:r>
              <a:rPr lang="cs-CZ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4. vyd. Praha: Idea Servis 2002. ISBN 80-85970-36-8 </a:t>
            </a:r>
          </a:p>
          <a:p>
            <a:r>
              <a:rPr lang="cs-CZ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zdroj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treking.cz/treky/ceske-svycarsko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285728"/>
            <a:ext cx="5238787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České Švýcarsko</a:t>
            </a:r>
            <a:endParaRPr lang="cs-CZ" dirty="0"/>
          </a:p>
        </p:txBody>
      </p:sp>
      <p:sp>
        <p:nvSpPr>
          <p:cNvPr id="6" name="Zaoblený obdélník 5"/>
          <p:cNvSpPr/>
          <p:nvPr/>
        </p:nvSpPr>
        <p:spPr>
          <a:xfrm>
            <a:off x="4932040" y="6309320"/>
            <a:ext cx="2664296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>
                <a:solidFill>
                  <a:schemeClr val="tx1"/>
                </a:solidFill>
              </a:rPr>
              <a:t>Pravčická</a:t>
            </a:r>
            <a:r>
              <a:rPr lang="cs-CZ" dirty="0" smtClean="0">
                <a:solidFill>
                  <a:schemeClr val="tx1"/>
                </a:solidFill>
              </a:rPr>
              <a:t> brána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4357686" y="42862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treking.cz</a:t>
            </a:r>
            <a:r>
              <a:rPr lang="cs-CZ" dirty="0" smtClean="0"/>
              <a:t>/</a:t>
            </a:r>
            <a:r>
              <a:rPr lang="cs-CZ" dirty="0" err="1" smtClean="0"/>
              <a:t>treky</a:t>
            </a:r>
            <a:r>
              <a:rPr lang="cs-CZ" dirty="0" smtClean="0"/>
              <a:t>/</a:t>
            </a:r>
            <a:r>
              <a:rPr lang="cs-CZ" dirty="0" err="1" smtClean="0"/>
              <a:t>ceske</a:t>
            </a:r>
            <a:r>
              <a:rPr lang="cs-CZ" dirty="0" smtClean="0"/>
              <a:t>-svycarsko11.jpg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Jaké atraktivity znáš v Českém středohoří?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České Švýcarsko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 pořadí čtvrtý národní park</a:t>
            </a:r>
          </a:p>
          <a:p>
            <a:r>
              <a:rPr lang="cs-CZ" dirty="0" smtClean="0"/>
              <a:t>Součástí Labských pískovců , nazývané již po dvě staletí Českým a Saským Švýcarskem</a:t>
            </a:r>
          </a:p>
          <a:p>
            <a:r>
              <a:rPr lang="cs-CZ" dirty="0" smtClean="0"/>
              <a:t>Snahu o zákonnou ochranu se datují již od počátku 20. století</a:t>
            </a:r>
          </a:p>
          <a:p>
            <a:r>
              <a:rPr lang="cs-CZ" dirty="0" smtClean="0"/>
              <a:t>NP byl vyhlášen  k 1. 1. 2000</a:t>
            </a:r>
          </a:p>
          <a:p>
            <a:r>
              <a:rPr lang="cs-CZ" dirty="0" smtClean="0"/>
              <a:t>Rozloha 79 km</a:t>
            </a:r>
            <a:r>
              <a:rPr lang="cs-CZ" baseline="30000" dirty="0" smtClean="0"/>
              <a:t>2</a:t>
            </a:r>
            <a:r>
              <a:rPr lang="cs-CZ" dirty="0" smtClean="0"/>
              <a:t> ,z čehož více než 97% tvoří lesy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ursus.cz/fotoalbum/rok_2009/Ceske_Svycarsko/album/slides/P1040413.JPG"/>
          <p:cNvPicPr>
            <a:picLocks noChangeAspect="1" noChangeArrowheads="1"/>
          </p:cNvPicPr>
          <p:nvPr/>
        </p:nvPicPr>
        <p:blipFill>
          <a:blip r:embed="rId2" cstate="print">
            <a:lum contrast="-40000"/>
          </a:blip>
          <a:srcRect/>
          <a:stretch>
            <a:fillRect/>
          </a:stretch>
        </p:blipFill>
        <p:spPr bwMode="auto">
          <a:xfrm>
            <a:off x="5868144" y="-1"/>
            <a:ext cx="3275856" cy="6858001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České Švýcarsko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Sídlem správy NP -  město Krásná Lípa</a:t>
            </a:r>
          </a:p>
          <a:p>
            <a:r>
              <a:rPr lang="cs-CZ" dirty="0" smtClean="0"/>
              <a:t>Hlavním předmětem ochrany – geomorfologie skalního města, rostliny, živočichové (skalní hřbety, pískovcové věže)</a:t>
            </a:r>
          </a:p>
          <a:p>
            <a:r>
              <a:rPr lang="cs-CZ" dirty="0" smtClean="0"/>
              <a:t>Nejvyšší hora ČŠ – </a:t>
            </a:r>
            <a:r>
              <a:rPr lang="cs-CZ" dirty="0" err="1" smtClean="0"/>
              <a:t>Růžovský</a:t>
            </a:r>
            <a:r>
              <a:rPr lang="cs-CZ" dirty="0" smtClean="0"/>
              <a:t> Vrch(619 m. n. m. – přírodní rezervace)</a:t>
            </a:r>
          </a:p>
          <a:p>
            <a:r>
              <a:rPr lang="cs-CZ" dirty="0" smtClean="0"/>
              <a:t>Nejnižší místo v ČR – Kaňon Labe ve Hřensku (114 m)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571604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nakovarne.com</a:t>
            </a:r>
            <a:r>
              <a:rPr lang="cs-CZ" dirty="0" smtClean="0"/>
              <a:t>/</a:t>
            </a:r>
            <a:r>
              <a:rPr lang="cs-CZ" dirty="0" err="1" smtClean="0"/>
              <a:t>images</a:t>
            </a:r>
            <a:r>
              <a:rPr lang="cs-CZ" dirty="0" smtClean="0"/>
              <a:t>/foto_sport_</a:t>
            </a:r>
            <a:r>
              <a:rPr lang="cs-CZ" dirty="0" err="1" smtClean="0"/>
              <a:t>vylety</a:t>
            </a:r>
            <a:r>
              <a:rPr lang="cs-CZ" dirty="0" smtClean="0"/>
              <a:t>/</a:t>
            </a:r>
            <a:r>
              <a:rPr lang="cs-CZ" dirty="0" err="1" smtClean="0"/>
              <a:t>vylety</a:t>
            </a:r>
            <a:r>
              <a:rPr lang="cs-CZ" dirty="0" smtClean="0"/>
              <a:t>_</a:t>
            </a:r>
            <a:r>
              <a:rPr lang="cs-CZ" dirty="0" err="1" smtClean="0"/>
              <a:t>ceske</a:t>
            </a:r>
            <a:r>
              <a:rPr lang="cs-CZ" dirty="0" smtClean="0"/>
              <a:t>_</a:t>
            </a:r>
            <a:r>
              <a:rPr lang="cs-CZ" dirty="0" err="1" smtClean="0"/>
              <a:t>svycarsko.jpg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photo.vivo.sk/jpeg/3652/115693/_n/08e0a5a/Rys-ostrovid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  <a:lum contrast="-40000"/>
          </a:blip>
          <a:srcRect/>
          <a:stretch>
            <a:fillRect/>
          </a:stretch>
        </p:blipFill>
        <p:spPr bwMode="auto">
          <a:xfrm>
            <a:off x="0" y="260648"/>
            <a:ext cx="2555776" cy="3836062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České Švýcarsko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Fauna – vzácný výskyt živočichů – plch zahradní, sokol stěhovavý, čáp černý, rys ostrovid a nebo jiné nevídané druhy hmyzu</a:t>
            </a:r>
          </a:p>
          <a:p>
            <a:r>
              <a:rPr lang="cs-CZ" dirty="0" smtClean="0"/>
              <a:t>Flóra – cévnaté rostliny – rojovník bahenní, </a:t>
            </a:r>
            <a:r>
              <a:rPr lang="cs-CZ" dirty="0" err="1" smtClean="0"/>
              <a:t>šicha</a:t>
            </a:r>
            <a:r>
              <a:rPr lang="cs-CZ" dirty="0" smtClean="0"/>
              <a:t> černá, violka dvoukvětá nebo čípek objímavý</a:t>
            </a:r>
          </a:p>
          <a:p>
            <a:pPr>
              <a:buNone/>
            </a:pPr>
            <a:r>
              <a:rPr lang="cs-CZ" dirty="0" smtClean="0"/>
              <a:t>		      - kapraďorosty – žebrovice různolistá</a:t>
            </a:r>
          </a:p>
          <a:p>
            <a:r>
              <a:rPr lang="cs-CZ" dirty="0" smtClean="0"/>
              <a:t>Architektura – hrázděné domy s </a:t>
            </a:r>
            <a:r>
              <a:rPr lang="cs-CZ" dirty="0" err="1" smtClean="0"/>
              <a:t>podstávkou</a:t>
            </a:r>
            <a:endParaRPr lang="cs-CZ" dirty="0" smtClean="0"/>
          </a:p>
        </p:txBody>
      </p:sp>
      <p:pic>
        <p:nvPicPr>
          <p:cNvPr id="14338" name="Picture 2" descr="http://junak-racek.sweb.cz/as2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2DCAA"/>
              </a:clrFrom>
              <a:clrTo>
                <a:srgbClr val="D2DCA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960" y="188640"/>
            <a:ext cx="1885950" cy="1571626"/>
          </a:xfrm>
          <a:prstGeom prst="rect">
            <a:avLst/>
          </a:prstGeom>
          <a:noFill/>
        </p:spPr>
      </p:pic>
      <p:sp>
        <p:nvSpPr>
          <p:cNvPr id="5" name="Zaoblený obdélník 4"/>
          <p:cNvSpPr/>
          <p:nvPr/>
        </p:nvSpPr>
        <p:spPr>
          <a:xfrm>
            <a:off x="5868144" y="260648"/>
            <a:ext cx="2088232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Plch zahradní</a:t>
            </a:r>
            <a:endParaRPr lang="cs-CZ" dirty="0"/>
          </a:p>
        </p:txBody>
      </p:sp>
      <p:sp>
        <p:nvSpPr>
          <p:cNvPr id="7" name="Zaoblený obdélník 6"/>
          <p:cNvSpPr/>
          <p:nvPr/>
        </p:nvSpPr>
        <p:spPr>
          <a:xfrm>
            <a:off x="395536" y="188640"/>
            <a:ext cx="2520280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Rys ostrovid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1928794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nakovarne.com</a:t>
            </a:r>
            <a:r>
              <a:rPr lang="cs-CZ" dirty="0" smtClean="0"/>
              <a:t>/</a:t>
            </a:r>
            <a:r>
              <a:rPr lang="cs-CZ" dirty="0" err="1" smtClean="0"/>
              <a:t>images</a:t>
            </a:r>
            <a:r>
              <a:rPr lang="cs-CZ" dirty="0" smtClean="0"/>
              <a:t>/foto_sport_</a:t>
            </a:r>
            <a:r>
              <a:rPr lang="cs-CZ" dirty="0" err="1" smtClean="0"/>
              <a:t>vylety</a:t>
            </a:r>
            <a:r>
              <a:rPr lang="cs-CZ" dirty="0" smtClean="0"/>
              <a:t>/</a:t>
            </a:r>
            <a:r>
              <a:rPr lang="cs-CZ" dirty="0" err="1" smtClean="0"/>
              <a:t>vylety</a:t>
            </a:r>
            <a:r>
              <a:rPr lang="cs-CZ" dirty="0" smtClean="0"/>
              <a:t>_</a:t>
            </a:r>
            <a:r>
              <a:rPr lang="cs-CZ" dirty="0" err="1" smtClean="0"/>
              <a:t>ceske</a:t>
            </a:r>
            <a:r>
              <a:rPr lang="cs-CZ" dirty="0" smtClean="0"/>
              <a:t>_</a:t>
            </a:r>
            <a:r>
              <a:rPr lang="cs-CZ" dirty="0" err="1" smtClean="0"/>
              <a:t>svycarsko.jpg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České Švýcarsko - turistika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Turistické cíle:</a:t>
            </a:r>
          </a:p>
          <a:p>
            <a:r>
              <a:rPr lang="cs-CZ" dirty="0" smtClean="0"/>
              <a:t>Brtnický </a:t>
            </a:r>
            <a:r>
              <a:rPr lang="cs-CZ" dirty="0" smtClean="0"/>
              <a:t>potok, Gabrielina stezka, </a:t>
            </a:r>
            <a:r>
              <a:rPr lang="cs-CZ" dirty="0" err="1" smtClean="0"/>
              <a:t>Růžovský</a:t>
            </a:r>
            <a:r>
              <a:rPr lang="cs-CZ" dirty="0" smtClean="0"/>
              <a:t> Vrch, Trpasličí skála</a:t>
            </a:r>
            <a:r>
              <a:rPr lang="cs-CZ" dirty="0" smtClean="0"/>
              <a:t>,…</a:t>
            </a:r>
            <a:endParaRPr lang="cs-CZ" dirty="0" smtClean="0"/>
          </a:p>
          <a:p>
            <a:r>
              <a:rPr lang="cs-CZ" dirty="0" smtClean="0"/>
              <a:t>Rozhledny a </a:t>
            </a:r>
            <a:r>
              <a:rPr lang="cs-CZ" dirty="0" smtClean="0"/>
              <a:t>vyhlídky - Kamenná </a:t>
            </a:r>
            <a:r>
              <a:rPr lang="cs-CZ" dirty="0" smtClean="0"/>
              <a:t>horka, Vlčí hora – rozhledna, </a:t>
            </a:r>
            <a:r>
              <a:rPr lang="cs-CZ" dirty="0" err="1" smtClean="0"/>
              <a:t>Studenec</a:t>
            </a:r>
            <a:endParaRPr lang="cs-CZ" dirty="0" smtClean="0"/>
          </a:p>
          <a:p>
            <a:r>
              <a:rPr lang="cs-CZ" dirty="0" smtClean="0"/>
              <a:t>Sakrální památky </a:t>
            </a:r>
            <a:r>
              <a:rPr lang="cs-CZ" dirty="0" smtClean="0"/>
              <a:t>- Riedlův </a:t>
            </a:r>
            <a:r>
              <a:rPr lang="cs-CZ" dirty="0" smtClean="0"/>
              <a:t>kříž, Vlčí deska, Chřibská – kostel sv. </a:t>
            </a:r>
            <a:r>
              <a:rPr lang="cs-CZ" dirty="0" smtClean="0"/>
              <a:t>Jiří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České Švýcarsko - turistika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Hrady a zámky </a:t>
            </a:r>
            <a:r>
              <a:rPr lang="cs-CZ" dirty="0" smtClean="0"/>
              <a:t>- </a:t>
            </a:r>
            <a:r>
              <a:rPr lang="cs-CZ" dirty="0" smtClean="0"/>
              <a:t>Krásný </a:t>
            </a:r>
            <a:r>
              <a:rPr lang="cs-CZ" dirty="0" smtClean="0"/>
              <a:t>buk, Jílové – zámek, Vlčí Hrádek, Šluknovský </a:t>
            </a:r>
            <a:r>
              <a:rPr lang="cs-CZ" dirty="0" smtClean="0"/>
              <a:t>zámek</a:t>
            </a:r>
            <a:endParaRPr lang="cs-CZ" dirty="0" smtClean="0"/>
          </a:p>
          <a:p>
            <a:r>
              <a:rPr lang="cs-CZ" dirty="0" smtClean="0"/>
              <a:t>Stavební památky </a:t>
            </a:r>
            <a:r>
              <a:rPr lang="cs-CZ" dirty="0" smtClean="0"/>
              <a:t>- Petřín </a:t>
            </a:r>
            <a:r>
              <a:rPr lang="cs-CZ" dirty="0" smtClean="0"/>
              <a:t>– větrný mlýn, Světlík – větrný mlýn, Děčín – kamenný </a:t>
            </a:r>
            <a:r>
              <a:rPr lang="cs-CZ" dirty="0" smtClean="0"/>
              <a:t>most</a:t>
            </a:r>
            <a:endParaRPr lang="cs-CZ" dirty="0" smtClean="0"/>
          </a:p>
          <a:p>
            <a:r>
              <a:rPr lang="cs-CZ" dirty="0" smtClean="0"/>
              <a:t>Města a obce </a:t>
            </a:r>
            <a:r>
              <a:rPr lang="cs-CZ" dirty="0" smtClean="0"/>
              <a:t>- Brtníky</a:t>
            </a:r>
            <a:r>
              <a:rPr lang="cs-CZ" dirty="0" smtClean="0"/>
              <a:t>, Hřensko, Krásná Lípa, </a:t>
            </a:r>
            <a:r>
              <a:rPr lang="cs-CZ" dirty="0" err="1" smtClean="0"/>
              <a:t>Varndorf</a:t>
            </a:r>
            <a:r>
              <a:rPr lang="cs-CZ" dirty="0" smtClean="0"/>
              <a:t>, </a:t>
            </a:r>
            <a:r>
              <a:rPr lang="cs-CZ" dirty="0" smtClean="0"/>
              <a:t>Kyjov</a:t>
            </a:r>
            <a:endParaRPr lang="cs-CZ" dirty="0" smtClean="0"/>
          </a:p>
          <a:p>
            <a:r>
              <a:rPr lang="cs-CZ" dirty="0" smtClean="0"/>
              <a:t>Zoologické zahrady </a:t>
            </a:r>
            <a:r>
              <a:rPr lang="cs-CZ" dirty="0" smtClean="0"/>
              <a:t>- zoo Děčín</a:t>
            </a:r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.idnes.cz/07/023/cl/TOM195f50_Tiske_02.jpg"/>
          <p:cNvPicPr>
            <a:picLocks noChangeAspect="1" noChangeArrowheads="1"/>
          </p:cNvPicPr>
          <p:nvPr/>
        </p:nvPicPr>
        <p:blipFill>
          <a:blip r:embed="rId2" cstate="print">
            <a:lum contrast="-40000"/>
          </a:blip>
          <a:srcRect/>
          <a:stretch>
            <a:fillRect/>
          </a:stretch>
        </p:blipFill>
        <p:spPr bwMode="auto">
          <a:xfrm>
            <a:off x="6019800" y="4514849"/>
            <a:ext cx="3124200" cy="2343151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Labské pískovce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Význam – v území je zahrnuto krásné skalní město, které vzniklo ve třetihorách. Část této lokality je zahrnutá do NP ČŠ</a:t>
            </a:r>
          </a:p>
          <a:p>
            <a:r>
              <a:rPr lang="cs-CZ" dirty="0" smtClean="0"/>
              <a:t>Přírodní poměry – území sousedící s CHKO Lužické Hory a CHKO České středohoří</a:t>
            </a:r>
          </a:p>
          <a:p>
            <a:r>
              <a:rPr lang="cs-CZ" dirty="0" smtClean="0"/>
              <a:t>Základní horninou pískovec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5" name="Zaoblený obdélník 4"/>
          <p:cNvSpPr/>
          <p:nvPr/>
        </p:nvSpPr>
        <p:spPr>
          <a:xfrm>
            <a:off x="3419872" y="6453336"/>
            <a:ext cx="2304256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Labské pískovce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DC6CDD897236648814918DF821AA7F8" ma:contentTypeVersion="2" ma:contentTypeDescription="Vytvoří nový dokument" ma:contentTypeScope="" ma:versionID="af9887c040457a1a4961457537b6539b">
  <xsd:schema xmlns:xsd="http://www.w3.org/2001/XMLSchema" xmlns:xs="http://www.w3.org/2001/XMLSchema" xmlns:p="http://schemas.microsoft.com/office/2006/metadata/properties" xmlns:ns2="ffe072d7-0479-4921-b039-430ac4313379" targetNamespace="http://schemas.microsoft.com/office/2006/metadata/properties" ma:root="true" ma:fieldsID="1f7e674bb10f8a69f799aed2807a0a63" ns2:_="">
    <xsd:import namespace="ffe072d7-0479-4921-b039-430ac4313379"/>
    <xsd:element name="properties">
      <xsd:complexType>
        <xsd:sequence>
          <xsd:element name="documentManagement">
            <xsd:complexType>
              <xsd:all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e072d7-0479-4921-b039-430ac4313379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CatchAll" ma:description="" ma:hidden="true" ma:list="{efe6d685-f78c-45eb-badd-b7e1a9ba9804}" ma:internalName="TaxCatchAll" ma:showField="CatchAllData" ma:web="5197a47c-fdca-4f3e-a8ed-ca0d9f74c5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fe072d7-0479-4921-b039-430ac4313379"/>
  </documentManagement>
</p:properties>
</file>

<file path=customXml/itemProps1.xml><?xml version="1.0" encoding="utf-8"?>
<ds:datastoreItem xmlns:ds="http://schemas.openxmlformats.org/officeDocument/2006/customXml" ds:itemID="{7426471A-7F54-40E6-8546-8AC2E972600C}"/>
</file>

<file path=customXml/itemProps2.xml><?xml version="1.0" encoding="utf-8"?>
<ds:datastoreItem xmlns:ds="http://schemas.openxmlformats.org/officeDocument/2006/customXml" ds:itemID="{DD189E25-BFE3-4870-A4D4-6A9EC123DDB8}"/>
</file>

<file path=customXml/itemProps3.xml><?xml version="1.0" encoding="utf-8"?>
<ds:datastoreItem xmlns:ds="http://schemas.openxmlformats.org/officeDocument/2006/customXml" ds:itemID="{F85CCD04-731E-4C90-9C44-09E131187907}"/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259</TotalTime>
  <Words>691</Words>
  <Application>Microsoft Office PowerPoint</Application>
  <PresentationFormat>Předvádění na obrazovce (4:3)</PresentationFormat>
  <Paragraphs>84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Cesta</vt:lpstr>
      <vt:lpstr>Snímek 1</vt:lpstr>
      <vt:lpstr>České Švýcarsko</vt:lpstr>
      <vt:lpstr>Úkol</vt:lpstr>
      <vt:lpstr>České Švýcarsko </vt:lpstr>
      <vt:lpstr>České Švýcarsko</vt:lpstr>
      <vt:lpstr>České Švýcarsko</vt:lpstr>
      <vt:lpstr>České Švýcarsko - turistika</vt:lpstr>
      <vt:lpstr>České Švýcarsko - turistika</vt:lpstr>
      <vt:lpstr>Labské pískovce</vt:lpstr>
      <vt:lpstr>Tiské stěny</vt:lpstr>
      <vt:lpstr>Vznik a turistické trasy</vt:lpstr>
      <vt:lpstr>České středohoří</vt:lpstr>
      <vt:lpstr>Střekov</vt:lpstr>
      <vt:lpstr>Snímek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>Toshiba</cp:lastModifiedBy>
  <cp:revision>7</cp:revision>
  <dcterms:created xsi:type="dcterms:W3CDTF">2012-02-27T17:42:03Z</dcterms:created>
  <dcterms:modified xsi:type="dcterms:W3CDTF">2013-10-18T20:28:31Z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0x0101006DC6CDD897236648814918DF821AA7F8</vt:lpwstr>
  </property>
  <property fmtid="{D5CDD505-2E9C-101B-9397-08002B2CF9AE}" pid="3" name="TaxKeywordTaxHTField">
    <vt:lpwstr/>
  </property>
  <property fmtid="{D5CDD505-2E9C-101B-9397-08002B2CF9AE}" pid="4" name="TaxKeyword">
    <vt:lpwstr/>
  </property>
</Properties>
</file>