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5" r:id="rId2"/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2284-BD49-4A64-B49E-44694D8953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73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AF02-E471-45E8-87D8-DA087D919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05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48054-E2DC-4AB0-A7D1-BFA1CD4126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46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E7EF-9544-4ED0-8080-BED8B4C7E2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82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4E4A-CA51-4842-A386-DD70D00EB6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7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21EB-466F-4727-ACB1-77D7F1AA7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8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6DAB-E15E-4D78-ACDF-2F2952287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35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D480-DE8C-4D34-9EBC-8E942930DC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6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FC9AD-B1D9-4CD4-A9EB-9899589A6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18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9A5F-CC8A-4D4F-A3AE-E95E79942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0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0A91-2506-484E-89BF-331A5F8AD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26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 smtClean="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8059868-2A14-4D26-8EB1-2FC2D97069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1590675" y="188913"/>
            <a:ext cx="5962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331913" y="447675"/>
            <a:ext cx="6584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3076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3079" name="TextovéPole 6"/>
          <p:cNvSpPr txBox="1">
            <a:spLocks noChangeArrowheads="1"/>
          </p:cNvSpPr>
          <p:nvPr/>
        </p:nvSpPr>
        <p:spPr bwMode="auto">
          <a:xfrm>
            <a:off x="358775" y="1160463"/>
            <a:ext cx="1714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3080" name="TextovéPole 7"/>
          <p:cNvSpPr txBox="1">
            <a:spLocks noChangeArrowheads="1"/>
          </p:cNvSpPr>
          <p:nvPr/>
        </p:nvSpPr>
        <p:spPr bwMode="auto">
          <a:xfrm>
            <a:off x="358775" y="901700"/>
            <a:ext cx="1943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3081" name="TextovéPole 10"/>
          <p:cNvSpPr txBox="1">
            <a:spLocks noChangeArrowheads="1"/>
          </p:cNvSpPr>
          <p:nvPr/>
        </p:nvSpPr>
        <p:spPr bwMode="auto">
          <a:xfrm>
            <a:off x="358775" y="1419225"/>
            <a:ext cx="649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3082" name="TextovéPole 13"/>
          <p:cNvSpPr txBox="1">
            <a:spLocks noChangeArrowheads="1"/>
          </p:cNvSpPr>
          <p:nvPr/>
        </p:nvSpPr>
        <p:spPr bwMode="auto">
          <a:xfrm>
            <a:off x="358775" y="1679575"/>
            <a:ext cx="1685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3083" name="TextovéPole 14"/>
          <p:cNvSpPr txBox="1">
            <a:spLocks noChangeArrowheads="1"/>
          </p:cNvSpPr>
          <p:nvPr/>
        </p:nvSpPr>
        <p:spPr bwMode="auto">
          <a:xfrm>
            <a:off x="358775" y="1938338"/>
            <a:ext cx="1620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3084" name="TextovéPole 16"/>
          <p:cNvSpPr txBox="1">
            <a:spLocks noChangeArrowheads="1"/>
          </p:cNvSpPr>
          <p:nvPr/>
        </p:nvSpPr>
        <p:spPr bwMode="auto">
          <a:xfrm>
            <a:off x="358775" y="2197100"/>
            <a:ext cx="8429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altLang="cs-CZ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TextovéPole 17"/>
          <p:cNvSpPr txBox="1">
            <a:spLocks noChangeArrowheads="1"/>
          </p:cNvSpPr>
          <p:nvPr/>
        </p:nvSpPr>
        <p:spPr bwMode="auto">
          <a:xfrm>
            <a:off x="2174875" y="1187450"/>
            <a:ext cx="5832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VY_32_INOVACE_19.16_CK_Broumovsko, Džbán, Podkrkonoší</a:t>
            </a:r>
          </a:p>
        </p:txBody>
      </p:sp>
      <p:sp>
        <p:nvSpPr>
          <p:cNvPr id="3086" name="TextovéPole 18"/>
          <p:cNvSpPr txBox="1">
            <a:spLocks noChangeArrowheads="1"/>
          </p:cNvSpPr>
          <p:nvPr/>
        </p:nvSpPr>
        <p:spPr bwMode="auto">
          <a:xfrm>
            <a:off x="2174875" y="901700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Janovičová</a:t>
            </a:r>
          </a:p>
        </p:txBody>
      </p:sp>
      <p:sp>
        <p:nvSpPr>
          <p:cNvPr id="3087" name="TextovéPole 25"/>
          <p:cNvSpPr txBox="1">
            <a:spLocks noChangeArrowheads="1"/>
          </p:cNvSpPr>
          <p:nvPr/>
        </p:nvSpPr>
        <p:spPr bwMode="auto">
          <a:xfrm>
            <a:off x="2174875" y="2197100"/>
            <a:ext cx="5572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b="1" i="1"/>
              <a:t>Materiál je určen žákům 3.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krajem Broumovska, Džbánu, Podkrkonoší a jejich pamětihodnostmi, doplněné o obrazový materiál.</a:t>
            </a:r>
          </a:p>
        </p:txBody>
      </p:sp>
      <p:sp>
        <p:nvSpPr>
          <p:cNvPr id="3088" name="TextovéPole 17"/>
          <p:cNvSpPr txBox="1">
            <a:spLocks noChangeArrowheads="1"/>
          </p:cNvSpPr>
          <p:nvPr/>
        </p:nvSpPr>
        <p:spPr bwMode="auto">
          <a:xfrm>
            <a:off x="2174875" y="1419225"/>
            <a:ext cx="23320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</a:p>
        </p:txBody>
      </p:sp>
      <p:sp>
        <p:nvSpPr>
          <p:cNvPr id="3089" name="TextovéPole 17"/>
          <p:cNvSpPr txBox="1">
            <a:spLocks noChangeArrowheads="1"/>
          </p:cNvSpPr>
          <p:nvPr/>
        </p:nvSpPr>
        <p:spPr bwMode="auto">
          <a:xfrm>
            <a:off x="2174875" y="1679575"/>
            <a:ext cx="58959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3090" name="TextovéPole 17"/>
          <p:cNvSpPr txBox="1">
            <a:spLocks noChangeArrowheads="1"/>
          </p:cNvSpPr>
          <p:nvPr/>
        </p:nvSpPr>
        <p:spPr bwMode="auto">
          <a:xfrm>
            <a:off x="2174875" y="1938338"/>
            <a:ext cx="822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6.11.2013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Turistické atraktivity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zřícenina hradu Džbán</a:t>
            </a:r>
          </a:p>
          <a:p>
            <a:pPr eaLnBrk="1" hangingPunct="1"/>
            <a:r>
              <a:rPr lang="cs-CZ" altLang="cs-CZ" smtClean="0"/>
              <a:t>zříceniny hradů Pravda, Žerotín, Dřevíč</a:t>
            </a:r>
          </a:p>
          <a:p>
            <a:pPr eaLnBrk="1" hangingPunct="1"/>
            <a:r>
              <a:rPr lang="cs-CZ" altLang="cs-CZ" smtClean="0"/>
              <a:t>klášter a nedostavěný chrám v Panenském Týnci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5238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bdélník 1"/>
          <p:cNvSpPr>
            <a:spLocks noChangeArrowheads="1"/>
          </p:cNvSpPr>
          <p:nvPr/>
        </p:nvSpPr>
        <p:spPr bwMode="auto">
          <a:xfrm>
            <a:off x="107950" y="60436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http://www.fototuristika.cz/data/pictures/t2_41.jpg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Podkrkonoší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Oblast Podkrkonoší, také nazývaná Podzvičinsko se nachází v těsném sousedství Krkonoš a Českého ráje </a:t>
            </a:r>
          </a:p>
          <a:p>
            <a:pPr eaLnBrk="1" hangingPunct="1"/>
            <a:r>
              <a:rPr lang="cs-CZ" altLang="cs-CZ" smtClean="0"/>
              <a:t>povodí Labe</a:t>
            </a:r>
          </a:p>
          <a:p>
            <a:pPr eaLnBrk="1" hangingPunct="1"/>
            <a:r>
              <a:rPr lang="cs-CZ" altLang="cs-CZ" smtClean="0"/>
              <a:t>četné přírodní památky (např. Sýkornice, Byšičky, Miletínská bažantnice, Černá louka. Čertovy hrady)</a:t>
            </a:r>
          </a:p>
        </p:txBody>
      </p:sp>
      <p:pic>
        <p:nvPicPr>
          <p:cNvPr id="13316" name="Picture 5" descr="n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n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n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n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Hrady a zámky v Podkrkonoší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zámek Vrchlabí</a:t>
            </a:r>
          </a:p>
          <a:p>
            <a:pPr eaLnBrk="1" hangingPunct="1"/>
            <a:r>
              <a:rPr lang="cs-CZ" altLang="cs-CZ" smtClean="0"/>
              <a:t>zámek Kuks</a:t>
            </a:r>
          </a:p>
          <a:p>
            <a:pPr eaLnBrk="1" hangingPunct="1"/>
            <a:r>
              <a:rPr lang="cs-CZ" altLang="cs-CZ" smtClean="0"/>
              <a:t>zřícenina hradu Břečtejn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3041650"/>
            <a:ext cx="37353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bdélník 1"/>
          <p:cNvSpPr>
            <a:spLocks noChangeArrowheads="1"/>
          </p:cNvSpPr>
          <p:nvPr/>
        </p:nvSpPr>
        <p:spPr bwMode="auto">
          <a:xfrm>
            <a:off x="539750" y="573246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http://www.npu.cz/download/1301304386/tz110328-jos-kuks-jablko-stavebni-povoleni-bann.jpg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Úkol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Které pamětihodnosti si pamatuješ v podkrkonoší?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Stříbrsko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turistická oblast Stříbrsko je součástí turistického regionu Západočeské lázně a patří do Plzeňského kraje.</a:t>
            </a:r>
          </a:p>
          <a:p>
            <a:pPr eaLnBrk="1" hangingPunct="1"/>
            <a:r>
              <a:rPr lang="cs-CZ" altLang="cs-CZ" smtClean="0"/>
              <a:t>oblast zvlněná pohořím Českého lesa s nízkou hustotou osídlení </a:t>
            </a:r>
          </a:p>
          <a:p>
            <a:pPr eaLnBrk="1" hangingPunct="1"/>
            <a:r>
              <a:rPr lang="cs-CZ" altLang="cs-CZ" smtClean="0"/>
              <a:t>v CR se rozvíjí zejména pěší turistika, poznávací turistika, cykloturistika, venkovská turistika, agroturistika a lázeňství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Historické památky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Klášter Kladruby u Stříbra</a:t>
            </a:r>
          </a:p>
          <a:p>
            <a:pPr eaLnBrk="1" hangingPunct="1"/>
            <a:r>
              <a:rPr lang="cs-CZ" altLang="cs-CZ" smtClean="0"/>
              <a:t>Klášter ve Stříbře</a:t>
            </a:r>
          </a:p>
          <a:p>
            <a:pPr eaLnBrk="1" hangingPunct="1"/>
            <a:r>
              <a:rPr lang="cs-CZ" altLang="cs-CZ" smtClean="0"/>
              <a:t>Hrad Přimda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Města v okolí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Stříbro</a:t>
            </a:r>
          </a:p>
          <a:p>
            <a:pPr eaLnBrk="1" hangingPunct="1"/>
            <a:r>
              <a:rPr lang="cs-CZ" altLang="cs-CZ" smtClean="0"/>
              <a:t>Tachov</a:t>
            </a:r>
          </a:p>
          <a:p>
            <a:pPr eaLnBrk="1" hangingPunct="1"/>
            <a:r>
              <a:rPr lang="cs-CZ" altLang="cs-CZ" smtClean="0"/>
              <a:t>Konstantinovy Lázně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Jesenicko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přírodní park na západě okresu Rakovník</a:t>
            </a:r>
          </a:p>
          <a:p>
            <a:pPr eaLnBrk="1" hangingPunct="1"/>
            <a:r>
              <a:rPr lang="cs-CZ" altLang="cs-CZ" smtClean="0"/>
              <a:t>zalesněné krajiny s rybníky a zelenými údolími, bizarními skalními útvary, malebnými zatopenými lůmky, mokřady a historicky pozoruhodnými vesničkami. </a:t>
            </a:r>
          </a:p>
          <a:p>
            <a:pPr eaLnBrk="1" hangingPunct="1"/>
            <a:r>
              <a:rPr lang="cs-CZ" altLang="cs-CZ" smtClean="0"/>
              <a:t>Území má velkou estetickou a krajinářskou hodnotu.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1109" rIns="0" bIns="11109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1109" rIns="0" bIns="11109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1109" rIns="0" bIns="11109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Zajímavá místa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centrum města Jesenice</a:t>
            </a:r>
          </a:p>
          <a:p>
            <a:pPr eaLnBrk="1" hangingPunct="1"/>
            <a:r>
              <a:rPr lang="cs-CZ" altLang="cs-CZ" smtClean="0"/>
              <a:t>zámek Svatý Hubert</a:t>
            </a:r>
          </a:p>
          <a:p>
            <a:pPr eaLnBrk="1" hangingPunct="1"/>
            <a:r>
              <a:rPr lang="cs-CZ" altLang="cs-CZ" smtClean="0"/>
              <a:t>trosky hradu Petrohrad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4538"/>
            <a:ext cx="37242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bdélník 1"/>
          <p:cNvSpPr>
            <a:spLocks noChangeArrowheads="1"/>
          </p:cNvSpPr>
          <p:nvPr/>
        </p:nvSpPr>
        <p:spPr bwMode="auto">
          <a:xfrm>
            <a:off x="287338" y="60753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http://www.rakovnickesudety.cz/pictures/Memory/Photo/d129.jpg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Žluticko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oblast v okolí města Žlutice</a:t>
            </a:r>
          </a:p>
          <a:p>
            <a:pPr eaLnBrk="1" hangingPunct="1"/>
            <a:r>
              <a:rPr lang="cs-CZ" altLang="cs-CZ" smtClean="0"/>
              <a:t>rozkládá se nad údolím řeky Střely </a:t>
            </a:r>
          </a:p>
          <a:p>
            <a:pPr eaLnBrk="1" hangingPunct="1"/>
            <a:r>
              <a:rPr lang="cs-CZ" altLang="cs-CZ" smtClean="0"/>
              <a:t>Dominantou krajiny je vrch Vladař a vodní nádrž Žlutice </a:t>
            </a:r>
          </a:p>
          <a:p>
            <a:pPr eaLnBrk="1" hangingPunct="1"/>
            <a:r>
              <a:rPr lang="cs-CZ" altLang="cs-CZ" smtClean="0"/>
              <a:t>krajina s charakterem pahorkatiny je bohatá na historické a kulturní památky. 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229600" cy="2293938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Broumovsko, Podkrkonoší, Džbán, Jesenicko, Žluticko, Stříbrsko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Atraktivity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Žlutické podzemí</a:t>
            </a:r>
          </a:p>
          <a:p>
            <a:pPr eaLnBrk="1" hangingPunct="1"/>
            <a:r>
              <a:rPr lang="cs-CZ" altLang="cs-CZ" smtClean="0"/>
              <a:t>kostel Narození Panny</a:t>
            </a:r>
            <a:br>
              <a:rPr lang="cs-CZ" altLang="cs-CZ" smtClean="0"/>
            </a:br>
            <a:r>
              <a:rPr lang="cs-CZ" altLang="cs-CZ" smtClean="0"/>
              <a:t>Marie ve Štědré</a:t>
            </a:r>
          </a:p>
          <a:p>
            <a:pPr eaLnBrk="1" hangingPunct="1"/>
            <a:r>
              <a:rPr lang="cs-CZ" altLang="cs-CZ" smtClean="0"/>
              <a:t>zámek Chyše</a:t>
            </a:r>
          </a:p>
        </p:txBody>
      </p:sp>
      <p:sp>
        <p:nvSpPr>
          <p:cNvPr id="22532" name="AutoShape 5" descr="chy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533" name="AutoShape 7" descr="chy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5045075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Obdélník 1"/>
          <p:cNvSpPr>
            <a:spLocks noChangeArrowheads="1"/>
          </p:cNvSpPr>
          <p:nvPr/>
        </p:nvSpPr>
        <p:spPr bwMode="auto">
          <a:xfrm>
            <a:off x="0" y="5043488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http://www.chyse.com/ImageHandler.ashx?UploadedFile=true&amp;pg=43f8b119-f349-42dc-be83-61ec06ca7817&amp;image=~/App_Data/UserImages/Image/Chy%C5%A1e%20s%20textem.JPG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2"/>
          <p:cNvSpPr txBox="1">
            <a:spLocks noChangeArrowheads="1"/>
          </p:cNvSpPr>
          <p:nvPr/>
        </p:nvSpPr>
        <p:spPr bwMode="auto">
          <a:xfrm>
            <a:off x="3016250" y="5567363"/>
            <a:ext cx="35671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Věra Janovičová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janovicova@logistickaskola.cz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listopad 2013</a:t>
            </a:r>
          </a:p>
        </p:txBody>
      </p:sp>
      <p:sp>
        <p:nvSpPr>
          <p:cNvPr id="23555" name="TextovéPole 3"/>
          <p:cNvSpPr txBox="1">
            <a:spLocks noChangeArrowheads="1"/>
          </p:cNvSpPr>
          <p:nvPr/>
        </p:nvSpPr>
        <p:spPr bwMode="auto">
          <a:xfrm>
            <a:off x="358775" y="4595813"/>
            <a:ext cx="8426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domain) nebo z databáze SW Smart Notebook.</a:t>
            </a:r>
          </a:p>
        </p:txBody>
      </p:sp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altLang="cs-CZ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ovéPole 5"/>
          <p:cNvSpPr txBox="1">
            <a:spLocks noChangeArrowheads="1"/>
          </p:cNvSpPr>
          <p:nvPr/>
        </p:nvSpPr>
        <p:spPr bwMode="auto">
          <a:xfrm>
            <a:off x="295275" y="512763"/>
            <a:ext cx="76850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Zdroj Zdroj   HRALA, V</a:t>
            </a:r>
            <a:r>
              <a:rPr lang="cs-CZ" alt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zdroj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Úkol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Najdi na mapě Broumovsko a vyhledej města a pamětihodnosti, které tam patří.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Broumovsko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CHKO Broumovsko</a:t>
            </a:r>
          </a:p>
          <a:p>
            <a:pPr eaLnBrk="1" hangingPunct="1"/>
            <a:r>
              <a:rPr lang="cs-CZ" altLang="cs-CZ" smtClean="0"/>
              <a:t>založena roku 1991</a:t>
            </a:r>
          </a:p>
          <a:p>
            <a:pPr eaLnBrk="1" hangingPunct="1"/>
            <a:r>
              <a:rPr lang="cs-CZ" altLang="cs-CZ" smtClean="0"/>
              <a:t>rozloha: 41 000 ha</a:t>
            </a:r>
          </a:p>
          <a:p>
            <a:pPr eaLnBrk="1" hangingPunct="1"/>
            <a:r>
              <a:rPr lang="cs-CZ" altLang="cs-CZ" smtClean="0"/>
              <a:t>v geomorfologickém celku Broumovská vrchovina</a:t>
            </a:r>
          </a:p>
          <a:p>
            <a:pPr eaLnBrk="1" hangingPunct="1"/>
            <a:r>
              <a:rPr lang="cs-CZ" altLang="cs-CZ" smtClean="0"/>
              <a:t>oblast bohatá na skalní města a stolové hory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 smtClean="0"/>
              <a:t>V CHKO Broumovsko se nachází: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2 národní přírodní rezervace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(Adršpašsko-teplické skály, Broumovské stěny)</a:t>
            </a:r>
          </a:p>
          <a:p>
            <a:pPr eaLnBrk="1" hangingPunct="1"/>
            <a:r>
              <a:rPr lang="cs-CZ" altLang="cs-CZ" smtClean="0"/>
              <a:t>1 národní přírodní památka</a:t>
            </a:r>
          </a:p>
          <a:p>
            <a:pPr eaLnBrk="1" hangingPunct="1"/>
            <a:r>
              <a:rPr lang="cs-CZ" altLang="cs-CZ" smtClean="0"/>
              <a:t>3 přírodní rezervace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(Ostaš, Křížová cesta)</a:t>
            </a:r>
          </a:p>
          <a:p>
            <a:pPr eaLnBrk="1" hangingPunct="1"/>
            <a:r>
              <a:rPr lang="cs-CZ" altLang="cs-CZ" smtClean="0"/>
              <a:t>5 přírodních památek</a:t>
            </a:r>
            <a:br>
              <a:rPr lang="cs-CZ" altLang="cs-CZ" smtClean="0"/>
            </a:br>
            <a:r>
              <a:rPr lang="cs-CZ" altLang="cs-CZ" smtClean="0"/>
              <a:t>(Borek, Kočičí skály)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2900363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bdélník 1"/>
          <p:cNvSpPr>
            <a:spLocks noChangeArrowheads="1"/>
          </p:cNvSpPr>
          <p:nvPr/>
        </p:nvSpPr>
        <p:spPr bwMode="auto">
          <a:xfrm>
            <a:off x="900113" y="5876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http://www.skaly-adrspach.cz/fotoz/5_milenci.jpg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Broumovsko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působnosti Správy CHKO Broumovsko je i národní přírodní památka Babiččino údolí. </a:t>
            </a:r>
          </a:p>
          <a:p>
            <a:pPr eaLnBrk="1" hangingPunct="1"/>
            <a:r>
              <a:rPr lang="cs-CZ" altLang="cs-CZ" smtClean="0"/>
              <a:t>Na území CHKO Broumovsko je vyhlášeno 8 evropsky významných lokalit a ptačí oblast.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Broumovsko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Adršpašsko-teplické skály – skalní město tvořené kvádrovými pískovci</a:t>
            </a:r>
          </a:p>
          <a:p>
            <a:pPr eaLnBrk="1" hangingPunct="1"/>
            <a:r>
              <a:rPr lang="cs-CZ" altLang="cs-CZ" smtClean="0"/>
              <a:t>Broumovské stěny - skupiny pískovcových skalních útvarů </a:t>
            </a:r>
          </a:p>
          <a:p>
            <a:pPr eaLnBrk="1" hangingPunct="1"/>
            <a:r>
              <a:rPr lang="cs-CZ" altLang="cs-CZ" smtClean="0"/>
              <a:t>Křížová cesta – skalní město, ptačí oblast (sokol stěhovavý, výr velký)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Kulturní památky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 u="sng" smtClean="0"/>
              <a:t>Centrum Broumova</a:t>
            </a:r>
            <a:r>
              <a:rPr lang="cs-CZ" altLang="cs-CZ" sz="2400" smtClean="0"/>
              <a:t> – městská památková zóna, na náměstí barokní Mariánský sloup</a:t>
            </a:r>
          </a:p>
          <a:p>
            <a:pPr eaLnBrk="1" hangingPunct="1"/>
            <a:r>
              <a:rPr lang="cs-CZ" altLang="cs-CZ" sz="2400" u="sng" smtClean="0"/>
              <a:t>Broumovský klášter</a:t>
            </a:r>
            <a:r>
              <a:rPr lang="cs-CZ" altLang="cs-CZ" sz="2400" smtClean="0"/>
              <a:t> – národní kulturní památka ČR</a:t>
            </a:r>
          </a:p>
          <a:p>
            <a:pPr eaLnBrk="1" hangingPunct="1"/>
            <a:r>
              <a:rPr lang="cs-CZ" altLang="cs-CZ" sz="2400" u="sng" smtClean="0"/>
              <a:t>Církevní památky</a:t>
            </a:r>
            <a:r>
              <a:rPr lang="cs-CZ" altLang="cs-CZ" sz="2400" smtClean="0"/>
              <a:t> (bratři Dientzenhoferové ) – vesnické kostely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40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32988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Obdélník 1"/>
          <p:cNvSpPr>
            <a:spLocks noChangeArrowheads="1"/>
          </p:cNvSpPr>
          <p:nvPr/>
        </p:nvSpPr>
        <p:spPr bwMode="auto">
          <a:xfrm>
            <a:off x="4716463" y="6021388"/>
            <a:ext cx="4103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http://www.penzion-myskova.cz/img/vylety/klaster1.jpg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Džbán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geomorfologický celek v Poberounské soustavě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přírodní park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rozkládá se ve středních a dílem v severních Čechách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charakteristické náhorní roviny oddělené hlubokými a širokými údolími.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vysoká přírodovědná a rekreační hodnota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4464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Obdélník 1"/>
          <p:cNvSpPr>
            <a:spLocks noChangeArrowheads="1"/>
          </p:cNvSpPr>
          <p:nvPr/>
        </p:nvSpPr>
        <p:spPr bwMode="auto">
          <a:xfrm>
            <a:off x="4932363" y="5229225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http://upload.wikimedia.org/wikipedia/commons/thumb/c/c4/Vyhled_z_Loustina.jpg/250px-Vyhled_z_Loustina.jpg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">
  <a:themeElements>
    <a:clrScheme name="Vrstvy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0C94D22C-757F-4D3F-9A43-8CE1D1474AC0}"/>
</file>

<file path=customXml/itemProps2.xml><?xml version="1.0" encoding="utf-8"?>
<ds:datastoreItem xmlns:ds="http://schemas.openxmlformats.org/officeDocument/2006/customXml" ds:itemID="{6B1896AE-3CCE-437F-850C-5819207D1F7B}"/>
</file>

<file path=customXml/itemProps3.xml><?xml version="1.0" encoding="utf-8"?>
<ds:datastoreItem xmlns:ds="http://schemas.openxmlformats.org/officeDocument/2006/customXml" ds:itemID="{4F7340F7-322F-4958-859B-0BAB79191AD7}"/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277</TotalTime>
  <Words>634</Words>
  <Application>Microsoft Office PowerPoint</Application>
  <PresentationFormat>Předvádění na obrazovce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Wingdings</vt:lpstr>
      <vt:lpstr>Calibri</vt:lpstr>
      <vt:lpstr>Vrstvy</vt:lpstr>
      <vt:lpstr>Prezentace aplikace PowerPoint</vt:lpstr>
      <vt:lpstr>Broumovsko, Podkrkonoší, Džbán, Jesenicko, Žluticko, Stříbrsko</vt:lpstr>
      <vt:lpstr>Úkol</vt:lpstr>
      <vt:lpstr>Broumovsko</vt:lpstr>
      <vt:lpstr>V CHKO Broumovsko se nachází:</vt:lpstr>
      <vt:lpstr>Broumovsko</vt:lpstr>
      <vt:lpstr>Broumovsko</vt:lpstr>
      <vt:lpstr>Kulturní památky</vt:lpstr>
      <vt:lpstr>Džbán</vt:lpstr>
      <vt:lpstr>Turistické atraktivity</vt:lpstr>
      <vt:lpstr>Podkrkonoší</vt:lpstr>
      <vt:lpstr>Hrady a zámky v Podkrkonoší</vt:lpstr>
      <vt:lpstr>Úkol</vt:lpstr>
      <vt:lpstr>Stříbrsko</vt:lpstr>
      <vt:lpstr>Historické památky</vt:lpstr>
      <vt:lpstr>Města v okolí</vt:lpstr>
      <vt:lpstr>Jesenicko</vt:lpstr>
      <vt:lpstr>Zajímavá místa</vt:lpstr>
      <vt:lpstr>Žluticko</vt:lpstr>
      <vt:lpstr>Atraktivity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Schade</dc:creator>
  <cp:lastModifiedBy>Michal Schade</cp:lastModifiedBy>
  <cp:revision>11</cp:revision>
  <dcterms:created xsi:type="dcterms:W3CDTF">2012-03-05T18:37:35Z</dcterms:created>
  <dcterms:modified xsi:type="dcterms:W3CDTF">2013-12-30T15:56:37Z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