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7" r:id="rId2"/>
    <p:sldId id="256" r:id="rId3"/>
    <p:sldId id="257" r:id="rId4"/>
    <p:sldId id="266" r:id="rId5"/>
    <p:sldId id="258" r:id="rId6"/>
    <p:sldId id="264" r:id="rId7"/>
    <p:sldId id="259" r:id="rId8"/>
    <p:sldId id="261" r:id="rId9"/>
    <p:sldId id="260" r:id="rId10"/>
    <p:sldId id="262" r:id="rId11"/>
    <p:sldId id="265" r:id="rId12"/>
    <p:sldId id="263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84" d="100"/>
          <a:sy n="84" d="100"/>
        </p:scale>
        <p:origin x="-7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634672-3785-4F44-B0D2-5BA781A65675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23AB8D-4C79-4B70-92B0-5BF4DFD9C2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34672-3785-4F44-B0D2-5BA781A65675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3AB8D-4C79-4B70-92B0-5BF4DFD9C2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34672-3785-4F44-B0D2-5BA781A65675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3AB8D-4C79-4B70-92B0-5BF4DFD9C2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3AB8D-4C79-4B70-92B0-5BF4DFD9C2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34672-3785-4F44-B0D2-5BA781A65675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3AB8D-4C79-4B70-92B0-5BF4DFD9C2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34672-3785-4F44-B0D2-5BA781A65675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3AB8D-4C79-4B70-92B0-5BF4DFD9C2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34672-3785-4F44-B0D2-5BA781A65675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3AB8D-4C79-4B70-92B0-5BF4DFD9C2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34672-3785-4F44-B0D2-5BA781A65675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3AB8D-4C79-4B70-92B0-5BF4DFD9C2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34672-3785-4F44-B0D2-5BA781A65675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3AB8D-4C79-4B70-92B0-5BF4DFD9C2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B634672-3785-4F44-B0D2-5BA781A65675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3AB8D-4C79-4B70-92B0-5BF4DFD9C2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634672-3785-4F44-B0D2-5BA781A65675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23AB8D-4C79-4B70-92B0-5BF4DFD9C2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12/16/2013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23AB8D-4C79-4B70-92B0-5BF4DFD9C2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1"/>
          <p:cNvSpPr txBox="1">
            <a:spLocks noChangeArrowheads="1"/>
          </p:cNvSpPr>
          <p:nvPr/>
        </p:nvSpPr>
        <p:spPr bwMode="auto">
          <a:xfrm>
            <a:off x="1590869" y="188641"/>
            <a:ext cx="596226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Projekt </a:t>
            </a:r>
            <a:r>
              <a:rPr lang="cs-CZ" sz="1100" b="1" dirty="0" err="1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 logistik - moderní výuka logistiky, registrační číslo projektu CZ.1.07/1.5.00/34.0110</a:t>
            </a:r>
          </a:p>
        </p:txBody>
      </p:sp>
      <p:sp>
        <p:nvSpPr>
          <p:cNvPr id="2051" name="TextovéPole 2"/>
          <p:cNvSpPr txBox="1">
            <a:spLocks noChangeArrowheads="1"/>
          </p:cNvSpPr>
          <p:nvPr/>
        </p:nvSpPr>
        <p:spPr bwMode="auto">
          <a:xfrm>
            <a:off x="1331640" y="447869"/>
            <a:ext cx="658524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2052" name="Obrázek 3" descr="Logolink OPVK - oříznutý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894" y="5292090"/>
            <a:ext cx="6272213" cy="120872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788670" y="4869180"/>
            <a:ext cx="7566660" cy="22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2054" name="TextovéPole 5"/>
          <p:cNvSpPr txBox="1">
            <a:spLocks noChangeArrowheads="1"/>
          </p:cNvSpPr>
          <p:nvPr/>
        </p:nvSpPr>
        <p:spPr bwMode="auto">
          <a:xfrm>
            <a:off x="0" y="4354830"/>
            <a:ext cx="9304020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Materiál je určen k bezplatnému používání pro potřeby výuky a vzdělávání na všech typech škol a školských zařízení.</a:t>
            </a:r>
          </a:p>
          <a:p>
            <a:pPr algn="ctr"/>
            <a:r>
              <a:rPr 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Jakékoliv další používání podléhá autorskému zákonu.</a:t>
            </a:r>
          </a:p>
        </p:txBody>
      </p:sp>
      <p:sp>
        <p:nvSpPr>
          <p:cNvPr id="2055" name="TextovéPole 6"/>
          <p:cNvSpPr txBox="1">
            <a:spLocks noChangeArrowheads="1"/>
          </p:cNvSpPr>
          <p:nvPr/>
        </p:nvSpPr>
        <p:spPr bwMode="auto">
          <a:xfrm>
            <a:off x="359532" y="1160748"/>
            <a:ext cx="17145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</a:t>
            </a:r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</a:t>
            </a:r>
          </a:p>
        </p:txBody>
      </p:sp>
      <p:sp>
        <p:nvSpPr>
          <p:cNvPr id="2056" name="TextovéPole 7"/>
          <p:cNvSpPr txBox="1">
            <a:spLocks noChangeArrowheads="1"/>
          </p:cNvSpPr>
          <p:nvPr/>
        </p:nvSpPr>
        <p:spPr bwMode="auto">
          <a:xfrm>
            <a:off x="359532" y="901519"/>
            <a:ext cx="1943100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</a:t>
            </a:r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	</a:t>
            </a:r>
          </a:p>
        </p:txBody>
      </p:sp>
      <p:sp>
        <p:nvSpPr>
          <p:cNvPr id="2059" name="TextovéPole 10"/>
          <p:cNvSpPr txBox="1">
            <a:spLocks noChangeArrowheads="1"/>
          </p:cNvSpPr>
          <p:nvPr/>
        </p:nvSpPr>
        <p:spPr bwMode="auto">
          <a:xfrm>
            <a:off x="359532" y="1419977"/>
            <a:ext cx="64807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  <a:endParaRPr lang="cs-CZ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TextovéPole 13"/>
          <p:cNvSpPr txBox="1">
            <a:spLocks noChangeArrowheads="1"/>
          </p:cNvSpPr>
          <p:nvPr/>
        </p:nvSpPr>
        <p:spPr bwMode="auto">
          <a:xfrm>
            <a:off x="359532" y="1679206"/>
            <a:ext cx="1684987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  <a:endParaRPr lang="cs-CZ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TextovéPole 14"/>
          <p:cNvSpPr txBox="1">
            <a:spLocks noChangeArrowheads="1"/>
          </p:cNvSpPr>
          <p:nvPr/>
        </p:nvSpPr>
        <p:spPr bwMode="auto">
          <a:xfrm>
            <a:off x="359532" y="1938435"/>
            <a:ext cx="162018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</a:t>
            </a:r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(období) tvorby:</a:t>
            </a:r>
            <a:endParaRPr lang="cs-CZ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5" name="TextovéPole 16"/>
          <p:cNvSpPr txBox="1">
            <a:spLocks noChangeArrowheads="1"/>
          </p:cNvSpPr>
          <p:nvPr/>
        </p:nvSpPr>
        <p:spPr bwMode="auto">
          <a:xfrm>
            <a:off x="359532" y="2197664"/>
            <a:ext cx="842494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TextovéPole 17"/>
          <p:cNvSpPr txBox="1">
            <a:spLocks noChangeArrowheads="1"/>
          </p:cNvSpPr>
          <p:nvPr/>
        </p:nvSpPr>
        <p:spPr bwMode="auto">
          <a:xfrm>
            <a:off x="2174134" y="1188241"/>
            <a:ext cx="5832648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VY_32_INOVACE_19.20_CK_Maroko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7" name="TextovéPole 18"/>
          <p:cNvSpPr txBox="1">
            <a:spLocks noChangeArrowheads="1"/>
          </p:cNvSpPr>
          <p:nvPr/>
        </p:nvSpPr>
        <p:spPr bwMode="auto">
          <a:xfrm>
            <a:off x="2174134" y="901519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Janovičová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4" name="TextovéPole 25"/>
          <p:cNvSpPr txBox="1">
            <a:spLocks noChangeArrowheads="1"/>
          </p:cNvSpPr>
          <p:nvPr/>
        </p:nvSpPr>
        <p:spPr bwMode="auto">
          <a:xfrm>
            <a:off x="2174134" y="2197664"/>
            <a:ext cx="5573419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i="1" dirty="0"/>
              <a:t>M</a:t>
            </a:r>
            <a:r>
              <a:rPr lang="cs-CZ" sz="1100" b="1" i="1" dirty="0"/>
              <a:t>ateriál je určen žákům 4. ročníků, k jejich motivaci pro výuku LCR.  Žáci ve formě PP mají lepší přehled o výkladu látky a možnosti lepšího pochopení a vstřebání informací. Formou doplňujících otázek si ujasňují výklad.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Žáci se seznámí s Marokem a jeho pamětihodnostmi, doplněné o obrazový materiál.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17"/>
          <p:cNvSpPr txBox="1">
            <a:spLocks noChangeArrowheads="1"/>
          </p:cNvSpPr>
          <p:nvPr/>
        </p:nvSpPr>
        <p:spPr bwMode="auto">
          <a:xfrm>
            <a:off x="2174134" y="1419977"/>
            <a:ext cx="233357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17"/>
          <p:cNvSpPr txBox="1">
            <a:spLocks noChangeArrowheads="1"/>
          </p:cNvSpPr>
          <p:nvPr/>
        </p:nvSpPr>
        <p:spPr bwMode="auto">
          <a:xfrm>
            <a:off x="2174134" y="1679206"/>
            <a:ext cx="5897455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Logistika cestovního ruchu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17"/>
          <p:cNvSpPr txBox="1">
            <a:spLocks noChangeArrowheads="1"/>
          </p:cNvSpPr>
          <p:nvPr/>
        </p:nvSpPr>
        <p:spPr bwMode="auto">
          <a:xfrm>
            <a:off x="2174134" y="1938435"/>
            <a:ext cx="8229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5.12..2013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4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Marokén (koželužny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br>
              <a:rPr lang="cs-CZ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tradiční výroba a barvení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9" y="2219348"/>
            <a:ext cx="4101623" cy="394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23528" y="630932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http://www.horackovi.eu/maroko/feskozeluzna/image010.jpg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40532"/>
            <a:ext cx="428396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355976" y="641704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http://www.horackovi.eu/maroko/feskozeluzna/image012.jpg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Přímořská letoviska – </a:t>
            </a:r>
            <a:r>
              <a:rPr lang="cs-CZ" dirty="0" err="1" smtClean="0"/>
              <a:t>Safi</a:t>
            </a:r>
            <a:r>
              <a:rPr lang="cs-CZ" dirty="0" smtClean="0"/>
              <a:t>, Casablanca</a:t>
            </a:r>
          </a:p>
          <a:p>
            <a:r>
              <a:rPr lang="cs-CZ" dirty="0" smtClean="0"/>
              <a:t>Pohoří Atlas – zimní sporty, </a:t>
            </a:r>
            <a:r>
              <a:rPr lang="cs-CZ" dirty="0" err="1" smtClean="0"/>
              <a:t>treky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Turistické možnosti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77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smajlí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4032448" cy="4032448"/>
          </a:xfr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3016627" y="5567638"/>
            <a:ext cx="3566160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Janovičová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janovicova</a:t>
            </a:r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cs-CZ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logistickaskola.cz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prosinec 2013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359532" y="4595530"/>
            <a:ext cx="8424936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 jsou vlastní originální tvorbou autora. pocházejí 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 veřejných knihoven obrázků (public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nebo z databáze SW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Notebook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205740" y="182880"/>
            <a:ext cx="4434840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ovéPole 5"/>
          <p:cNvSpPr txBox="1">
            <a:spLocks noChangeArrowheads="1"/>
          </p:cNvSpPr>
          <p:nvPr/>
        </p:nvSpPr>
        <p:spPr bwMode="auto">
          <a:xfrm>
            <a:off x="294725" y="512676"/>
            <a:ext cx="7684868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Zdroj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Zdroj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HRALA, V</a:t>
            </a:r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Geografie cestovního ruchu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4. vyd. Praha: Idea Servis 2002. ISBN 80-85970-36-8 </a:t>
            </a:r>
          </a:p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zdroj</a:t>
            </a:r>
          </a:p>
        </p:txBody>
      </p:sp>
    </p:spTree>
    <p:extLst>
      <p:ext uri="{BB962C8B-B14F-4D97-AF65-F5344CB8AC3E}">
        <p14:creationId xmlns:p14="http://schemas.microsoft.com/office/powerpoint/2010/main" val="212647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solidFill>
                  <a:schemeClr val="bg2">
                    <a:lumMod val="50000"/>
                  </a:schemeClr>
                </a:solidFill>
              </a:rPr>
              <a:t>Maroko</a:t>
            </a:r>
            <a:endParaRPr lang="cs-CZ"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Obrázek 5" descr="marocko_flagg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2880320" cy="1916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Rozloha: 446 550 km²</a:t>
            </a:r>
          </a:p>
          <a:p>
            <a:r>
              <a:rPr lang="cs-CZ" dirty="0" smtClean="0"/>
              <a:t>Obyvatelstvo: 32 725 847 </a:t>
            </a:r>
          </a:p>
          <a:p>
            <a:r>
              <a:rPr lang="cs-CZ" dirty="0" smtClean="0"/>
              <a:t>Hlavní město: Rabat </a:t>
            </a:r>
          </a:p>
          <a:p>
            <a:r>
              <a:rPr lang="cs-CZ" dirty="0" smtClean="0"/>
              <a:t>Státní zřízení: konstituční monarchie</a:t>
            </a:r>
          </a:p>
          <a:p>
            <a:r>
              <a:rPr lang="cs-CZ" dirty="0" smtClean="0"/>
              <a:t>Jazyk: arabština</a:t>
            </a:r>
          </a:p>
          <a:p>
            <a:r>
              <a:rPr lang="cs-CZ" dirty="0" smtClean="0"/>
              <a:t>Etnické složení: Arabové 70% a Berbeři 30%</a:t>
            </a:r>
          </a:p>
          <a:p>
            <a:r>
              <a:rPr lang="cs-CZ" dirty="0" smtClean="0"/>
              <a:t>Náboženství: islám 99% a 1% křesťanství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Maroko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Obrázek 4" descr="Maro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32656"/>
            <a:ext cx="2794000" cy="298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Které pamětihodnosti v Maroku  znáš?</a:t>
            </a:r>
          </a:p>
          <a:p>
            <a:r>
              <a:rPr lang="cs-CZ" dirty="0" smtClean="0"/>
              <a:t>Co všechno se dá podnikat v Maroku?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12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Královský palác</a:t>
            </a:r>
          </a:p>
          <a:p>
            <a:r>
              <a:rPr lang="cs-CZ" dirty="0" err="1" smtClean="0"/>
              <a:t>Almohadské</a:t>
            </a:r>
            <a:r>
              <a:rPr lang="cs-CZ" dirty="0" smtClean="0"/>
              <a:t> hradby</a:t>
            </a:r>
          </a:p>
          <a:p>
            <a:r>
              <a:rPr lang="cs-CZ" dirty="0" smtClean="0"/>
              <a:t>Pevnost </a:t>
            </a:r>
            <a:r>
              <a:rPr lang="cs-CZ" dirty="0" err="1" smtClean="0"/>
              <a:t>Chellah</a:t>
            </a:r>
            <a:endParaRPr lang="cs-CZ" dirty="0" smtClean="0"/>
          </a:p>
          <a:p>
            <a:r>
              <a:rPr lang="cs-CZ" dirty="0" err="1" smtClean="0"/>
              <a:t>Hassanova</a:t>
            </a:r>
            <a:r>
              <a:rPr lang="cs-CZ" dirty="0" smtClean="0"/>
              <a:t> mešita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Ribát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Obrázek 4" descr="hrad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770" y="3501007"/>
            <a:ext cx="3548196" cy="26611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967452" cy="372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781944" y="651522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http://www.mundo.cz/sites/default/files/images/maroko/maroko-rabat-hassanova-vez.jpg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297" y="6078023"/>
            <a:ext cx="37386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http://www.horackovi.eu/maroko/rabatalmohad_soubory/Rabat16.jpg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největší marocké město a druhé největší město v celé Africe</a:t>
            </a:r>
          </a:p>
          <a:p>
            <a:r>
              <a:rPr lang="cs-CZ" dirty="0" smtClean="0"/>
              <a:t>je zde největší a nejživější přístav </a:t>
            </a:r>
            <a:r>
              <a:rPr lang="cs-CZ" dirty="0" err="1" smtClean="0"/>
              <a:t>Maghrebu</a:t>
            </a:r>
            <a:endParaRPr lang="cs-CZ" dirty="0" smtClean="0"/>
          </a:p>
          <a:p>
            <a:r>
              <a:rPr lang="cs-CZ" dirty="0" smtClean="0"/>
              <a:t>vedle ukázkového bohatství je město proslulé extrémní chudobou, prostitucí, zločinem, sociálními nepokoji a </a:t>
            </a:r>
            <a:r>
              <a:rPr lang="cs-CZ" dirty="0" err="1" smtClean="0"/>
              <a:t>bidonvilles</a:t>
            </a:r>
            <a:r>
              <a:rPr lang="cs-CZ" dirty="0" smtClean="0"/>
              <a:t> (</a:t>
            </a:r>
            <a:r>
              <a:rPr lang="cs-CZ" dirty="0" err="1" smtClean="0"/>
              <a:t>chatrčovými</a:t>
            </a:r>
            <a:r>
              <a:rPr lang="cs-CZ" dirty="0" smtClean="0"/>
              <a:t> městy)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Casablanca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Obrázek 3" descr="casablan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59" y="4149080"/>
            <a:ext cx="4641003" cy="252028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7504" y="646820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http://writingthemaghreb.files.wordpress.com/2012/03/casablanca-center1.jpg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Fez,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Marakkeš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jedním z největších dochovaných starých měst na světe</a:t>
            </a:r>
          </a:p>
          <a:p>
            <a:r>
              <a:rPr lang="cs-CZ" dirty="0" smtClean="0"/>
              <a:t>mísení arabských a berberských prvků</a:t>
            </a:r>
          </a:p>
          <a:p>
            <a:r>
              <a:rPr lang="cs-CZ" dirty="0" err="1" smtClean="0"/>
              <a:t>Marakkéš</a:t>
            </a:r>
            <a:r>
              <a:rPr lang="cs-CZ" dirty="0" smtClean="0"/>
              <a:t> - Červená perla jihu</a:t>
            </a:r>
          </a:p>
          <a:p>
            <a:pPr>
              <a:buNone/>
            </a:pPr>
            <a:r>
              <a:rPr lang="cs-CZ" dirty="0" smtClean="0"/>
              <a:t>     </a:t>
            </a:r>
            <a:r>
              <a:rPr lang="cs-CZ" dirty="0" err="1" smtClean="0"/>
              <a:t>Koutoubia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   palác </a:t>
            </a:r>
            <a:r>
              <a:rPr lang="cs-CZ" dirty="0" err="1" smtClean="0"/>
              <a:t>Bahia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   </a:t>
            </a:r>
            <a:r>
              <a:rPr lang="cs-CZ" dirty="0" err="1" smtClean="0"/>
              <a:t>Saadské</a:t>
            </a:r>
            <a:r>
              <a:rPr lang="cs-CZ" dirty="0" smtClean="0"/>
              <a:t> hrobky</a:t>
            </a:r>
            <a:endParaRPr lang="cs-CZ" dirty="0" smtClean="0"/>
          </a:p>
        </p:txBody>
      </p:sp>
      <p:pic>
        <p:nvPicPr>
          <p:cNvPr id="6" name="Obrázek 5" descr="Marake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361440"/>
            <a:ext cx="4687265" cy="316390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244276" y="654623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http://www.jaknaletenky.cz/fota/Marrakech-City.png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náboženské centrum v </a:t>
            </a:r>
            <a:r>
              <a:rPr lang="cs-CZ" dirty="0" smtClean="0"/>
              <a:t>Maroku</a:t>
            </a:r>
          </a:p>
          <a:p>
            <a:r>
              <a:rPr lang="cs-CZ" dirty="0"/>
              <a:t>p</a:t>
            </a:r>
            <a:r>
              <a:rPr lang="cs-CZ" dirty="0" smtClean="0"/>
              <a:t>osvátné město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Moulay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Idriss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Obrázek 4" descr="medr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933678"/>
            <a:ext cx="3312368" cy="441649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806280" y="637342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http://www.moroccotravel101.com/wp-content/uploads/2010/08/moulayidrissminaret3-sm.jpg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924944"/>
            <a:ext cx="492054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34280" y="621437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http://static.guim.co.uk/sys-images/Travel/Pix/pictures/2011/4/28/1304006367985/Moulay-Idriss-007.jpg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Volubilis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uiny římského města</a:t>
            </a:r>
            <a:endParaRPr lang="cs-CZ" dirty="0" smtClean="0"/>
          </a:p>
          <a:p>
            <a:r>
              <a:rPr lang="cs-CZ" dirty="0" smtClean="0"/>
              <a:t>odkryta </a:t>
            </a:r>
            <a:r>
              <a:rPr lang="cs-CZ" dirty="0" smtClean="0"/>
              <a:t>a částečně zrekonstruována asi polovina památek</a:t>
            </a:r>
          </a:p>
          <a:p>
            <a:r>
              <a:rPr lang="cs-CZ" dirty="0" smtClean="0"/>
              <a:t>zapsán </a:t>
            </a:r>
            <a:r>
              <a:rPr lang="cs-CZ" dirty="0" smtClean="0"/>
              <a:t>do Seznamu světového dědictví UNESCO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99015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860032" y="616530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http://www.morocco-holidays-guide.co.uk/img/volubilis.jpg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0804"/>
            <a:ext cx="3707904" cy="262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999006" y="657803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http://farm1.static.flickr.com/62/200879130_c165fd2cdd.jpg?v=0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A32A8657-5DD3-4A27-9C71-E585AAFFDFA8}"/>
</file>

<file path=customXml/itemProps2.xml><?xml version="1.0" encoding="utf-8"?>
<ds:datastoreItem xmlns:ds="http://schemas.openxmlformats.org/officeDocument/2006/customXml" ds:itemID="{6062B994-CD28-4013-A045-5E94176FF9D0}"/>
</file>

<file path=customXml/itemProps3.xml><?xml version="1.0" encoding="utf-8"?>
<ds:datastoreItem xmlns:ds="http://schemas.openxmlformats.org/officeDocument/2006/customXml" ds:itemID="{32B381FB-8C86-4F36-BF58-71BD9AEE4F7B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609</TotalTime>
  <Words>383</Words>
  <Application>Microsoft Office PowerPoint</Application>
  <PresentationFormat>Předvádění na obrazovce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Shluk</vt:lpstr>
      <vt:lpstr>Prezentace aplikace PowerPoint</vt:lpstr>
      <vt:lpstr>Maroko</vt:lpstr>
      <vt:lpstr>Maroko</vt:lpstr>
      <vt:lpstr>Úkol</vt:lpstr>
      <vt:lpstr>Ribát</vt:lpstr>
      <vt:lpstr>Casablanca</vt:lpstr>
      <vt:lpstr>Fez, Marakkeš</vt:lpstr>
      <vt:lpstr>Moulay Idriss</vt:lpstr>
      <vt:lpstr>Volubilis</vt:lpstr>
      <vt:lpstr>Marokén (koželužny) tradiční výroba a barvení</vt:lpstr>
      <vt:lpstr>Turistické možnosti</vt:lpstr>
      <vt:lpstr>Děkuji za pozornost</vt:lpstr>
      <vt:lpstr>Prezentace aplikace PowerPoint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Sborovna 2</cp:lastModifiedBy>
  <cp:revision>52</cp:revision>
  <dcterms:created xsi:type="dcterms:W3CDTF">2011-12-12T14:58:39Z</dcterms:created>
  <dcterms:modified xsi:type="dcterms:W3CDTF">2013-12-16T13:39:51Z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