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6" r:id="rId2"/>
    <p:sldId id="256" r:id="rId3"/>
    <p:sldId id="264" r:id="rId4"/>
    <p:sldId id="257" r:id="rId5"/>
    <p:sldId id="258" r:id="rId6"/>
    <p:sldId id="259" r:id="rId7"/>
    <p:sldId id="260" r:id="rId8"/>
    <p:sldId id="261" r:id="rId9"/>
    <p:sldId id="262" r:id="rId10"/>
    <p:sldId id="265" r:id="rId11"/>
    <p:sldId id="267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kumimoji="1" lang="cs-CZ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kumimoji="1" lang="cs-CZ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cs-CZ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62" y="323"/>
                      <a:ext cx="1234" cy="2560"/>
                    </a:xfrm>
                    <a:custGeom>
                      <a:avLst/>
                      <a:gdLst>
                        <a:gd name="T0" fmla="*/ 338 w 1231"/>
                        <a:gd name="T1" fmla="*/ 283 h 2560"/>
                        <a:gd name="T2" fmla="*/ 416 w 1231"/>
                        <a:gd name="T3" fmla="*/ 115 h 2560"/>
                        <a:gd name="T4" fmla="*/ 584 w 1231"/>
                        <a:gd name="T5" fmla="*/ 7 h 2560"/>
                        <a:gd name="T6" fmla="*/ 897 w 1231"/>
                        <a:gd name="T7" fmla="*/ 61 h 2560"/>
                        <a:gd name="T8" fmla="*/ 1054 w 1231"/>
                        <a:gd name="T9" fmla="*/ 349 h 2560"/>
                        <a:gd name="T10" fmla="*/ 981 w 1231"/>
                        <a:gd name="T11" fmla="*/ 769 h 2560"/>
                        <a:gd name="T12" fmla="*/ 945 w 1231"/>
                        <a:gd name="T13" fmla="*/ 943 h 2560"/>
                        <a:gd name="T14" fmla="*/ 1108 w 1231"/>
                        <a:gd name="T15" fmla="*/ 1075 h 2560"/>
                        <a:gd name="T16" fmla="*/ 1234 w 1231"/>
                        <a:gd name="T17" fmla="*/ 1525 h 2560"/>
                        <a:gd name="T18" fmla="*/ 1126 w 1231"/>
                        <a:gd name="T19" fmla="*/ 1969 h 2560"/>
                        <a:gd name="T20" fmla="*/ 909 w 1231"/>
                        <a:gd name="T21" fmla="*/ 2077 h 2560"/>
                        <a:gd name="T22" fmla="*/ 723 w 1231"/>
                        <a:gd name="T23" fmla="*/ 2059 h 2560"/>
                        <a:gd name="T24" fmla="*/ 657 w 1231"/>
                        <a:gd name="T25" fmla="*/ 2251 h 2560"/>
                        <a:gd name="T26" fmla="*/ 530 w 1231"/>
                        <a:gd name="T27" fmla="*/ 2527 h 2560"/>
                        <a:gd name="T28" fmla="*/ 212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60 w 1231"/>
                        <a:gd name="T37" fmla="*/ 1513 h 2560"/>
                        <a:gd name="T38" fmla="*/ 218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40 w 1231"/>
                        <a:gd name="T45" fmla="*/ 2431 h 2560"/>
                        <a:gd name="T46" fmla="*/ 596 w 1231"/>
                        <a:gd name="T47" fmla="*/ 2227 h 2560"/>
                        <a:gd name="T48" fmla="*/ 578 w 1231"/>
                        <a:gd name="T49" fmla="*/ 1807 h 2560"/>
                        <a:gd name="T50" fmla="*/ 494 w 1231"/>
                        <a:gd name="T51" fmla="*/ 1531 h 2560"/>
                        <a:gd name="T52" fmla="*/ 536 w 1231"/>
                        <a:gd name="T53" fmla="*/ 1459 h 2560"/>
                        <a:gd name="T54" fmla="*/ 627 w 1231"/>
                        <a:gd name="T55" fmla="*/ 1633 h 2560"/>
                        <a:gd name="T56" fmla="*/ 723 w 1231"/>
                        <a:gd name="T57" fmla="*/ 1933 h 2560"/>
                        <a:gd name="T58" fmla="*/ 969 w 1231"/>
                        <a:gd name="T59" fmla="*/ 1963 h 2560"/>
                        <a:gd name="T60" fmla="*/ 1138 w 1231"/>
                        <a:gd name="T61" fmla="*/ 1687 h 2560"/>
                        <a:gd name="T62" fmla="*/ 1120 w 1231"/>
                        <a:gd name="T63" fmla="*/ 1273 h 2560"/>
                        <a:gd name="T64" fmla="*/ 885 w 1231"/>
                        <a:gd name="T65" fmla="*/ 1057 h 2560"/>
                        <a:gd name="T66" fmla="*/ 681 w 1231"/>
                        <a:gd name="T67" fmla="*/ 1129 h 2560"/>
                        <a:gd name="T68" fmla="*/ 578 w 1231"/>
                        <a:gd name="T69" fmla="*/ 1117 h 2560"/>
                        <a:gd name="T70" fmla="*/ 621 w 1231"/>
                        <a:gd name="T71" fmla="*/ 1033 h 2560"/>
                        <a:gd name="T72" fmla="*/ 813 w 1231"/>
                        <a:gd name="T73" fmla="*/ 937 h 2560"/>
                        <a:gd name="T74" fmla="*/ 951 w 1231"/>
                        <a:gd name="T75" fmla="*/ 613 h 2560"/>
                        <a:gd name="T76" fmla="*/ 885 w 1231"/>
                        <a:gd name="T77" fmla="*/ 175 h 2560"/>
                        <a:gd name="T78" fmla="*/ 621 w 1231"/>
                        <a:gd name="T79" fmla="*/ 103 h 2560"/>
                        <a:gd name="T80" fmla="*/ 392 w 1231"/>
                        <a:gd name="T81" fmla="*/ 355 h 2560"/>
                        <a:gd name="T82" fmla="*/ 404 w 1231"/>
                        <a:gd name="T83" fmla="*/ 763 h 2560"/>
                        <a:gd name="T84" fmla="*/ 344 w 1231"/>
                        <a:gd name="T85" fmla="*/ 949 h 2560"/>
                        <a:gd name="T86" fmla="*/ 290 w 1231"/>
                        <a:gd name="T87" fmla="*/ 685 h 2560"/>
                        <a:gd name="T88" fmla="*/ 308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cs-CZ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706" y="381"/>
                      <a:ext cx="865" cy="2065"/>
                    </a:xfrm>
                    <a:custGeom>
                      <a:avLst/>
                      <a:gdLst>
                        <a:gd name="T0" fmla="*/ 785 w 865"/>
                        <a:gd name="T1" fmla="*/ 528 h 2071"/>
                        <a:gd name="T2" fmla="*/ 797 w 865"/>
                        <a:gd name="T3" fmla="*/ 349 h 2071"/>
                        <a:gd name="T4" fmla="*/ 863 w 865"/>
                        <a:gd name="T5" fmla="*/ 205 h 2071"/>
                        <a:gd name="T6" fmla="*/ 809 w 865"/>
                        <a:gd name="T7" fmla="*/ 217 h 2071"/>
                        <a:gd name="T8" fmla="*/ 749 w 865"/>
                        <a:gd name="T9" fmla="*/ 217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5 h 2071"/>
                        <a:gd name="T22" fmla="*/ 119 w 865"/>
                        <a:gd name="T23" fmla="*/ 403 h 2071"/>
                        <a:gd name="T24" fmla="*/ 131 w 865"/>
                        <a:gd name="T25" fmla="*/ 588 h 2071"/>
                        <a:gd name="T26" fmla="*/ 173 w 865"/>
                        <a:gd name="T27" fmla="*/ 780 h 2071"/>
                        <a:gd name="T28" fmla="*/ 197 w 865"/>
                        <a:gd name="T29" fmla="*/ 881 h 2071"/>
                        <a:gd name="T30" fmla="*/ 167 w 865"/>
                        <a:gd name="T31" fmla="*/ 983 h 2071"/>
                        <a:gd name="T32" fmla="*/ 65 w 865"/>
                        <a:gd name="T33" fmla="*/ 1121 h 2071"/>
                        <a:gd name="T34" fmla="*/ 17 w 865"/>
                        <a:gd name="T35" fmla="*/ 1294 h 2071"/>
                        <a:gd name="T36" fmla="*/ 5 w 865"/>
                        <a:gd name="T37" fmla="*/ 1546 h 2071"/>
                        <a:gd name="T38" fmla="*/ 47 w 865"/>
                        <a:gd name="T39" fmla="*/ 1743 h 2071"/>
                        <a:gd name="T40" fmla="*/ 131 w 865"/>
                        <a:gd name="T41" fmla="*/ 1893 h 2071"/>
                        <a:gd name="T42" fmla="*/ 299 w 865"/>
                        <a:gd name="T43" fmla="*/ 1982 h 2071"/>
                        <a:gd name="T44" fmla="*/ 425 w 865"/>
                        <a:gd name="T45" fmla="*/ 1976 h 2071"/>
                        <a:gd name="T46" fmla="*/ 467 w 865"/>
                        <a:gd name="T47" fmla="*/ 1988 h 2071"/>
                        <a:gd name="T48" fmla="*/ 497 w 865"/>
                        <a:gd name="T49" fmla="*/ 2060 h 2071"/>
                        <a:gd name="T50" fmla="*/ 497 w 865"/>
                        <a:gd name="T51" fmla="*/ 1958 h 2071"/>
                        <a:gd name="T52" fmla="*/ 557 w 865"/>
                        <a:gd name="T53" fmla="*/ 1773 h 2071"/>
                        <a:gd name="T54" fmla="*/ 617 w 865"/>
                        <a:gd name="T55" fmla="*/ 1653 h 2071"/>
                        <a:gd name="T56" fmla="*/ 581 w 865"/>
                        <a:gd name="T57" fmla="*/ 1695 h 2071"/>
                        <a:gd name="T58" fmla="*/ 515 w 865"/>
                        <a:gd name="T59" fmla="*/ 1815 h 2071"/>
                        <a:gd name="T60" fmla="*/ 407 w 865"/>
                        <a:gd name="T61" fmla="*/ 1898 h 2071"/>
                        <a:gd name="T62" fmla="*/ 269 w 865"/>
                        <a:gd name="T63" fmla="*/ 1893 h 2071"/>
                        <a:gd name="T64" fmla="*/ 179 w 865"/>
                        <a:gd name="T65" fmla="*/ 1809 h 2071"/>
                        <a:gd name="T66" fmla="*/ 113 w 865"/>
                        <a:gd name="T67" fmla="*/ 1635 h 2071"/>
                        <a:gd name="T68" fmla="*/ 107 w 865"/>
                        <a:gd name="T69" fmla="*/ 1390 h 2071"/>
                        <a:gd name="T70" fmla="*/ 137 w 865"/>
                        <a:gd name="T71" fmla="*/ 1187 h 2071"/>
                        <a:gd name="T72" fmla="*/ 203 w 865"/>
                        <a:gd name="T73" fmla="*/ 1067 h 2071"/>
                        <a:gd name="T74" fmla="*/ 323 w 865"/>
                        <a:gd name="T75" fmla="*/ 1019 h 2071"/>
                        <a:gd name="T76" fmla="*/ 509 w 865"/>
                        <a:gd name="T77" fmla="*/ 1073 h 2071"/>
                        <a:gd name="T78" fmla="*/ 611 w 865"/>
                        <a:gd name="T79" fmla="*/ 1121 h 2071"/>
                        <a:gd name="T80" fmla="*/ 665 w 865"/>
                        <a:gd name="T81" fmla="*/ 1097 h 2071"/>
                        <a:gd name="T82" fmla="*/ 659 w 865"/>
                        <a:gd name="T83" fmla="*/ 1043 h 2071"/>
                        <a:gd name="T84" fmla="*/ 611 w 865"/>
                        <a:gd name="T85" fmla="*/ 1001 h 2071"/>
                        <a:gd name="T86" fmla="*/ 497 w 865"/>
                        <a:gd name="T87" fmla="*/ 977 h 2071"/>
                        <a:gd name="T88" fmla="*/ 323 w 865"/>
                        <a:gd name="T89" fmla="*/ 893 h 2071"/>
                        <a:gd name="T90" fmla="*/ 233 w 865"/>
                        <a:gd name="T91" fmla="*/ 678 h 2071"/>
                        <a:gd name="T92" fmla="*/ 209 w 865"/>
                        <a:gd name="T93" fmla="*/ 415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89 h 2071"/>
                        <a:gd name="T102" fmla="*/ 737 w 865"/>
                        <a:gd name="T103" fmla="*/ 427 h 2071"/>
                        <a:gd name="T104" fmla="*/ 773 w 865"/>
                        <a:gd name="T105" fmla="*/ 600 h 2071"/>
                        <a:gd name="T106" fmla="*/ 809 w 865"/>
                        <a:gd name="T107" fmla="*/ 582 h 2071"/>
                        <a:gd name="T108" fmla="*/ 785 w 865"/>
                        <a:gd name="T109" fmla="*/ 528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cs-CZ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48" y="745"/>
                    <a:ext cx="262" cy="524"/>
                  </a:xfrm>
                  <a:custGeom>
                    <a:avLst/>
                    <a:gdLst>
                      <a:gd name="T0" fmla="*/ 3 w 266"/>
                      <a:gd name="T1" fmla="*/ 486 h 521"/>
                      <a:gd name="T2" fmla="*/ 27 w 266"/>
                      <a:gd name="T3" fmla="*/ 275 h 521"/>
                      <a:gd name="T4" fmla="*/ 109 w 266"/>
                      <a:gd name="T5" fmla="*/ 45 h 521"/>
                      <a:gd name="T6" fmla="*/ 180 w 266"/>
                      <a:gd name="T7" fmla="*/ 3 h 521"/>
                      <a:gd name="T8" fmla="*/ 233 w 266"/>
                      <a:gd name="T9" fmla="*/ 39 h 521"/>
                      <a:gd name="T10" fmla="*/ 257 w 266"/>
                      <a:gd name="T11" fmla="*/ 130 h 521"/>
                      <a:gd name="T12" fmla="*/ 204 w 266"/>
                      <a:gd name="T13" fmla="*/ 275 h 521"/>
                      <a:gd name="T14" fmla="*/ 103 w 266"/>
                      <a:gd name="T15" fmla="*/ 480 h 521"/>
                      <a:gd name="T16" fmla="*/ 44 w 266"/>
                      <a:gd name="T17" fmla="*/ 504 h 521"/>
                      <a:gd name="T18" fmla="*/ 3 w 266"/>
                      <a:gd name="T19" fmla="*/ 486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716" y="1588"/>
                    <a:ext cx="398" cy="349"/>
                  </a:xfrm>
                  <a:custGeom>
                    <a:avLst/>
                    <a:gdLst>
                      <a:gd name="T0" fmla="*/ 102 w 392"/>
                      <a:gd name="T1" fmla="*/ 206 h 340"/>
                      <a:gd name="T2" fmla="*/ 16 w 392"/>
                      <a:gd name="T3" fmla="*/ 89 h 340"/>
                      <a:gd name="T4" fmla="*/ 4 w 392"/>
                      <a:gd name="T5" fmla="*/ 46 h 340"/>
                      <a:gd name="T6" fmla="*/ 28 w 392"/>
                      <a:gd name="T7" fmla="*/ 3 h 340"/>
                      <a:gd name="T8" fmla="*/ 132 w 392"/>
                      <a:gd name="T9" fmla="*/ 28 h 340"/>
                      <a:gd name="T10" fmla="*/ 254 w 392"/>
                      <a:gd name="T11" fmla="*/ 77 h 340"/>
                      <a:gd name="T12" fmla="*/ 370 w 392"/>
                      <a:gd name="T13" fmla="*/ 163 h 340"/>
                      <a:gd name="T14" fmla="*/ 394 w 392"/>
                      <a:gd name="T15" fmla="*/ 280 h 340"/>
                      <a:gd name="T16" fmla="*/ 345 w 392"/>
                      <a:gd name="T17" fmla="*/ 342 h 340"/>
                      <a:gd name="T18" fmla="*/ 248 w 392"/>
                      <a:gd name="T19" fmla="*/ 323 h 340"/>
                      <a:gd name="T20" fmla="*/ 102 w 392"/>
                      <a:gd name="T21" fmla="*/ 206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64" y="1923"/>
                    <a:ext cx="146" cy="567"/>
                  </a:xfrm>
                  <a:custGeom>
                    <a:avLst/>
                    <a:gdLst>
                      <a:gd name="T0" fmla="*/ 17 w 151"/>
                      <a:gd name="T1" fmla="*/ 168 h 558"/>
                      <a:gd name="T2" fmla="*/ 41 w 151"/>
                      <a:gd name="T3" fmla="*/ 40 h 558"/>
                      <a:gd name="T4" fmla="*/ 64 w 151"/>
                      <a:gd name="T5" fmla="*/ 3 h 558"/>
                      <a:gd name="T6" fmla="*/ 104 w 151"/>
                      <a:gd name="T7" fmla="*/ 27 h 558"/>
                      <a:gd name="T8" fmla="*/ 133 w 151"/>
                      <a:gd name="T9" fmla="*/ 168 h 558"/>
                      <a:gd name="T10" fmla="*/ 139 w 151"/>
                      <a:gd name="T11" fmla="*/ 430 h 558"/>
                      <a:gd name="T12" fmla="*/ 93 w 151"/>
                      <a:gd name="T13" fmla="*/ 552 h 558"/>
                      <a:gd name="T14" fmla="*/ 23 w 151"/>
                      <a:gd name="T15" fmla="*/ 521 h 558"/>
                      <a:gd name="T16" fmla="*/ 0 w 151"/>
                      <a:gd name="T17" fmla="*/ 320 h 558"/>
                      <a:gd name="T18" fmla="*/ 17 w 151"/>
                      <a:gd name="T19" fmla="*/ 168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>
                      <a:gd name="T0" fmla="*/ 174 w 392"/>
                      <a:gd name="T1" fmla="*/ 60 h 253"/>
                      <a:gd name="T2" fmla="*/ 305 w 392"/>
                      <a:gd name="T3" fmla="*/ 19 h 253"/>
                      <a:gd name="T4" fmla="*/ 364 w 392"/>
                      <a:gd name="T5" fmla="*/ 7 h 253"/>
                      <a:gd name="T6" fmla="*/ 382 w 392"/>
                      <a:gd name="T7" fmla="*/ 60 h 253"/>
                      <a:gd name="T8" fmla="*/ 323 w 392"/>
                      <a:gd name="T9" fmla="*/ 130 h 253"/>
                      <a:gd name="T10" fmla="*/ 192 w 392"/>
                      <a:gd name="T11" fmla="*/ 218 h 253"/>
                      <a:gd name="T12" fmla="*/ 37 w 392"/>
                      <a:gd name="T13" fmla="*/ 241 h 253"/>
                      <a:gd name="T14" fmla="*/ 1 w 392"/>
                      <a:gd name="T15" fmla="*/ 183 h 253"/>
                      <a:gd name="T16" fmla="*/ 43 w 392"/>
                      <a:gd name="T17" fmla="*/ 112 h 253"/>
                      <a:gd name="T18" fmla="*/ 174 w 392"/>
                      <a:gd name="T19" fmla="*/ 60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>
                      <a:gd name="T0" fmla="*/ 76 w 238"/>
                      <a:gd name="T1" fmla="*/ 264 h 386"/>
                      <a:gd name="T2" fmla="*/ 23 w 238"/>
                      <a:gd name="T3" fmla="*/ 188 h 386"/>
                      <a:gd name="T4" fmla="*/ 0 w 238"/>
                      <a:gd name="T5" fmla="*/ 94 h 386"/>
                      <a:gd name="T6" fmla="*/ 23 w 238"/>
                      <a:gd name="T7" fmla="*/ 12 h 386"/>
                      <a:gd name="T8" fmla="*/ 117 w 238"/>
                      <a:gd name="T9" fmla="*/ 24 h 386"/>
                      <a:gd name="T10" fmla="*/ 176 w 238"/>
                      <a:gd name="T11" fmla="*/ 129 h 386"/>
                      <a:gd name="T12" fmla="*/ 229 w 238"/>
                      <a:gd name="T13" fmla="*/ 300 h 386"/>
                      <a:gd name="T14" fmla="*/ 200 w 238"/>
                      <a:gd name="T15" fmla="*/ 370 h 386"/>
                      <a:gd name="T16" fmla="*/ 164 w 238"/>
                      <a:gd name="T17" fmla="*/ 347 h 386"/>
                      <a:gd name="T18" fmla="*/ 76 w 238"/>
                      <a:gd name="T19" fmla="*/ 264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kumimoji="1" lang="cs-CZ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852 w 21600"/>
                <a:gd name="T1" fmla="*/ 0 h 21600"/>
                <a:gd name="T2" fmla="*/ 432 w 21600"/>
                <a:gd name="T3" fmla="*/ 1 h 21600"/>
                <a:gd name="T4" fmla="*/ 12 w 21600"/>
                <a:gd name="T5" fmla="*/ 0 h 21600"/>
                <a:gd name="T6" fmla="*/ 4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wrap="none" anchor="ctr"/>
            <a:lstStyle/>
            <a:p>
              <a:endParaRPr lang="cs-CZ"/>
            </a:p>
          </p:txBody>
        </p:sp>
      </p:grpSp>
      <p:sp>
        <p:nvSpPr>
          <p:cNvPr id="3384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385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1EC48-0BFD-4A09-B27B-924C1A6085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896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03DE4-2B29-4103-BC79-A86074EA76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993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7EA39-03D6-4E26-8BC5-D511D099C4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1532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3AEA9-B977-4006-A1A5-DF4590EF51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3865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3697E-D8F6-455A-AB8B-89F867F4D3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6358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CB1C5-0C31-4765-9661-1DB2241344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766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26F58-9AFF-4DF8-895B-B889A08B49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0290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0AD98-A6E0-4948-8E2B-82BB4D9BBA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765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BC1BF-F270-4E4B-8D1B-FEBCF4DAE9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3058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63250-64F0-4DD1-93DA-1AE487BBCB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8889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E3138-C7A1-407A-AB68-9EEB3A929AE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5299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kumimoji="1" lang="cs-CZ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kumimoji="1" lang="cs-CZ"/>
            </a:p>
          </p:txBody>
        </p:sp>
        <p:sp>
          <p:nvSpPr>
            <p:cNvPr id="3277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cs-CZ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62" y="323"/>
                      <a:ext cx="1234" cy="2560"/>
                    </a:xfrm>
                    <a:custGeom>
                      <a:avLst/>
                      <a:gdLst>
                        <a:gd name="T0" fmla="*/ 338 w 1231"/>
                        <a:gd name="T1" fmla="*/ 283 h 2560"/>
                        <a:gd name="T2" fmla="*/ 416 w 1231"/>
                        <a:gd name="T3" fmla="*/ 115 h 2560"/>
                        <a:gd name="T4" fmla="*/ 584 w 1231"/>
                        <a:gd name="T5" fmla="*/ 7 h 2560"/>
                        <a:gd name="T6" fmla="*/ 897 w 1231"/>
                        <a:gd name="T7" fmla="*/ 61 h 2560"/>
                        <a:gd name="T8" fmla="*/ 1054 w 1231"/>
                        <a:gd name="T9" fmla="*/ 349 h 2560"/>
                        <a:gd name="T10" fmla="*/ 981 w 1231"/>
                        <a:gd name="T11" fmla="*/ 769 h 2560"/>
                        <a:gd name="T12" fmla="*/ 945 w 1231"/>
                        <a:gd name="T13" fmla="*/ 943 h 2560"/>
                        <a:gd name="T14" fmla="*/ 1108 w 1231"/>
                        <a:gd name="T15" fmla="*/ 1075 h 2560"/>
                        <a:gd name="T16" fmla="*/ 1234 w 1231"/>
                        <a:gd name="T17" fmla="*/ 1525 h 2560"/>
                        <a:gd name="T18" fmla="*/ 1126 w 1231"/>
                        <a:gd name="T19" fmla="*/ 1969 h 2560"/>
                        <a:gd name="T20" fmla="*/ 909 w 1231"/>
                        <a:gd name="T21" fmla="*/ 2077 h 2560"/>
                        <a:gd name="T22" fmla="*/ 723 w 1231"/>
                        <a:gd name="T23" fmla="*/ 2059 h 2560"/>
                        <a:gd name="T24" fmla="*/ 657 w 1231"/>
                        <a:gd name="T25" fmla="*/ 2251 h 2560"/>
                        <a:gd name="T26" fmla="*/ 530 w 1231"/>
                        <a:gd name="T27" fmla="*/ 2527 h 2560"/>
                        <a:gd name="T28" fmla="*/ 212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60 w 1231"/>
                        <a:gd name="T37" fmla="*/ 1513 h 2560"/>
                        <a:gd name="T38" fmla="*/ 218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40 w 1231"/>
                        <a:gd name="T45" fmla="*/ 2431 h 2560"/>
                        <a:gd name="T46" fmla="*/ 596 w 1231"/>
                        <a:gd name="T47" fmla="*/ 2227 h 2560"/>
                        <a:gd name="T48" fmla="*/ 578 w 1231"/>
                        <a:gd name="T49" fmla="*/ 1807 h 2560"/>
                        <a:gd name="T50" fmla="*/ 494 w 1231"/>
                        <a:gd name="T51" fmla="*/ 1531 h 2560"/>
                        <a:gd name="T52" fmla="*/ 536 w 1231"/>
                        <a:gd name="T53" fmla="*/ 1459 h 2560"/>
                        <a:gd name="T54" fmla="*/ 627 w 1231"/>
                        <a:gd name="T55" fmla="*/ 1633 h 2560"/>
                        <a:gd name="T56" fmla="*/ 723 w 1231"/>
                        <a:gd name="T57" fmla="*/ 1933 h 2560"/>
                        <a:gd name="T58" fmla="*/ 969 w 1231"/>
                        <a:gd name="T59" fmla="*/ 1963 h 2560"/>
                        <a:gd name="T60" fmla="*/ 1138 w 1231"/>
                        <a:gd name="T61" fmla="*/ 1687 h 2560"/>
                        <a:gd name="T62" fmla="*/ 1120 w 1231"/>
                        <a:gd name="T63" fmla="*/ 1273 h 2560"/>
                        <a:gd name="T64" fmla="*/ 885 w 1231"/>
                        <a:gd name="T65" fmla="*/ 1057 h 2560"/>
                        <a:gd name="T66" fmla="*/ 681 w 1231"/>
                        <a:gd name="T67" fmla="*/ 1129 h 2560"/>
                        <a:gd name="T68" fmla="*/ 578 w 1231"/>
                        <a:gd name="T69" fmla="*/ 1117 h 2560"/>
                        <a:gd name="T70" fmla="*/ 621 w 1231"/>
                        <a:gd name="T71" fmla="*/ 1033 h 2560"/>
                        <a:gd name="T72" fmla="*/ 813 w 1231"/>
                        <a:gd name="T73" fmla="*/ 937 h 2560"/>
                        <a:gd name="T74" fmla="*/ 951 w 1231"/>
                        <a:gd name="T75" fmla="*/ 613 h 2560"/>
                        <a:gd name="T76" fmla="*/ 885 w 1231"/>
                        <a:gd name="T77" fmla="*/ 175 h 2560"/>
                        <a:gd name="T78" fmla="*/ 621 w 1231"/>
                        <a:gd name="T79" fmla="*/ 103 h 2560"/>
                        <a:gd name="T80" fmla="*/ 392 w 1231"/>
                        <a:gd name="T81" fmla="*/ 355 h 2560"/>
                        <a:gd name="T82" fmla="*/ 404 w 1231"/>
                        <a:gd name="T83" fmla="*/ 763 h 2560"/>
                        <a:gd name="T84" fmla="*/ 344 w 1231"/>
                        <a:gd name="T85" fmla="*/ 949 h 2560"/>
                        <a:gd name="T86" fmla="*/ 290 w 1231"/>
                        <a:gd name="T87" fmla="*/ 685 h 2560"/>
                        <a:gd name="T88" fmla="*/ 308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cs-CZ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706" y="381"/>
                      <a:ext cx="865" cy="2065"/>
                    </a:xfrm>
                    <a:custGeom>
                      <a:avLst/>
                      <a:gdLst>
                        <a:gd name="T0" fmla="*/ 785 w 865"/>
                        <a:gd name="T1" fmla="*/ 528 h 2071"/>
                        <a:gd name="T2" fmla="*/ 797 w 865"/>
                        <a:gd name="T3" fmla="*/ 349 h 2071"/>
                        <a:gd name="T4" fmla="*/ 863 w 865"/>
                        <a:gd name="T5" fmla="*/ 205 h 2071"/>
                        <a:gd name="T6" fmla="*/ 809 w 865"/>
                        <a:gd name="T7" fmla="*/ 217 h 2071"/>
                        <a:gd name="T8" fmla="*/ 749 w 865"/>
                        <a:gd name="T9" fmla="*/ 217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5 h 2071"/>
                        <a:gd name="T22" fmla="*/ 119 w 865"/>
                        <a:gd name="T23" fmla="*/ 403 h 2071"/>
                        <a:gd name="T24" fmla="*/ 131 w 865"/>
                        <a:gd name="T25" fmla="*/ 588 h 2071"/>
                        <a:gd name="T26" fmla="*/ 173 w 865"/>
                        <a:gd name="T27" fmla="*/ 780 h 2071"/>
                        <a:gd name="T28" fmla="*/ 197 w 865"/>
                        <a:gd name="T29" fmla="*/ 881 h 2071"/>
                        <a:gd name="T30" fmla="*/ 167 w 865"/>
                        <a:gd name="T31" fmla="*/ 983 h 2071"/>
                        <a:gd name="T32" fmla="*/ 65 w 865"/>
                        <a:gd name="T33" fmla="*/ 1121 h 2071"/>
                        <a:gd name="T34" fmla="*/ 17 w 865"/>
                        <a:gd name="T35" fmla="*/ 1294 h 2071"/>
                        <a:gd name="T36" fmla="*/ 5 w 865"/>
                        <a:gd name="T37" fmla="*/ 1546 h 2071"/>
                        <a:gd name="T38" fmla="*/ 47 w 865"/>
                        <a:gd name="T39" fmla="*/ 1743 h 2071"/>
                        <a:gd name="T40" fmla="*/ 131 w 865"/>
                        <a:gd name="T41" fmla="*/ 1893 h 2071"/>
                        <a:gd name="T42" fmla="*/ 299 w 865"/>
                        <a:gd name="T43" fmla="*/ 1982 h 2071"/>
                        <a:gd name="T44" fmla="*/ 425 w 865"/>
                        <a:gd name="T45" fmla="*/ 1976 h 2071"/>
                        <a:gd name="T46" fmla="*/ 467 w 865"/>
                        <a:gd name="T47" fmla="*/ 1988 h 2071"/>
                        <a:gd name="T48" fmla="*/ 497 w 865"/>
                        <a:gd name="T49" fmla="*/ 2060 h 2071"/>
                        <a:gd name="T50" fmla="*/ 497 w 865"/>
                        <a:gd name="T51" fmla="*/ 1958 h 2071"/>
                        <a:gd name="T52" fmla="*/ 557 w 865"/>
                        <a:gd name="T53" fmla="*/ 1773 h 2071"/>
                        <a:gd name="T54" fmla="*/ 617 w 865"/>
                        <a:gd name="T55" fmla="*/ 1653 h 2071"/>
                        <a:gd name="T56" fmla="*/ 581 w 865"/>
                        <a:gd name="T57" fmla="*/ 1695 h 2071"/>
                        <a:gd name="T58" fmla="*/ 515 w 865"/>
                        <a:gd name="T59" fmla="*/ 1815 h 2071"/>
                        <a:gd name="T60" fmla="*/ 407 w 865"/>
                        <a:gd name="T61" fmla="*/ 1898 h 2071"/>
                        <a:gd name="T62" fmla="*/ 269 w 865"/>
                        <a:gd name="T63" fmla="*/ 1893 h 2071"/>
                        <a:gd name="T64" fmla="*/ 179 w 865"/>
                        <a:gd name="T65" fmla="*/ 1809 h 2071"/>
                        <a:gd name="T66" fmla="*/ 113 w 865"/>
                        <a:gd name="T67" fmla="*/ 1635 h 2071"/>
                        <a:gd name="T68" fmla="*/ 107 w 865"/>
                        <a:gd name="T69" fmla="*/ 1390 h 2071"/>
                        <a:gd name="T70" fmla="*/ 137 w 865"/>
                        <a:gd name="T71" fmla="*/ 1187 h 2071"/>
                        <a:gd name="T72" fmla="*/ 203 w 865"/>
                        <a:gd name="T73" fmla="*/ 1067 h 2071"/>
                        <a:gd name="T74" fmla="*/ 323 w 865"/>
                        <a:gd name="T75" fmla="*/ 1019 h 2071"/>
                        <a:gd name="T76" fmla="*/ 509 w 865"/>
                        <a:gd name="T77" fmla="*/ 1073 h 2071"/>
                        <a:gd name="T78" fmla="*/ 611 w 865"/>
                        <a:gd name="T79" fmla="*/ 1121 h 2071"/>
                        <a:gd name="T80" fmla="*/ 665 w 865"/>
                        <a:gd name="T81" fmla="*/ 1097 h 2071"/>
                        <a:gd name="T82" fmla="*/ 659 w 865"/>
                        <a:gd name="T83" fmla="*/ 1043 h 2071"/>
                        <a:gd name="T84" fmla="*/ 611 w 865"/>
                        <a:gd name="T85" fmla="*/ 1001 h 2071"/>
                        <a:gd name="T86" fmla="*/ 497 w 865"/>
                        <a:gd name="T87" fmla="*/ 977 h 2071"/>
                        <a:gd name="T88" fmla="*/ 323 w 865"/>
                        <a:gd name="T89" fmla="*/ 893 h 2071"/>
                        <a:gd name="T90" fmla="*/ 233 w 865"/>
                        <a:gd name="T91" fmla="*/ 678 h 2071"/>
                        <a:gd name="T92" fmla="*/ 209 w 865"/>
                        <a:gd name="T93" fmla="*/ 415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89 h 2071"/>
                        <a:gd name="T102" fmla="*/ 737 w 865"/>
                        <a:gd name="T103" fmla="*/ 427 h 2071"/>
                        <a:gd name="T104" fmla="*/ 773 w 865"/>
                        <a:gd name="T105" fmla="*/ 600 h 2071"/>
                        <a:gd name="T106" fmla="*/ 809 w 865"/>
                        <a:gd name="T107" fmla="*/ 582 h 2071"/>
                        <a:gd name="T108" fmla="*/ 785 w 865"/>
                        <a:gd name="T109" fmla="*/ 528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cs-CZ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648" y="745"/>
                    <a:ext cx="262" cy="524"/>
                  </a:xfrm>
                  <a:custGeom>
                    <a:avLst/>
                    <a:gdLst>
                      <a:gd name="T0" fmla="*/ 3 w 266"/>
                      <a:gd name="T1" fmla="*/ 486 h 521"/>
                      <a:gd name="T2" fmla="*/ 27 w 266"/>
                      <a:gd name="T3" fmla="*/ 275 h 521"/>
                      <a:gd name="T4" fmla="*/ 109 w 266"/>
                      <a:gd name="T5" fmla="*/ 45 h 521"/>
                      <a:gd name="T6" fmla="*/ 180 w 266"/>
                      <a:gd name="T7" fmla="*/ 3 h 521"/>
                      <a:gd name="T8" fmla="*/ 233 w 266"/>
                      <a:gd name="T9" fmla="*/ 39 h 521"/>
                      <a:gd name="T10" fmla="*/ 257 w 266"/>
                      <a:gd name="T11" fmla="*/ 130 h 521"/>
                      <a:gd name="T12" fmla="*/ 204 w 266"/>
                      <a:gd name="T13" fmla="*/ 275 h 521"/>
                      <a:gd name="T14" fmla="*/ 103 w 266"/>
                      <a:gd name="T15" fmla="*/ 480 h 521"/>
                      <a:gd name="T16" fmla="*/ 44 w 266"/>
                      <a:gd name="T17" fmla="*/ 504 h 521"/>
                      <a:gd name="T18" fmla="*/ 3 w 266"/>
                      <a:gd name="T19" fmla="*/ 486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716" y="1588"/>
                    <a:ext cx="398" cy="349"/>
                  </a:xfrm>
                  <a:custGeom>
                    <a:avLst/>
                    <a:gdLst>
                      <a:gd name="T0" fmla="*/ 102 w 392"/>
                      <a:gd name="T1" fmla="*/ 206 h 340"/>
                      <a:gd name="T2" fmla="*/ 16 w 392"/>
                      <a:gd name="T3" fmla="*/ 89 h 340"/>
                      <a:gd name="T4" fmla="*/ 4 w 392"/>
                      <a:gd name="T5" fmla="*/ 46 h 340"/>
                      <a:gd name="T6" fmla="*/ 28 w 392"/>
                      <a:gd name="T7" fmla="*/ 3 h 340"/>
                      <a:gd name="T8" fmla="*/ 132 w 392"/>
                      <a:gd name="T9" fmla="*/ 28 h 340"/>
                      <a:gd name="T10" fmla="*/ 254 w 392"/>
                      <a:gd name="T11" fmla="*/ 77 h 340"/>
                      <a:gd name="T12" fmla="*/ 370 w 392"/>
                      <a:gd name="T13" fmla="*/ 163 h 340"/>
                      <a:gd name="T14" fmla="*/ 394 w 392"/>
                      <a:gd name="T15" fmla="*/ 280 h 340"/>
                      <a:gd name="T16" fmla="*/ 345 w 392"/>
                      <a:gd name="T17" fmla="*/ 342 h 340"/>
                      <a:gd name="T18" fmla="*/ 248 w 392"/>
                      <a:gd name="T19" fmla="*/ 323 h 340"/>
                      <a:gd name="T20" fmla="*/ 102 w 392"/>
                      <a:gd name="T21" fmla="*/ 206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64" y="1923"/>
                    <a:ext cx="146" cy="567"/>
                  </a:xfrm>
                  <a:custGeom>
                    <a:avLst/>
                    <a:gdLst>
                      <a:gd name="T0" fmla="*/ 17 w 151"/>
                      <a:gd name="T1" fmla="*/ 168 h 558"/>
                      <a:gd name="T2" fmla="*/ 41 w 151"/>
                      <a:gd name="T3" fmla="*/ 40 h 558"/>
                      <a:gd name="T4" fmla="*/ 64 w 151"/>
                      <a:gd name="T5" fmla="*/ 3 h 558"/>
                      <a:gd name="T6" fmla="*/ 104 w 151"/>
                      <a:gd name="T7" fmla="*/ 27 h 558"/>
                      <a:gd name="T8" fmla="*/ 133 w 151"/>
                      <a:gd name="T9" fmla="*/ 168 h 558"/>
                      <a:gd name="T10" fmla="*/ 139 w 151"/>
                      <a:gd name="T11" fmla="*/ 430 h 558"/>
                      <a:gd name="T12" fmla="*/ 93 w 151"/>
                      <a:gd name="T13" fmla="*/ 552 h 558"/>
                      <a:gd name="T14" fmla="*/ 23 w 151"/>
                      <a:gd name="T15" fmla="*/ 521 h 558"/>
                      <a:gd name="T16" fmla="*/ 0 w 151"/>
                      <a:gd name="T17" fmla="*/ 320 h 558"/>
                      <a:gd name="T18" fmla="*/ 17 w 151"/>
                      <a:gd name="T19" fmla="*/ 168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>
                      <a:gd name="T0" fmla="*/ 174 w 392"/>
                      <a:gd name="T1" fmla="*/ 60 h 253"/>
                      <a:gd name="T2" fmla="*/ 305 w 392"/>
                      <a:gd name="T3" fmla="*/ 19 h 253"/>
                      <a:gd name="T4" fmla="*/ 364 w 392"/>
                      <a:gd name="T5" fmla="*/ 7 h 253"/>
                      <a:gd name="T6" fmla="*/ 382 w 392"/>
                      <a:gd name="T7" fmla="*/ 60 h 253"/>
                      <a:gd name="T8" fmla="*/ 323 w 392"/>
                      <a:gd name="T9" fmla="*/ 130 h 253"/>
                      <a:gd name="T10" fmla="*/ 192 w 392"/>
                      <a:gd name="T11" fmla="*/ 218 h 253"/>
                      <a:gd name="T12" fmla="*/ 37 w 392"/>
                      <a:gd name="T13" fmla="*/ 241 h 253"/>
                      <a:gd name="T14" fmla="*/ 1 w 392"/>
                      <a:gd name="T15" fmla="*/ 183 h 253"/>
                      <a:gd name="T16" fmla="*/ 43 w 392"/>
                      <a:gd name="T17" fmla="*/ 112 h 253"/>
                      <a:gd name="T18" fmla="*/ 174 w 392"/>
                      <a:gd name="T19" fmla="*/ 60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>
                      <a:gd name="T0" fmla="*/ 76 w 238"/>
                      <a:gd name="T1" fmla="*/ 264 h 386"/>
                      <a:gd name="T2" fmla="*/ 23 w 238"/>
                      <a:gd name="T3" fmla="*/ 188 h 386"/>
                      <a:gd name="T4" fmla="*/ 0 w 238"/>
                      <a:gd name="T5" fmla="*/ 94 h 386"/>
                      <a:gd name="T6" fmla="*/ 23 w 238"/>
                      <a:gd name="T7" fmla="*/ 12 h 386"/>
                      <a:gd name="T8" fmla="*/ 117 w 238"/>
                      <a:gd name="T9" fmla="*/ 24 h 386"/>
                      <a:gd name="T10" fmla="*/ 176 w 238"/>
                      <a:gd name="T11" fmla="*/ 129 h 386"/>
                      <a:gd name="T12" fmla="*/ 229 w 238"/>
                      <a:gd name="T13" fmla="*/ 300 h 386"/>
                      <a:gd name="T14" fmla="*/ 200 w 238"/>
                      <a:gd name="T15" fmla="*/ 370 h 386"/>
                      <a:gd name="T16" fmla="*/ 164 w 238"/>
                      <a:gd name="T17" fmla="*/ 347 h 386"/>
                      <a:gd name="T18" fmla="*/ 76 w 238"/>
                      <a:gd name="T19" fmla="*/ 264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281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281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282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kumimoji="1" lang="cs-CZ"/>
            </a:p>
          </p:txBody>
        </p:sp>
        <p:sp>
          <p:nvSpPr>
            <p:cNvPr id="3282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852 w 21600"/>
                <a:gd name="T1" fmla="*/ 0 h 21600"/>
                <a:gd name="T2" fmla="*/ 432 w 21600"/>
                <a:gd name="T3" fmla="*/ 1 h 21600"/>
                <a:gd name="T4" fmla="*/ 12 w 21600"/>
                <a:gd name="T5" fmla="*/ 0 h 21600"/>
                <a:gd name="T6" fmla="*/ 4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wrap="none" anchor="ctr"/>
            <a:lstStyle/>
            <a:p>
              <a:endParaRPr lang="cs-CZ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3282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282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282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807E40A0-A628-49D2-B4E0-2E591EAFDE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3076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3079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3080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3081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3082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3083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3084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5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VY_32_INOVACE_20.01_PP_Psychologie práce</a:t>
            </a:r>
          </a:p>
        </p:txBody>
      </p:sp>
      <p:sp>
        <p:nvSpPr>
          <p:cNvPr id="3086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3087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 i="1"/>
              <a:t>Materiál je určen žákům 2. a 3..ročníkům, k jejich motivaci pro výuku OP.  Žáci ve formě PP mají lepší přehled o výkladu látky a možnosti lepšího pochopení a vstřebání informací. Formou doplňujících otázek si ujasňují výklad.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to psychologie práce, co je to práce, jaké jsou její cíle a hlavní úkoly..</a:t>
            </a:r>
          </a:p>
        </p:txBody>
      </p:sp>
      <p:sp>
        <p:nvSpPr>
          <p:cNvPr id="3088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Druhý </a:t>
            </a:r>
          </a:p>
        </p:txBody>
      </p:sp>
      <p:sp>
        <p:nvSpPr>
          <p:cNvPr id="3089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</a:p>
        </p:txBody>
      </p:sp>
      <p:sp>
        <p:nvSpPr>
          <p:cNvPr id="3090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11.1.2013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Úkol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Charakterizuj cíle psychologie práce.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Leden 2013</a:t>
            </a:r>
          </a:p>
        </p:txBody>
      </p:sp>
      <p:sp>
        <p:nvSpPr>
          <p:cNvPr id="13315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3316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 Zdroj  KOHOUTEK, R., ŠTĚPÁNEK, J. </a:t>
            </a:r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 a řízení . 1. vyd. Brno: 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Akademické nakladatelství CERM, s.r.o. 2000. ISBN 80-214-1552-5</a:t>
            </a:r>
          </a:p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zdroj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Psychologie práce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Úkol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Čím se zabývá psychologie práce?</a:t>
            </a:r>
          </a:p>
          <a:p>
            <a:r>
              <a:rPr lang="cs-CZ" smtClean="0"/>
              <a:t>Můžeme dále dělit tento obor?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Psychologie práce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060575"/>
            <a:ext cx="7386638" cy="4497388"/>
          </a:xfrm>
        </p:spPr>
        <p:txBody>
          <a:bodyPr/>
          <a:lstStyle/>
          <a:p>
            <a:pPr eaLnBrk="1" hangingPunct="1"/>
            <a:r>
              <a:rPr lang="cs-CZ" smtClean="0"/>
              <a:t>je teoretickou a užitou vědou, která se zabývá studiem psychologických zvláštností, podmínek a vztahů pracovní činnosti člověka v určitém pracovním prostředí, a to jak ve školství, tak v průmyslu, obchodě, dopravě aj. odvětvích</a:t>
            </a:r>
          </a:p>
        </p:txBody>
      </p:sp>
      <p:pic>
        <p:nvPicPr>
          <p:cNvPr id="6148" name="Picture 4" descr="MC900196298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88913"/>
            <a:ext cx="165100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Práce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 je základní lidská činnost </a:t>
            </a:r>
          </a:p>
          <a:p>
            <a:pPr eaLnBrk="1" hangingPunct="1"/>
            <a:r>
              <a:rPr lang="cs-CZ" smtClean="0"/>
              <a:t> práce je uvědomělá činnost zaměřená na utváření hmotných a duchovních hodnot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8913"/>
            <a:ext cx="7386638" cy="6335712"/>
          </a:xfrm>
        </p:spPr>
        <p:txBody>
          <a:bodyPr/>
          <a:lstStyle/>
          <a:p>
            <a:pPr eaLnBrk="1" hangingPunct="1"/>
            <a:r>
              <a:rPr lang="cs-CZ" smtClean="0"/>
              <a:t>Z hlediska teoretického tvoří psychologie práce soustavu poznatků získaných zkoumáním zákonitostí, kterými lidská psychika řídí pracovní činnost </a:t>
            </a:r>
          </a:p>
          <a:p>
            <a:pPr eaLnBrk="1" hangingPunct="1"/>
            <a:r>
              <a:rPr lang="cs-CZ" smtClean="0"/>
              <a:t> Z hlediska praktickéh</a:t>
            </a:r>
            <a:r>
              <a:rPr lang="cs-CZ" i="1" smtClean="0"/>
              <a:t>o</a:t>
            </a:r>
            <a:r>
              <a:rPr lang="cs-CZ" smtClean="0"/>
              <a:t> představuje soubor poznatků, významných pro úpravu pracovních postupů, objektivních vnějších i společenských podmínek práce, řízení a organizace práce atp.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smtClean="0"/>
              <a:t>Psychologie práce se dělí na dílčí obory 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598613"/>
            <a:ext cx="7386638" cy="4999037"/>
          </a:xfrm>
        </p:spPr>
        <p:txBody>
          <a:bodyPr/>
          <a:lstStyle/>
          <a:p>
            <a:pPr eaLnBrk="1" hangingPunct="1"/>
            <a:r>
              <a:rPr lang="cs-CZ" sz="2800" b="1" smtClean="0"/>
              <a:t>Sociální psychologie</a:t>
            </a:r>
            <a:r>
              <a:rPr lang="cs-CZ" sz="2800" smtClean="0"/>
              <a:t> práce zkoumá především vztahy ve skupinách na pracovišti a jejich vliv na pracovní výkonnost </a:t>
            </a:r>
            <a:endParaRPr lang="cs-CZ" sz="2800" b="1" smtClean="0"/>
          </a:p>
          <a:p>
            <a:pPr eaLnBrk="1" hangingPunct="1"/>
            <a:r>
              <a:rPr lang="cs-CZ" sz="2800" b="1" smtClean="0"/>
              <a:t>Inženýrská psychologie</a:t>
            </a:r>
            <a:r>
              <a:rPr lang="cs-CZ" sz="2800" smtClean="0"/>
              <a:t> zkoumá takové způsoby konstruování strojů (mechanismů) a takovou organizaci operací a pracovního prostředí, která odpovídá co nejvíce možnostem a hranicím schopností a dovedností pracovníků. Sbližuje tedy člověka a stroje.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Hlavní cíle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 zvyšování produktivity práce </a:t>
            </a:r>
          </a:p>
          <a:p>
            <a:pPr eaLnBrk="1" hangingPunct="1"/>
            <a:r>
              <a:rPr lang="cs-CZ" smtClean="0"/>
              <a:t> racionalizace</a:t>
            </a:r>
          </a:p>
          <a:p>
            <a:pPr eaLnBrk="1" hangingPunct="1"/>
            <a:r>
              <a:rPr lang="cs-CZ" smtClean="0"/>
              <a:t> bezpečnost práce</a:t>
            </a:r>
          </a:p>
          <a:p>
            <a:pPr eaLnBrk="1" hangingPunct="1"/>
            <a:r>
              <a:rPr lang="cs-CZ" smtClean="0"/>
              <a:t> ochrana života a zdraví pracujících </a:t>
            </a:r>
          </a:p>
          <a:p>
            <a:pPr eaLnBrk="1" hangingPunct="1"/>
            <a:r>
              <a:rPr lang="cs-CZ" smtClean="0"/>
              <a:t> zájmy pracujícího člověka </a:t>
            </a:r>
          </a:p>
          <a:p>
            <a:pPr eaLnBrk="1" hangingPunct="1"/>
            <a:r>
              <a:rPr lang="cs-CZ" smtClean="0"/>
              <a:t> sociální a vzdělávací rozvoj  pracovníků </a:t>
            </a:r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Hlavní úkoly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cs-CZ" smtClean="0"/>
              <a:t>vytváření pracovního prostředí</a:t>
            </a:r>
          </a:p>
          <a:p>
            <a:pPr marL="609600" indent="-609600" eaLnBrk="1" hangingPunct="1"/>
            <a:r>
              <a:rPr lang="cs-CZ" smtClean="0"/>
              <a:t>organizování lidských schopností, dovedností, znalostí, zkušeností a iniciativy, aby z toho měla prospěch celá společnost</a:t>
            </a:r>
          </a:p>
          <a:p>
            <a:pPr marL="609600" indent="-609600" eaLnBrk="1" hangingPunct="1"/>
            <a:endParaRPr lang="cs-CZ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35EF3643-D9E1-43B6-B02C-F1D5FD735BDA}"/>
</file>

<file path=customXml/itemProps2.xml><?xml version="1.0" encoding="utf-8"?>
<ds:datastoreItem xmlns:ds="http://schemas.openxmlformats.org/officeDocument/2006/customXml" ds:itemID="{4ED3B643-2A06-45BC-A250-C44D8A1D57AA}"/>
</file>

<file path=customXml/itemProps3.xml><?xml version="1.0" encoding="utf-8"?>
<ds:datastoreItem xmlns:ds="http://schemas.openxmlformats.org/officeDocument/2006/customXml" ds:itemID="{C63D732F-0345-499C-9982-4EE74E56D1CB}"/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87</TotalTime>
  <Words>481</Words>
  <Application>Microsoft Office PowerPoint</Application>
  <PresentationFormat>Předvádění na obrazovce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Kimono</vt:lpstr>
      <vt:lpstr>Prezentace aplikace PowerPoint</vt:lpstr>
      <vt:lpstr>Psychologie práce</vt:lpstr>
      <vt:lpstr>Úkol</vt:lpstr>
      <vt:lpstr>Psychologie práce</vt:lpstr>
      <vt:lpstr>Práce</vt:lpstr>
      <vt:lpstr>Prezentace aplikace PowerPoint</vt:lpstr>
      <vt:lpstr>Psychologie práce se dělí na dílčí obory </vt:lpstr>
      <vt:lpstr>Hlavní cíle</vt:lpstr>
      <vt:lpstr>Hlavní úkoly</vt:lpstr>
      <vt:lpstr>Úkol</vt:lpstr>
      <vt:lpstr>Prezentace aplikace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Michal Schade</cp:lastModifiedBy>
  <cp:revision>9</cp:revision>
  <dcterms:created xsi:type="dcterms:W3CDTF">2011-04-07T14:34:18Z</dcterms:created>
  <dcterms:modified xsi:type="dcterms:W3CDTF">2013-06-04T07:37:57Z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