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64" r:id="rId2"/>
    <p:sldId id="256" r:id="rId3"/>
    <p:sldId id="262" r:id="rId4"/>
    <p:sldId id="257" r:id="rId5"/>
    <p:sldId id="258" r:id="rId6"/>
    <p:sldId id="259" r:id="rId7"/>
    <p:sldId id="263" r:id="rId8"/>
    <p:sldId id="260" r:id="rId9"/>
    <p:sldId id="261" r:id="rId10"/>
    <p:sldId id="265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33"/>
    <a:srgbClr val="CC0000"/>
    <a:srgbClr val="D600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w 1588"/>
              <a:gd name="T1" fmla="*/ 0 h 1912"/>
              <a:gd name="T2" fmla="*/ 0 w 1588"/>
              <a:gd name="T3" fmla="*/ 15120938 h 1912"/>
              <a:gd name="T4" fmla="*/ 0 w 1588"/>
              <a:gd name="T5" fmla="*/ 15120938 h 1912"/>
              <a:gd name="T6" fmla="*/ 0 w 1588"/>
              <a:gd name="T7" fmla="*/ 151209375 h 1912"/>
              <a:gd name="T8" fmla="*/ 0 w 1588"/>
              <a:gd name="T9" fmla="*/ 2147483647 h 1912"/>
              <a:gd name="T10" fmla="*/ 0 w 1588"/>
              <a:gd name="T11" fmla="*/ 2147483647 h 1912"/>
              <a:gd name="T12" fmla="*/ 0 w 1588"/>
              <a:gd name="T13" fmla="*/ 0 h 1912"/>
              <a:gd name="T14" fmla="*/ 0 w 1588"/>
              <a:gd name="T15" fmla="*/ 0 h 191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588" h="1912">
                <a:moveTo>
                  <a:pt x="0" y="0"/>
                </a:move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en-US"/>
              <a:t>Klepnutím lze upravit styl předlohy nadpisů.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Klepnutím lze upravit styl předlohy podnadpisů.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855282-EE25-4C5D-8550-04E3CFF7EC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4234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FE867D-E94F-4784-ACB5-24D9AB865B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995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47623C-569F-484E-87FD-DCC618F236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565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DD5493-B667-4539-98D3-7238200B43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197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52B913-FB84-46D9-A545-AC5A903E0F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08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40347A-F496-4F20-ABCD-1D37EC7C7A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8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FD01-732F-4AD5-A773-201AD21B2F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506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5C848B-F5A5-4792-ACC5-610EC08806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670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1B2580-7520-4B22-8B06-7DEA336DE6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969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021AC5-0F65-4504-BF8B-387F8359BB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6527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56A045-E50A-48B9-84BC-4B4888DE8A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4952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Klepnutím lze upravit styl předlohy nadpisů.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Klepnutím lze upravit styly předlohy textu.</a:t>
            </a:r>
          </a:p>
          <a:p>
            <a:pPr lvl="1"/>
            <a:r>
              <a:rPr lang="en-US" smtClean="0"/>
              <a:t>Druhá úroveň</a:t>
            </a:r>
          </a:p>
          <a:p>
            <a:pPr lvl="2"/>
            <a:r>
              <a:rPr lang="en-US" smtClean="0"/>
              <a:t>Třetí úroveň</a:t>
            </a:r>
          </a:p>
          <a:p>
            <a:pPr lvl="3"/>
            <a:r>
              <a:rPr lang="en-US" smtClean="0"/>
              <a:t>Čtvrtá úroveň</a:t>
            </a:r>
          </a:p>
          <a:p>
            <a:pPr lvl="4"/>
            <a:r>
              <a:rPr lang="en-US" smtClean="0"/>
              <a:t>Pátá úroveň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FB0DCC36-2C85-465C-ABE2-DDE9AC8321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2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ovéPole 1"/>
          <p:cNvSpPr txBox="1">
            <a:spLocks noChangeArrowheads="1"/>
          </p:cNvSpPr>
          <p:nvPr/>
        </p:nvSpPr>
        <p:spPr bwMode="auto">
          <a:xfrm>
            <a:off x="1590675" y="188913"/>
            <a:ext cx="5962650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Projekt Smart logistik - moderní výuka logistiky, registrační číslo projektu CZ.1.07/1.5.00/34.0110</a:t>
            </a:r>
          </a:p>
        </p:txBody>
      </p:sp>
      <p:sp>
        <p:nvSpPr>
          <p:cNvPr id="3075" name="TextovéPole 2"/>
          <p:cNvSpPr txBox="1">
            <a:spLocks noChangeArrowheads="1"/>
          </p:cNvSpPr>
          <p:nvPr/>
        </p:nvSpPr>
        <p:spPr bwMode="auto">
          <a:xfrm>
            <a:off x="1331913" y="447675"/>
            <a:ext cx="6584950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Příjemce: Střední odborná škola logistická a střední odborné učiliště Dalovice, Hlavní 114, 362 63 Dalovice</a:t>
            </a:r>
          </a:p>
        </p:txBody>
      </p:sp>
      <p:pic>
        <p:nvPicPr>
          <p:cNvPr id="3076" name="Obrázek 3" descr="Logolink OPVK - oříznutý.jpg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6688" y="5292725"/>
            <a:ext cx="6272212" cy="1208088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TextovéPole 4"/>
          <p:cNvSpPr txBox="1">
            <a:spLocks noChangeArrowheads="1"/>
          </p:cNvSpPr>
          <p:nvPr/>
        </p:nvSpPr>
        <p:spPr bwMode="auto">
          <a:xfrm>
            <a:off x="788988" y="4868863"/>
            <a:ext cx="7566025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cs-CZ" sz="9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Tento výukový materiál vznikl v rámci Operačního programu Vzdělání pro konkurenceschopnost.</a:t>
            </a:r>
          </a:p>
        </p:txBody>
      </p:sp>
      <p:sp>
        <p:nvSpPr>
          <p:cNvPr id="3078" name="TextovéPole 5"/>
          <p:cNvSpPr txBox="1">
            <a:spLocks noChangeArrowheads="1"/>
          </p:cNvSpPr>
          <p:nvPr/>
        </p:nvSpPr>
        <p:spPr bwMode="auto">
          <a:xfrm>
            <a:off x="0" y="4354513"/>
            <a:ext cx="9304338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Materiál je určen k bezplatnému používání pro potřeby výuky a vzdělávání na všech typech škol a školských zařízení.</a:t>
            </a:r>
          </a:p>
          <a:p>
            <a:pPr algn="ctr" eaLnBrk="1" hangingPunct="1"/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Jakékoliv další používání podléhá autorskému zákonu.</a:t>
            </a:r>
          </a:p>
        </p:txBody>
      </p:sp>
      <p:sp>
        <p:nvSpPr>
          <p:cNvPr id="3079" name="TextovéPole 6"/>
          <p:cNvSpPr txBox="1">
            <a:spLocks noChangeArrowheads="1"/>
          </p:cNvSpPr>
          <p:nvPr/>
        </p:nvSpPr>
        <p:spPr bwMode="auto">
          <a:xfrm>
            <a:off x="358775" y="1160463"/>
            <a:ext cx="1714500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Název materiálu:</a:t>
            </a:r>
          </a:p>
        </p:txBody>
      </p:sp>
      <p:sp>
        <p:nvSpPr>
          <p:cNvPr id="3080" name="TextovéPole 7"/>
          <p:cNvSpPr txBox="1">
            <a:spLocks noChangeArrowheads="1"/>
          </p:cNvSpPr>
          <p:nvPr/>
        </p:nvSpPr>
        <p:spPr bwMode="auto">
          <a:xfrm>
            <a:off x="358775" y="901700"/>
            <a:ext cx="1943100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Autor materiálu:	</a:t>
            </a:r>
          </a:p>
        </p:txBody>
      </p:sp>
      <p:sp>
        <p:nvSpPr>
          <p:cNvPr id="3081" name="TextovéPole 10"/>
          <p:cNvSpPr txBox="1">
            <a:spLocks noChangeArrowheads="1"/>
          </p:cNvSpPr>
          <p:nvPr/>
        </p:nvSpPr>
        <p:spPr bwMode="auto">
          <a:xfrm>
            <a:off x="358775" y="1419225"/>
            <a:ext cx="649288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Ročník:</a:t>
            </a:r>
          </a:p>
        </p:txBody>
      </p:sp>
      <p:sp>
        <p:nvSpPr>
          <p:cNvPr id="3082" name="TextovéPole 13"/>
          <p:cNvSpPr txBox="1">
            <a:spLocks noChangeArrowheads="1"/>
          </p:cNvSpPr>
          <p:nvPr/>
        </p:nvSpPr>
        <p:spPr bwMode="auto">
          <a:xfrm>
            <a:off x="358775" y="1679575"/>
            <a:ext cx="1685925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Vzdělávací oblast / téma:</a:t>
            </a:r>
          </a:p>
        </p:txBody>
      </p:sp>
      <p:sp>
        <p:nvSpPr>
          <p:cNvPr id="3083" name="TextovéPole 14"/>
          <p:cNvSpPr txBox="1">
            <a:spLocks noChangeArrowheads="1"/>
          </p:cNvSpPr>
          <p:nvPr/>
        </p:nvSpPr>
        <p:spPr bwMode="auto">
          <a:xfrm>
            <a:off x="358775" y="1938338"/>
            <a:ext cx="1620838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Datum (období) tvorby:</a:t>
            </a:r>
          </a:p>
        </p:txBody>
      </p:sp>
      <p:sp>
        <p:nvSpPr>
          <p:cNvPr id="3084" name="TextovéPole 16"/>
          <p:cNvSpPr txBox="1">
            <a:spLocks noChangeArrowheads="1"/>
          </p:cNvSpPr>
          <p:nvPr/>
        </p:nvSpPr>
        <p:spPr bwMode="auto">
          <a:xfrm>
            <a:off x="358775" y="2197100"/>
            <a:ext cx="842963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Anotace:</a:t>
            </a:r>
            <a:endParaRPr lang="cs-CZ" sz="11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85" name="TextovéPole 17"/>
          <p:cNvSpPr txBox="1">
            <a:spLocks noChangeArrowheads="1"/>
          </p:cNvSpPr>
          <p:nvPr/>
        </p:nvSpPr>
        <p:spPr bwMode="auto">
          <a:xfrm>
            <a:off x="2174875" y="1160463"/>
            <a:ext cx="5832475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VY_32_INOVACE_20.03_PP_Člověk a práce</a:t>
            </a:r>
          </a:p>
        </p:txBody>
      </p:sp>
      <p:sp>
        <p:nvSpPr>
          <p:cNvPr id="3086" name="TextovéPole 18"/>
          <p:cNvSpPr txBox="1">
            <a:spLocks noChangeArrowheads="1"/>
          </p:cNvSpPr>
          <p:nvPr/>
        </p:nvSpPr>
        <p:spPr bwMode="auto">
          <a:xfrm>
            <a:off x="2174875" y="901700"/>
            <a:ext cx="1600200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Věra Janovičová</a:t>
            </a:r>
          </a:p>
        </p:txBody>
      </p:sp>
      <p:sp>
        <p:nvSpPr>
          <p:cNvPr id="3087" name="TextovéPole 25"/>
          <p:cNvSpPr txBox="1">
            <a:spLocks noChangeArrowheads="1"/>
          </p:cNvSpPr>
          <p:nvPr/>
        </p:nvSpPr>
        <p:spPr bwMode="auto">
          <a:xfrm>
            <a:off x="2174875" y="2197100"/>
            <a:ext cx="5572125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cs-CZ" sz="1100" b="1" i="1" dirty="0"/>
              <a:t>Materiál je určen žákům 2. a 3..ročníkům, k jejich motivaci pro výuku OP.  Žáci ve formě PP mají lepší přehled o výkladu látky a možnosti lepšího pochopení a vstřebání informací. Formou doplňujících otázek si ujasňují </a:t>
            </a:r>
            <a:r>
              <a:rPr lang="cs-CZ" sz="1100" b="1" i="1" dirty="0" err="1"/>
              <a:t>výklad.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Žáci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se seznámí s tím, co je to práce a jak se rozvíjí.</a:t>
            </a:r>
          </a:p>
        </p:txBody>
      </p:sp>
      <p:sp>
        <p:nvSpPr>
          <p:cNvPr id="3088" name="TextovéPole 17"/>
          <p:cNvSpPr txBox="1">
            <a:spLocks noChangeArrowheads="1"/>
          </p:cNvSpPr>
          <p:nvPr/>
        </p:nvSpPr>
        <p:spPr bwMode="auto">
          <a:xfrm>
            <a:off x="2174875" y="1419225"/>
            <a:ext cx="2332038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Druhý </a:t>
            </a:r>
          </a:p>
        </p:txBody>
      </p:sp>
      <p:sp>
        <p:nvSpPr>
          <p:cNvPr id="3089" name="TextovéPole 17"/>
          <p:cNvSpPr txBox="1">
            <a:spLocks noChangeArrowheads="1"/>
          </p:cNvSpPr>
          <p:nvPr/>
        </p:nvSpPr>
        <p:spPr bwMode="auto">
          <a:xfrm>
            <a:off x="2174875" y="1679575"/>
            <a:ext cx="5895975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Psychologie práce</a:t>
            </a:r>
          </a:p>
        </p:txBody>
      </p:sp>
      <p:sp>
        <p:nvSpPr>
          <p:cNvPr id="3090" name="TextovéPole 17"/>
          <p:cNvSpPr txBox="1">
            <a:spLocks noChangeArrowheads="1"/>
          </p:cNvSpPr>
          <p:nvPr/>
        </p:nvSpPr>
        <p:spPr bwMode="auto">
          <a:xfrm>
            <a:off x="2174875" y="1938338"/>
            <a:ext cx="822325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17.1.2013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ovéPole 2"/>
          <p:cNvSpPr txBox="1">
            <a:spLocks noChangeArrowheads="1"/>
          </p:cNvSpPr>
          <p:nvPr/>
        </p:nvSpPr>
        <p:spPr bwMode="auto">
          <a:xfrm>
            <a:off x="3016250" y="5567363"/>
            <a:ext cx="3567113" cy="776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Věra Janovičová</a:t>
            </a:r>
          </a:p>
          <a:p>
            <a:pPr algn="ctr"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SOŠ logistická a SOU Dalovice</a:t>
            </a:r>
          </a:p>
          <a:p>
            <a:pPr algn="ctr" eaLnBrk="1" hangingPunct="1"/>
            <a:r>
              <a:rPr lang="cs-CZ" sz="11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janovicova@logistickaskola.cz</a:t>
            </a:r>
          </a:p>
          <a:p>
            <a:pPr algn="ctr" eaLnBrk="1" hangingPunct="1"/>
            <a:r>
              <a:rPr lang="cs-CZ" sz="11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Leden 2013</a:t>
            </a:r>
          </a:p>
        </p:txBody>
      </p:sp>
      <p:sp>
        <p:nvSpPr>
          <p:cNvPr id="12291" name="TextovéPole 3"/>
          <p:cNvSpPr txBox="1">
            <a:spLocks noChangeArrowheads="1"/>
          </p:cNvSpPr>
          <p:nvPr/>
        </p:nvSpPr>
        <p:spPr bwMode="auto">
          <a:xfrm>
            <a:off x="358775" y="4595813"/>
            <a:ext cx="8426450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Objekty, použité k vytvoření materiálu jsou vlastní originální tvorbou autora. pocházejí z veřejných knihoven obrázků (public domain) nebo z databáze SW Smart Notebook.</a:t>
            </a:r>
          </a:p>
        </p:txBody>
      </p:sp>
      <p:sp>
        <p:nvSpPr>
          <p:cNvPr id="12292" name="TextovéPole 4"/>
          <p:cNvSpPr txBox="1">
            <a:spLocks noChangeArrowheads="1"/>
          </p:cNvSpPr>
          <p:nvPr/>
        </p:nvSpPr>
        <p:spPr bwMode="auto">
          <a:xfrm>
            <a:off x="206375" y="182563"/>
            <a:ext cx="4433888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pl-PL" sz="1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Seznam použité literatury a pramenů:</a:t>
            </a:r>
            <a:endParaRPr lang="cs-CZ" sz="1400" b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3" name="TextovéPole 5"/>
          <p:cNvSpPr txBox="1">
            <a:spLocks noChangeArrowheads="1"/>
          </p:cNvSpPr>
          <p:nvPr/>
        </p:nvSpPr>
        <p:spPr bwMode="auto">
          <a:xfrm>
            <a:off x="295275" y="512763"/>
            <a:ext cx="7685088" cy="436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KOHOUTEK, R., ŠTĚPÁNEK, J. </a:t>
            </a:r>
            <a:r>
              <a:rPr lang="cs-CZ" sz="11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Psychologie práce a řízení . 1. vyd. Brno: </a:t>
            </a:r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Akademické nakladatelství CERM, s.r.o. 2000. ISBN 80-214-1552-5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750" y="620713"/>
            <a:ext cx="7772400" cy="1431925"/>
          </a:xfrm>
        </p:spPr>
        <p:txBody>
          <a:bodyPr/>
          <a:lstStyle/>
          <a:p>
            <a:pPr eaLnBrk="1" hangingPunct="1">
              <a:defRPr/>
            </a:pPr>
            <a:r>
              <a:rPr lang="cs-CZ" sz="5400" b="1" u="sng" smtClean="0">
                <a:solidFill>
                  <a:srgbClr val="D60093"/>
                </a:solidFill>
              </a:rPr>
              <a:t>Člověk a práce</a:t>
            </a:r>
            <a:endParaRPr lang="en-US" sz="5400" b="1" u="sng" smtClean="0">
              <a:solidFill>
                <a:srgbClr val="D60093"/>
              </a:solidFill>
            </a:endParaRPr>
          </a:p>
        </p:txBody>
      </p:sp>
      <p:pic>
        <p:nvPicPr>
          <p:cNvPr id="4099" name="Picture 5" descr="dglxasset[3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2420938"/>
            <a:ext cx="4824412" cy="3529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Úkol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Co je to práce?</a:t>
            </a:r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b="1" u="sng" smtClean="0">
                <a:solidFill>
                  <a:srgbClr val="CC0000"/>
                </a:solidFill>
              </a:rPr>
              <a:t>Práce</a:t>
            </a:r>
            <a:endParaRPr lang="en-US" b="1" u="sng" smtClean="0">
              <a:solidFill>
                <a:srgbClr val="CC0000"/>
              </a:solidFill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cs-CZ" b="1" smtClean="0"/>
              <a:t>Práce </a:t>
            </a:r>
            <a:r>
              <a:rPr lang="cs-CZ" smtClean="0"/>
              <a:t>= </a:t>
            </a:r>
            <a:r>
              <a:rPr lang="cs-CZ" u="sng" smtClean="0"/>
              <a:t>lidská činnost</a:t>
            </a:r>
            <a:r>
              <a:rPr lang="cs-CZ" smtClean="0"/>
              <a:t>, která mění přírodní a kulturní prostředí. Je zdrojem materiálních i kulturních hodnot. Člověk mění přírodu na sobě potřebné kulturní prostředí a získává prostředky ke svému životu. Práce je účelové vynakládání úsilí a aplikace znalostí a dovedností. Lidská psychika umožňuje práci a zároveň se v procesu práce mění.</a:t>
            </a:r>
            <a:endParaRPr lang="en-US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mtClean="0"/>
              <a:t>Co se rozvíjí v pracovní činnosti?</a:t>
            </a:r>
            <a:endParaRPr lang="en-US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2400" smtClean="0"/>
              <a:t>Schopnosti</a:t>
            </a:r>
          </a:p>
          <a:p>
            <a:pPr eaLnBrk="1" hangingPunct="1">
              <a:defRPr/>
            </a:pPr>
            <a:r>
              <a:rPr lang="cs-CZ" sz="2400" smtClean="0"/>
              <a:t>Profesionální zájmy</a:t>
            </a:r>
          </a:p>
          <a:p>
            <a:pPr eaLnBrk="1" hangingPunct="1">
              <a:defRPr/>
            </a:pPr>
            <a:r>
              <a:rPr lang="cs-CZ" sz="2400" smtClean="0"/>
              <a:t>Postoje</a:t>
            </a:r>
          </a:p>
          <a:p>
            <a:pPr eaLnBrk="1" hangingPunct="1">
              <a:defRPr/>
            </a:pPr>
            <a:r>
              <a:rPr lang="cs-CZ" sz="2400" smtClean="0"/>
              <a:t>Životní názory</a:t>
            </a:r>
          </a:p>
          <a:p>
            <a:pPr eaLnBrk="1" hangingPunct="1">
              <a:defRPr/>
            </a:pPr>
            <a:r>
              <a:rPr lang="cs-CZ" sz="2400" smtClean="0"/>
              <a:t>Charakterové i fyzické vlastnosti</a:t>
            </a:r>
            <a:endParaRPr lang="en-US" sz="2400" smtClean="0"/>
          </a:p>
        </p:txBody>
      </p:sp>
      <p:pic>
        <p:nvPicPr>
          <p:cNvPr id="7172" name="Picture 4" descr="dglxasset[2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325" y="2060575"/>
            <a:ext cx="2232025" cy="3960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333375"/>
            <a:ext cx="8229600" cy="4114800"/>
          </a:xfrm>
        </p:spPr>
        <p:txBody>
          <a:bodyPr/>
          <a:lstStyle/>
          <a:p>
            <a:pPr eaLnBrk="1" hangingPunct="1">
              <a:defRPr/>
            </a:pPr>
            <a:r>
              <a:rPr lang="cs-CZ" sz="2400" smtClean="0">
                <a:solidFill>
                  <a:srgbClr val="CC0000"/>
                </a:solidFill>
              </a:rPr>
              <a:t>Pracovní činnost je spojena s plněním povinností. Má proto vliv i na utváření volních vlastností</a:t>
            </a:r>
          </a:p>
          <a:p>
            <a:pPr eaLnBrk="1" hangingPunct="1">
              <a:defRPr/>
            </a:pPr>
            <a:r>
              <a:rPr lang="cs-CZ" sz="2400" smtClean="0">
                <a:solidFill>
                  <a:srgbClr val="CC0000"/>
                </a:solidFill>
              </a:rPr>
              <a:t>Zážitky úspěchu a neúspěchu (s odpovídajícími emocionálními prožitky) mají vliv na sebevědomí, aspirační úroveň a tím zpětně i na motivaci</a:t>
            </a:r>
            <a:endParaRPr lang="en-US" sz="2400" smtClean="0">
              <a:solidFill>
                <a:srgbClr val="CC0000"/>
              </a:solidFill>
            </a:endParaRPr>
          </a:p>
        </p:txBody>
      </p:sp>
      <p:pic>
        <p:nvPicPr>
          <p:cNvPr id="2" name="Picture 4" descr="dglxasset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4438" y="2565400"/>
            <a:ext cx="3671887" cy="345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Úkol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Proč lidé pracují?</a:t>
            </a:r>
          </a:p>
          <a:p>
            <a:pPr>
              <a:defRPr/>
            </a:pPr>
            <a:r>
              <a:rPr lang="cs-CZ" dirty="0" smtClean="0"/>
              <a:t>Jaké schopnosti práce rozvíjí?</a:t>
            </a:r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060575"/>
            <a:ext cx="8229600" cy="4114800"/>
          </a:xfrm>
        </p:spPr>
        <p:txBody>
          <a:bodyPr/>
          <a:lstStyle/>
          <a:p>
            <a:pPr eaLnBrk="1" hangingPunct="1">
              <a:defRPr/>
            </a:pPr>
            <a:r>
              <a:rPr lang="cs-CZ" sz="2400" smtClean="0"/>
              <a:t>aby si vydělávali na živobytí – vydělávali peníze</a:t>
            </a:r>
          </a:p>
          <a:p>
            <a:pPr eaLnBrk="1" hangingPunct="1">
              <a:defRPr/>
            </a:pPr>
            <a:r>
              <a:rPr lang="cs-CZ" sz="2400" smtClean="0"/>
              <a:t>kvůli dělání něčeho užitečného</a:t>
            </a:r>
          </a:p>
          <a:p>
            <a:pPr eaLnBrk="1" hangingPunct="1">
              <a:defRPr/>
            </a:pPr>
            <a:r>
              <a:rPr lang="cs-CZ" sz="2400" smtClean="0"/>
              <a:t>kvůli pocitu úspěchu, prestiže, uznání</a:t>
            </a:r>
          </a:p>
          <a:p>
            <a:pPr eaLnBrk="1" hangingPunct="1">
              <a:defRPr/>
            </a:pPr>
            <a:r>
              <a:rPr lang="cs-CZ" sz="2400" smtClean="0"/>
              <a:t>kvůli příležitosti využívat a rozvíjet své schopnosti</a:t>
            </a:r>
          </a:p>
          <a:p>
            <a:pPr eaLnBrk="1" hangingPunct="1">
              <a:defRPr/>
            </a:pPr>
            <a:r>
              <a:rPr lang="cs-CZ" sz="2400" smtClean="0"/>
              <a:t>kvůli pocitu moci a zařazení do společnosti</a:t>
            </a:r>
            <a:endParaRPr lang="en-US" sz="2400" smtClean="0"/>
          </a:p>
        </p:txBody>
      </p:sp>
      <p:sp>
        <p:nvSpPr>
          <p:cNvPr id="10243" name="WordArt 4" descr="Papírový pytlík"/>
          <p:cNvSpPr>
            <a:spLocks noChangeArrowheads="1" noChangeShapeType="1" noTextEdit="1"/>
          </p:cNvSpPr>
          <p:nvPr/>
        </p:nvSpPr>
        <p:spPr bwMode="auto">
          <a:xfrm>
            <a:off x="1763713" y="692150"/>
            <a:ext cx="4968875" cy="12239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cs-CZ" sz="3600" kern="1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Proč lidé pracují?</a:t>
            </a:r>
          </a:p>
        </p:txBody>
      </p:sp>
      <p:pic>
        <p:nvPicPr>
          <p:cNvPr id="10244" name="Picture 5" descr="dglxasset[3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313" y="4508500"/>
            <a:ext cx="2806700" cy="208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836613"/>
            <a:ext cx="8229600" cy="4114800"/>
          </a:xfrm>
        </p:spPr>
        <p:txBody>
          <a:bodyPr/>
          <a:lstStyle/>
          <a:p>
            <a:pPr eaLnBrk="1" hangingPunct="1">
              <a:defRPr/>
            </a:pPr>
            <a:r>
              <a:rPr lang="cs-CZ" sz="2000" u="sng" smtClean="0">
                <a:solidFill>
                  <a:srgbClr val="660033"/>
                </a:solidFill>
              </a:rPr>
              <a:t>Práce je jevem a procesem sociálním</a:t>
            </a:r>
            <a:r>
              <a:rPr lang="cs-CZ" sz="2000" smtClean="0">
                <a:solidFill>
                  <a:srgbClr val="660033"/>
                </a:solidFill>
              </a:rPr>
              <a:t>. Dochází při ní k organizování lidí za účelem kooperace a uspokojování potřeb</a:t>
            </a:r>
          </a:p>
          <a:p>
            <a:pPr eaLnBrk="1" hangingPunct="1">
              <a:defRPr/>
            </a:pPr>
            <a:r>
              <a:rPr lang="cs-CZ" sz="2000" smtClean="0">
                <a:solidFill>
                  <a:srgbClr val="660033"/>
                </a:solidFill>
              </a:rPr>
              <a:t>Společenské postavení lidí bývá odvozeno z jejich rolí v pracovním procesu. V naší kultuře má práce hlubinné zakotvení jak v uspořádání společnosti, tak v psychice jednotlivce</a:t>
            </a:r>
            <a:endParaRPr lang="en-US" sz="2000" smtClean="0">
              <a:solidFill>
                <a:srgbClr val="660033"/>
              </a:solidFill>
            </a:endParaRPr>
          </a:p>
        </p:txBody>
      </p:sp>
      <p:pic>
        <p:nvPicPr>
          <p:cNvPr id="11267" name="Picture 4" descr="dglxasset[4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613" y="2852738"/>
            <a:ext cx="4176712" cy="324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ceán">
  <a:themeElements>
    <a:clrScheme name="Oceá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á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ceá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á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á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á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á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á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á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á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800384EB-DFFE-4226-B767-AF2F764FBD28}"/>
</file>

<file path=customXml/itemProps2.xml><?xml version="1.0" encoding="utf-8"?>
<ds:datastoreItem xmlns:ds="http://schemas.openxmlformats.org/officeDocument/2006/customXml" ds:itemID="{D9ADCDD3-D081-47E9-967E-04FF6D8ED5E2}"/>
</file>

<file path=customXml/itemProps3.xml><?xml version="1.0" encoding="utf-8"?>
<ds:datastoreItem xmlns:ds="http://schemas.openxmlformats.org/officeDocument/2006/customXml" ds:itemID="{88359291-CF32-4CC4-9D72-7669C4479B4D}"/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61</TotalTime>
  <Words>372</Words>
  <Application>Microsoft Office PowerPoint</Application>
  <PresentationFormat>Předvádění na obrazovce (4:3)</PresentationFormat>
  <Paragraphs>48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6" baseType="lpstr">
      <vt:lpstr>Tahoma</vt:lpstr>
      <vt:lpstr>Arial</vt:lpstr>
      <vt:lpstr>Wingdings</vt:lpstr>
      <vt:lpstr>Calibri</vt:lpstr>
      <vt:lpstr>Times New Roman</vt:lpstr>
      <vt:lpstr>Oceán</vt:lpstr>
      <vt:lpstr>Prezentace aplikace PowerPoint</vt:lpstr>
      <vt:lpstr>Člověk a práce</vt:lpstr>
      <vt:lpstr>Úkol</vt:lpstr>
      <vt:lpstr>Práce</vt:lpstr>
      <vt:lpstr>Co se rozvíjí v pracovní činnosti?</vt:lpstr>
      <vt:lpstr>Prezentace aplikace PowerPoint</vt:lpstr>
      <vt:lpstr>Úkol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Věra Janovičová</dc:creator>
  <cp:lastModifiedBy>Michal Schade</cp:lastModifiedBy>
  <cp:revision>11</cp:revision>
  <dcterms:created xsi:type="dcterms:W3CDTF">2010-06-08T18:11:44Z</dcterms:created>
  <dcterms:modified xsi:type="dcterms:W3CDTF">2013-06-04T07:37:25Z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