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sldIdLst>
    <p:sldId id="263" r:id="rId2"/>
    <p:sldId id="256" r:id="rId3"/>
    <p:sldId id="261" r:id="rId4"/>
    <p:sldId id="257" r:id="rId5"/>
    <p:sldId id="258" r:id="rId6"/>
    <p:sldId id="259" r:id="rId7"/>
    <p:sldId id="262" r:id="rId8"/>
    <p:sldId id="260" r:id="rId9"/>
    <p:sldId id="264" r:id="rId10"/>
  </p:sldIdLst>
  <p:sldSz cx="10080625" cy="7559675"/>
  <p:notesSz cx="7559675" cy="10691813"/>
  <p:defaultTextStyle>
    <a:defPPr>
      <a:defRPr lang="en-GB"/>
    </a:defPPr>
    <a:lvl1pPr algn="l" defTabSz="719138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charset="0"/>
        <a:ea typeface="+mn-ea"/>
        <a:cs typeface="+mn-cs"/>
      </a:defRPr>
    </a:lvl1pPr>
    <a:lvl2pPr marL="742950" indent="-285750" algn="l" defTabSz="719138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charset="0"/>
        <a:ea typeface="+mn-ea"/>
        <a:cs typeface="+mn-cs"/>
      </a:defRPr>
    </a:lvl2pPr>
    <a:lvl3pPr marL="1143000" indent="-228600" algn="l" defTabSz="719138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charset="0"/>
        <a:ea typeface="+mn-ea"/>
        <a:cs typeface="+mn-cs"/>
      </a:defRPr>
    </a:lvl3pPr>
    <a:lvl4pPr marL="1600200" indent="-228600" algn="l" defTabSz="719138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charset="0"/>
        <a:ea typeface="+mn-ea"/>
        <a:cs typeface="+mn-cs"/>
      </a:defRPr>
    </a:lvl4pPr>
    <a:lvl5pPr marL="2057400" indent="-228600" algn="l" defTabSz="719138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246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312863" y="1027113"/>
            <a:ext cx="4932362" cy="369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4462" cy="410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</p:spTree>
    <p:extLst>
      <p:ext uri="{BB962C8B-B14F-4D97-AF65-F5344CB8AC3E}">
        <p14:creationId xmlns:p14="http://schemas.microsoft.com/office/powerpoint/2010/main" val="66544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1106488" y="801688"/>
            <a:ext cx="5346700" cy="4010025"/>
          </a:xfrm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5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 noTextEdit="1"/>
          </p:cNvSpPr>
          <p:nvPr>
            <p:ph type="sldImg"/>
          </p:nvPr>
        </p:nvSpPr>
        <p:spPr/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3" name="Rectangle 2"/>
          <p:cNvSpPr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7" name="Rectangle 2"/>
          <p:cNvSpPr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1" name="Rectangle 2"/>
          <p:cNvSpPr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 noTextEdit="1"/>
          </p:cNvSpPr>
          <p:nvPr>
            <p:ph type="sldImg"/>
          </p:nvPr>
        </p:nvSpPr>
        <p:spPr/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9" name="Rectangle 2"/>
          <p:cNvSpPr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 noTextEdit="1"/>
          </p:cNvSpPr>
          <p:nvPr>
            <p:ph type="sldImg"/>
          </p:nvPr>
        </p:nvSpPr>
        <p:spPr>
          <a:xfrm>
            <a:off x="1106488" y="801688"/>
            <a:ext cx="5346700" cy="4010025"/>
          </a:xfrm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3979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170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196138" y="306388"/>
            <a:ext cx="2151062" cy="6592887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41363" y="306388"/>
            <a:ext cx="6302375" cy="659288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9109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1363" y="306388"/>
            <a:ext cx="8605837" cy="113347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8969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6601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39004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22325" y="2138363"/>
            <a:ext cx="4132263" cy="4760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06988" y="2138363"/>
            <a:ext cx="4132262" cy="4760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3578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3914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047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4542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196067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080340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306388"/>
            <a:ext cx="8605837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2138363"/>
            <a:ext cx="8416925" cy="4760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99284C"/>
          </a:solidFill>
          <a:latin typeface="+mj-lt"/>
          <a:ea typeface="+mj-ea"/>
          <a:cs typeface="+mj-cs"/>
        </a:defRPr>
      </a:lvl1pPr>
      <a:lvl2pPr algn="ctr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99284C"/>
          </a:solidFill>
          <a:latin typeface="Arial" charset="0"/>
        </a:defRPr>
      </a:lvl2pPr>
      <a:lvl3pPr algn="ctr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99284C"/>
          </a:solidFill>
          <a:latin typeface="Arial" charset="0"/>
        </a:defRPr>
      </a:lvl3pPr>
      <a:lvl4pPr algn="ctr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99284C"/>
          </a:solidFill>
          <a:latin typeface="Arial" charset="0"/>
        </a:defRPr>
      </a:lvl4pPr>
      <a:lvl5pPr algn="ctr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99284C"/>
          </a:solidFill>
          <a:latin typeface="Arial" charset="0"/>
        </a:defRPr>
      </a:lvl5pPr>
      <a:lvl6pPr marL="2514600" indent="-228600" algn="ctr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99284C"/>
          </a:solidFill>
          <a:latin typeface="Arial" charset="0"/>
        </a:defRPr>
      </a:lvl6pPr>
      <a:lvl7pPr marL="2971800" indent="-228600" algn="ctr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99284C"/>
          </a:solidFill>
          <a:latin typeface="Arial" charset="0"/>
        </a:defRPr>
      </a:lvl7pPr>
      <a:lvl8pPr marL="3429000" indent="-228600" algn="ctr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99284C"/>
          </a:solidFill>
          <a:latin typeface="Arial" charset="0"/>
        </a:defRPr>
      </a:lvl8pPr>
      <a:lvl9pPr marL="3886200" indent="-228600" algn="ctr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 b="1" i="1">
          <a:solidFill>
            <a:srgbClr val="99284C"/>
          </a:solidFill>
          <a:latin typeface="Arial" charset="0"/>
        </a:defRPr>
      </a:lvl9pPr>
    </p:titleStyle>
    <p:bodyStyle>
      <a:lvl1pPr marL="342900" indent="-342900" algn="l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333333"/>
          </a:solidFill>
          <a:latin typeface="+mn-lt"/>
        </a:defRPr>
      </a:lvl2pPr>
      <a:lvl3pPr marL="1143000" indent="-228600" algn="l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333333"/>
          </a:solidFill>
          <a:latin typeface="+mn-lt"/>
        </a:defRPr>
      </a:lvl3pPr>
      <a:lvl4pPr marL="1600200" indent="-228600" algn="l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333333"/>
          </a:solidFill>
          <a:latin typeface="+mn-lt"/>
        </a:defRPr>
      </a:lvl4pPr>
      <a:lvl5pPr marL="2057400" indent="-228600" algn="l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333333"/>
          </a:solidFill>
          <a:latin typeface="+mn-lt"/>
        </a:defRPr>
      </a:lvl5pPr>
      <a:lvl6pPr marL="2514600" indent="-228600" algn="l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333333"/>
          </a:solidFill>
          <a:latin typeface="+mn-lt"/>
        </a:defRPr>
      </a:lvl6pPr>
      <a:lvl7pPr marL="2971800" indent="-228600" algn="l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333333"/>
          </a:solidFill>
          <a:latin typeface="+mn-lt"/>
        </a:defRPr>
      </a:lvl7pPr>
      <a:lvl8pPr marL="3429000" indent="-228600" algn="l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333333"/>
          </a:solidFill>
          <a:latin typeface="+mn-lt"/>
        </a:defRPr>
      </a:lvl8pPr>
      <a:lvl9pPr marL="3886200" indent="-228600" algn="l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333333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752600" y="207963"/>
            <a:ext cx="65754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468438" y="493713"/>
            <a:ext cx="725963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738" y="5834063"/>
            <a:ext cx="6915150" cy="1331912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869950" y="5367338"/>
            <a:ext cx="83407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800600"/>
            <a:ext cx="10256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96875" y="1279525"/>
            <a:ext cx="189071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96875" y="993775"/>
            <a:ext cx="214153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7" name="TextovéPole 10"/>
          <p:cNvSpPr txBox="1">
            <a:spLocks noChangeArrowheads="1"/>
          </p:cNvSpPr>
          <p:nvPr/>
        </p:nvSpPr>
        <p:spPr bwMode="auto">
          <a:xfrm>
            <a:off x="396875" y="1565275"/>
            <a:ext cx="712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58" name="TextovéPole 13"/>
          <p:cNvSpPr txBox="1">
            <a:spLocks noChangeArrowheads="1"/>
          </p:cNvSpPr>
          <p:nvPr/>
        </p:nvSpPr>
        <p:spPr bwMode="auto">
          <a:xfrm>
            <a:off x="396875" y="1851025"/>
            <a:ext cx="1857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59" name="TextovéPole 14"/>
          <p:cNvSpPr txBox="1">
            <a:spLocks noChangeArrowheads="1"/>
          </p:cNvSpPr>
          <p:nvPr/>
        </p:nvSpPr>
        <p:spPr bwMode="auto">
          <a:xfrm>
            <a:off x="396875" y="2136775"/>
            <a:ext cx="178593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0" name="TextovéPole 16"/>
          <p:cNvSpPr txBox="1">
            <a:spLocks noChangeArrowheads="1"/>
          </p:cNvSpPr>
          <p:nvPr/>
        </p:nvSpPr>
        <p:spPr bwMode="auto">
          <a:xfrm>
            <a:off x="396875" y="2422525"/>
            <a:ext cx="927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2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" name="TextovéPole 17"/>
          <p:cNvSpPr txBox="1">
            <a:spLocks noChangeArrowheads="1"/>
          </p:cNvSpPr>
          <p:nvPr/>
        </p:nvSpPr>
        <p:spPr bwMode="auto">
          <a:xfrm>
            <a:off x="2397125" y="1279525"/>
            <a:ext cx="6429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VY_32_INOVACE_20.06_PP_Mobbing</a:t>
            </a:r>
          </a:p>
        </p:txBody>
      </p:sp>
      <p:sp>
        <p:nvSpPr>
          <p:cNvPr id="2062" name="TextovéPole 18"/>
          <p:cNvSpPr txBox="1">
            <a:spLocks noChangeArrowheads="1"/>
          </p:cNvSpPr>
          <p:nvPr/>
        </p:nvSpPr>
        <p:spPr bwMode="auto">
          <a:xfrm>
            <a:off x="2397125" y="993775"/>
            <a:ext cx="176371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2063" name="TextovéPole 25"/>
          <p:cNvSpPr txBox="1">
            <a:spLocks noChangeArrowheads="1"/>
          </p:cNvSpPr>
          <p:nvPr/>
        </p:nvSpPr>
        <p:spPr bwMode="auto">
          <a:xfrm>
            <a:off x="2466975" y="2422525"/>
            <a:ext cx="61452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 b="1" i="1">
                <a:solidFill>
                  <a:schemeClr val="tx1"/>
                </a:solidFill>
                <a:cs typeface="Arial" charset="0"/>
              </a:rPr>
              <a:t>Materiál je určen žákům 3.ročníků, k jejich motivaci pro výuku OP.  Žáci ve formě PP mají lepší přehled o výkladu látky a možnosti lepšího pochopení a vstřebání informací. Formou doplňujících otázek si ujasňují výklad.</a:t>
            </a: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je to mobbing, jaké má fáze a jak se bránit.</a:t>
            </a:r>
          </a:p>
        </p:txBody>
      </p:sp>
      <p:sp>
        <p:nvSpPr>
          <p:cNvPr id="2064" name="TextovéPole 17"/>
          <p:cNvSpPr txBox="1">
            <a:spLocks noChangeArrowheads="1"/>
          </p:cNvSpPr>
          <p:nvPr/>
        </p:nvSpPr>
        <p:spPr bwMode="auto">
          <a:xfrm>
            <a:off x="2397125" y="1565275"/>
            <a:ext cx="2571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</a:p>
        </p:txBody>
      </p:sp>
      <p:sp>
        <p:nvSpPr>
          <p:cNvPr id="2065" name="TextovéPole 17"/>
          <p:cNvSpPr txBox="1">
            <a:spLocks noChangeArrowheads="1"/>
          </p:cNvSpPr>
          <p:nvPr/>
        </p:nvSpPr>
        <p:spPr bwMode="auto">
          <a:xfrm>
            <a:off x="2397125" y="1851025"/>
            <a:ext cx="650081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</a:t>
            </a: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397125" y="2136775"/>
            <a:ext cx="9080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6.2.2013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1079500"/>
            <a:ext cx="8607425" cy="1135063"/>
          </a:xfrm>
        </p:spPr>
        <p:txBody>
          <a:bodyPr tIns="4762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5400" i="0" smtClean="0">
                <a:latin typeface="Comic Sans MS" pitchFamily="66" charset="0"/>
              </a:rPr>
              <a:t> .....Mobbing.....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cs-CZ" smtClean="0"/>
              <a:t>ÚKOL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/>
            <a:r>
              <a:rPr lang="cs-CZ" smtClean="0"/>
              <a:t>Co je to mobbing?</a:t>
            </a:r>
          </a:p>
          <a:p>
            <a:pPr eaLnBrk="1"/>
            <a:endParaRPr lang="cs-CZ" smtClean="0"/>
          </a:p>
          <a:p>
            <a:pPr eaLnBrk="1"/>
            <a:r>
              <a:rPr lang="cs-CZ" smtClean="0"/>
              <a:t>Uveď příklady mobbingu.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752475" y="900113"/>
            <a:ext cx="8607425" cy="1135062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i="0" smtClean="0">
                <a:latin typeface="Comic Sans MS" pitchFamily="66" charset="0"/>
              </a:rPr>
              <a:t>Mobbing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2325" y="2138363"/>
            <a:ext cx="8418513" cy="4762500"/>
          </a:xfrm>
        </p:spPr>
        <p:txBody>
          <a:bodyPr tIns="17640"/>
          <a:lstStyle/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000" smtClean="0">
              <a:latin typeface="Comic Sans MS" pitchFamily="66" charset="0"/>
            </a:endParaRP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000" smtClean="0">
                <a:latin typeface="Comic Sans MS" pitchFamily="66" charset="0"/>
              </a:rPr>
              <a:t>Psychický teror na pracovišti, šikanování mezi kolegy, systematicky prováděné zlomyslnosti, kterými nadřízení útočí na své podřízené nebo naopak.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000" smtClean="0">
              <a:latin typeface="Comic Sans MS" pitchFamily="66" charset="0"/>
            </a:endParaRP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000" smtClean="0">
                <a:latin typeface="Comic Sans MS" pitchFamily="66" charset="0"/>
              </a:rPr>
              <a:t>Mobbing (z angl. to mob = vulgárně vynadat)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19138" y="1403350"/>
            <a:ext cx="8629650" cy="5461000"/>
          </a:xfrm>
        </p:spPr>
        <p:txBody>
          <a:bodyPr tIns="17640"/>
          <a:lstStyle/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000" smtClean="0">
                <a:latin typeface="Comic Sans MS" pitchFamily="66" charset="0"/>
              </a:rPr>
              <a:t>Nejčastěji se mobbing vyskytuje mezi osobami stejně postavenými. 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000" smtClean="0">
              <a:latin typeface="Comic Sans MS" pitchFamily="66" charset="0"/>
            </a:endParaRP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000" smtClean="0">
                <a:latin typeface="Comic Sans MS" pitchFamily="66" charset="0"/>
              </a:rPr>
              <a:t>Znamená vydělení z kolektivu, postižené vystavuje extrémnímu sociálnímu stresu. 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000" smtClean="0">
              <a:latin typeface="Comic Sans MS" pitchFamily="66" charset="0"/>
            </a:endParaRP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000" smtClean="0">
                <a:latin typeface="Comic Sans MS" pitchFamily="66" charset="0"/>
              </a:rPr>
              <a:t>Důsledky pro postiženého mohou být 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000" smtClean="0">
              <a:latin typeface="Comic Sans MS" pitchFamily="66" charset="0"/>
            </a:endParaRP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000" smtClean="0">
                <a:latin typeface="Comic Sans MS" pitchFamily="66" charset="0"/>
              </a:rPr>
              <a:t>1) psychické - deprese, poruchy koncentrace, úzkosti až po stavy s myšlenkami na sebevraždu  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000" smtClean="0">
                <a:latin typeface="Comic Sans MS" pitchFamily="66" charset="0"/>
              </a:rPr>
              <a:t>2) psychosomatické - bolesti hlavy, zad, onemocnění zažívacího traktu, svíravé pocity při dýchání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000" smtClean="0">
              <a:latin typeface="Comic Sans MS" pitchFamily="66" charset="0"/>
            </a:endParaRP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000" smtClean="0">
                <a:latin typeface="Comic Sans MS" pitchFamily="66" charset="0"/>
              </a:rPr>
              <a:t>Velký počet obětí vykazuje i katastrofální důsledky mobbingu v soukromém životě, protože ani početné rodiny, pevná přátelství či dlouholeté partnerské vztahy neodolají nesmírnému tlaku zátěže na pracovišti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06388"/>
            <a:ext cx="8607425" cy="1135062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i="0" smtClean="0">
                <a:latin typeface="Comic Sans MS" pitchFamily="66" charset="0"/>
              </a:rPr>
              <a:t>Fáze mobbingového procesu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47700" y="1258888"/>
            <a:ext cx="8532813" cy="5580062"/>
          </a:xfrm>
        </p:spPr>
        <p:txBody>
          <a:bodyPr tIns="15876"/>
          <a:lstStyle/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400" b="1" u="sng" smtClean="0">
                <a:latin typeface="Comic Sans MS" pitchFamily="66" charset="0"/>
              </a:rPr>
              <a:t>Fáze mobbingového procesu:</a:t>
            </a:r>
            <a:r>
              <a:rPr lang="cs-CZ" sz="2400" smtClean="0">
                <a:latin typeface="Comic Sans MS" pitchFamily="66" charset="0"/>
              </a:rPr>
              <a:t> 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400" b="1" u="sng" smtClean="0">
                <a:latin typeface="Comic Sans MS" pitchFamily="66" charset="0"/>
              </a:rPr>
              <a:t>1. Konflikty -</a:t>
            </a:r>
            <a:r>
              <a:rPr lang="cs-CZ" sz="2400" smtClean="0">
                <a:latin typeface="Comic Sans MS" pitchFamily="66" charset="0"/>
              </a:rPr>
              <a:t> spor, který je zpočátku absolutně nezávažný, se neurovná nebo se nevyřeší správně, může otrávit celkovou atmosféru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400" b="1" u="sng" smtClean="0">
                <a:latin typeface="Comic Sans MS" pitchFamily="66" charset="0"/>
              </a:rPr>
              <a:t>2. Psychický teror - k</a:t>
            </a:r>
            <a:r>
              <a:rPr lang="cs-CZ" sz="2400" smtClean="0">
                <a:latin typeface="Comic Sans MS" pitchFamily="66" charset="0"/>
              </a:rPr>
              <a:t>dosi se stane terčem útoků, útoky se objevují stále častěji, psychický stav oběti se zhoršuje, postižený jde do defenzivy.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400" b="1" u="sng" smtClean="0">
                <a:latin typeface="Comic Sans MS" pitchFamily="66" charset="0"/>
              </a:rPr>
              <a:t>3. Případ se stává oficiálním.</a:t>
            </a:r>
            <a:r>
              <a:rPr lang="cs-CZ" sz="2400" smtClean="0">
                <a:latin typeface="Comic Sans MS" pitchFamily="66" charset="0"/>
              </a:rPr>
              <a:t> Mobbing nelze utajit. Dříve nebo později si nadřízení "případu" všimnou a je tedy nutné zasáhnout. Nezasáhne-li stává se obětí i svých nadřízených, kteří ho nevyslechnou nebo se domlouvají za jeho zády. 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400" b="1" u="sng" smtClean="0">
                <a:latin typeface="Comic Sans MS" pitchFamily="66" charset="0"/>
              </a:rPr>
              <a:t>4. Vyloučení.</a:t>
            </a:r>
            <a:r>
              <a:rPr lang="cs-CZ" sz="2400" smtClean="0">
                <a:latin typeface="Comic Sans MS" pitchFamily="66" charset="0"/>
              </a:rPr>
              <a:t> Je nutno se zbavit nepohodlného pracovníka, a pokud nechce oběť dobrovolně odejít, najde se celá řada prostředků, jak ho zničit.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cs-CZ" smtClean="0"/>
              <a:t>ÚKOL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/>
            <a:r>
              <a:rPr lang="cs-CZ" smtClean="0"/>
              <a:t>Jak se bránit mobbingu?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06388"/>
            <a:ext cx="8607425" cy="1135062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Comic Sans MS" pitchFamily="66" charset="0"/>
              </a:rPr>
              <a:t>..Jak se Mobbingu bránit..?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2325" y="2138363"/>
            <a:ext cx="8418513" cy="4762500"/>
          </a:xfrm>
        </p:spPr>
        <p:txBody>
          <a:bodyPr tIns="21168"/>
          <a:lstStyle/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400" smtClean="0">
                <a:latin typeface="Comic Sans MS" pitchFamily="66" charset="0"/>
              </a:rPr>
              <a:t>Nejprve je potřeba zodpovědět si otázku.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400" smtClean="0">
                <a:latin typeface="Comic Sans MS" pitchFamily="66" charset="0"/>
              </a:rPr>
              <a:t> Je naděje na dohodu, a to po dobrém?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400" smtClean="0">
                <a:latin typeface="Comic Sans MS" pitchFamily="66" charset="0"/>
              </a:rPr>
              <a:t> Pokud existují pochybnosti, zda to má smysl, pak v pracovním životě platí - pokuste se, možná se to vyplatí.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400" smtClean="0">
                <a:latin typeface="Comic Sans MS" pitchFamily="66" charset="0"/>
              </a:rPr>
              <a:t> 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400" smtClean="0">
                <a:latin typeface="Comic Sans MS" pitchFamily="66" charset="0"/>
              </a:rPr>
              <a:t>Při těchto pokusech bychom si měli stanovit určité lhůty.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400" smtClean="0">
              <a:latin typeface="Comic Sans MS" pitchFamily="66" charset="0"/>
            </a:endParaRP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400" smtClean="0">
                <a:latin typeface="Comic Sans MS" pitchFamily="66" charset="0"/>
              </a:rPr>
              <a:t>Pokud se věc nezdaří, urychleně vyvodit závěry, aby se psychický teror nestal hrůznou věcí, která nás zničí.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ovéPole 2"/>
          <p:cNvSpPr txBox="1">
            <a:spLocks noChangeArrowheads="1"/>
          </p:cNvSpPr>
          <p:nvPr/>
        </p:nvSpPr>
        <p:spPr bwMode="auto">
          <a:xfrm>
            <a:off x="3325813" y="6137275"/>
            <a:ext cx="393065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únor2013</a:t>
            </a:r>
          </a:p>
        </p:txBody>
      </p:sp>
      <p:sp>
        <p:nvSpPr>
          <p:cNvPr id="10243" name="TextovéPole 3"/>
          <p:cNvSpPr txBox="1">
            <a:spLocks noChangeArrowheads="1"/>
          </p:cNvSpPr>
          <p:nvPr/>
        </p:nvSpPr>
        <p:spPr bwMode="auto">
          <a:xfrm>
            <a:off x="396875" y="5065713"/>
            <a:ext cx="9286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0244" name="TextovéPole 4"/>
          <p:cNvSpPr txBox="1">
            <a:spLocks noChangeArrowheads="1"/>
          </p:cNvSpPr>
          <p:nvPr/>
        </p:nvSpPr>
        <p:spPr bwMode="auto">
          <a:xfrm>
            <a:off x="227013" y="201613"/>
            <a:ext cx="48895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pl-PL" sz="15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5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5" name="TextovéPole 5"/>
          <p:cNvSpPr txBox="1">
            <a:spLocks noChangeArrowheads="1"/>
          </p:cNvSpPr>
          <p:nvPr/>
        </p:nvSpPr>
        <p:spPr bwMode="auto">
          <a:xfrm>
            <a:off x="323850" y="565150"/>
            <a:ext cx="84724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>
            <a:lvl1pPr defTabSz="906463" eaLnBrk="0">
              <a:defRPr sz="2400">
                <a:solidFill>
                  <a:schemeClr val="bg1"/>
                </a:solidFill>
                <a:latin typeface="Arial" charset="0"/>
              </a:defRPr>
            </a:lvl1pPr>
            <a:lvl2pPr defTabSz="906463" eaLnBrk="0">
              <a:defRPr sz="2400">
                <a:solidFill>
                  <a:schemeClr val="bg1"/>
                </a:solidFill>
                <a:latin typeface="Arial" charset="0"/>
              </a:defRPr>
            </a:lvl2pPr>
            <a:lvl3pPr defTabSz="906463" eaLnBrk="0">
              <a:defRPr sz="2400">
                <a:solidFill>
                  <a:schemeClr val="bg1"/>
                </a:solidFill>
                <a:latin typeface="Arial" charset="0"/>
              </a:defRPr>
            </a:lvl3pPr>
            <a:lvl4pPr defTabSz="906463" eaLnBrk="0">
              <a:defRPr sz="2400">
                <a:solidFill>
                  <a:schemeClr val="bg1"/>
                </a:solidFill>
                <a:latin typeface="Arial" charset="0"/>
              </a:defRPr>
            </a:lvl4pPr>
            <a:lvl5pPr defTabSz="906463" eaLnBrk="0">
              <a:defRPr sz="24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9064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</a:pP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 Zdroj  KOHOUTEK, R., ŠTĚPÁNEK, J. </a:t>
            </a:r>
            <a:r>
              <a:rPr lang="cs-CZ" sz="12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 a řízení . 1. vyd. Brno: </a:t>
            </a: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Akademické nakladatelství CERM, s.r.o. 2000. ISBN 80-214-1552-5</a:t>
            </a: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zdroj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9138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9138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E9D742F8-6052-4FD3-806F-3B8A3324CDFF}"/>
</file>

<file path=customXml/itemProps2.xml><?xml version="1.0" encoding="utf-8"?>
<ds:datastoreItem xmlns:ds="http://schemas.openxmlformats.org/officeDocument/2006/customXml" ds:itemID="{4221B159-535A-4ACE-8A2A-CED131BF7440}"/>
</file>

<file path=customXml/itemProps3.xml><?xml version="1.0" encoding="utf-8"?>
<ds:datastoreItem xmlns:ds="http://schemas.openxmlformats.org/officeDocument/2006/customXml" ds:itemID="{86935546-0397-4589-81FC-FBC9F6AE05FD}"/>
</file>

<file path=docProps/app.xml><?xml version="1.0" encoding="utf-8"?>
<Properties xmlns="http://schemas.openxmlformats.org/officeDocument/2006/extended-properties" xmlns:vt="http://schemas.openxmlformats.org/officeDocument/2006/docPropsVTypes">
  <Template>Představení nového produktu</Template>
  <TotalTime>67</TotalTime>
  <Words>585</Words>
  <Application>Microsoft Office PowerPoint</Application>
  <PresentationFormat>Vlastní</PresentationFormat>
  <Paragraphs>62</Paragraphs>
  <Slides>9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Comic Sans MS</vt:lpstr>
      <vt:lpstr>Wingdings</vt:lpstr>
      <vt:lpstr>Výchozí návrh</vt:lpstr>
      <vt:lpstr>Prezentace aplikace PowerPoint</vt:lpstr>
      <vt:lpstr> .....Mobbing.....</vt:lpstr>
      <vt:lpstr>ÚKOL</vt:lpstr>
      <vt:lpstr>Mobbing</vt:lpstr>
      <vt:lpstr>Prezentace aplikace PowerPoint</vt:lpstr>
      <vt:lpstr>Fáze mobbingového procesu</vt:lpstr>
      <vt:lpstr>ÚKOL</vt:lpstr>
      <vt:lpstr>..Jak se Mobbingu bránit..?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dc:description>Obecné představení nového produktu, který splňuje požadavky zákazníků</dc:description>
  <cp:lastModifiedBy>Michal Schade</cp:lastModifiedBy>
  <cp:revision>8</cp:revision>
  <cp:lastPrinted>1601-01-01T00:00:00Z</cp:lastPrinted>
  <dcterms:created xsi:type="dcterms:W3CDTF">2012-06-03T19:06:39Z</dcterms:created>
  <dcterms:modified xsi:type="dcterms:W3CDTF">2013-06-04T07:37:42Z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