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21.xml" ContentType="application/vnd.openxmlformats-officedocument.presentationml.slide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79" r:id="rId2"/>
    <p:sldId id="256" r:id="rId3"/>
    <p:sldId id="277" r:id="rId4"/>
    <p:sldId id="258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5" r:id="rId17"/>
    <p:sldId id="278" r:id="rId18"/>
    <p:sldId id="269" r:id="rId19"/>
    <p:sldId id="276" r:id="rId20"/>
    <p:sldId id="272" r:id="rId21"/>
    <p:sldId id="273" r:id="rId22"/>
    <p:sldId id="280" r:id="rId2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37" autoAdjust="0"/>
  </p:normalViewPr>
  <p:slideViewPr>
    <p:cSldViewPr>
      <p:cViewPr varScale="1">
        <p:scale>
          <a:sx n="100" d="100"/>
          <a:sy n="100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EAB3316B-6A57-49FD-B248-0FB34216D2C8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2458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1227C4-5650-42B9-8520-678645DE7E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31529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46DAE-8E3E-499E-ADCF-4567DB75AB49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21BE3-9E93-4FB0-BDD6-3F6EE85C760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774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78210-AF23-4707-992F-392C2FEEF672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3022B-BEBA-4E16-9240-566CBC3BF6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2367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510B8-C347-4A9F-9A71-4C8A74BD9C7B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A14A5-2550-4958-BF7C-311D5181EA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979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473A2-DE0E-43A6-9668-43957C91A308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857BD-5AD5-423D-9AC4-F3C6E842B2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599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A1AD4-3565-43CE-896D-7A17A72555B8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B42F8-C9C6-4E25-B0D6-B74E7E531C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8922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9C27F-AEBE-48A4-8583-CF171302941D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F754A-1F7C-44EE-B1BC-ED99400B09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169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969C5-533E-4483-94E1-C3763BE135C7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EB2C5-7905-4142-BCAF-FB717A3349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8085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247E2-16D1-47B8-973C-D1646C5E6068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07248-9758-4224-A103-EC412829AB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2794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594D2-7E33-4F11-B72D-1C6DABF57AE5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79047-B1FD-4FD6-8FF5-944C4B4C1B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0402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E11A0-7CFE-4A94-B8AA-1C400E608EED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57C2E-4A37-48A4-B9D8-19CA17C267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253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439C7-2925-4A15-98E7-46AEB47CE351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03724-C307-4DE1-887C-953C60D77D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060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chemeClr val="accent2">
                <a:lumMod val="50000"/>
                <a:alpha val="99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C05A549-C778-4C09-9600-7AD38D1AA469}" type="datetimeFigureOut">
              <a:rPr lang="cs-CZ"/>
              <a:pPr>
                <a:defRPr/>
              </a:pPr>
              <a:t>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A84577-2203-4BE2-B08A-746A6C6947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-1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-1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-1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-1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-1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-1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-1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-1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60363" y="1160463"/>
            <a:ext cx="17145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60363" y="901700"/>
            <a:ext cx="19431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7" name="TextovéPole 10"/>
          <p:cNvSpPr txBox="1">
            <a:spLocks noChangeArrowheads="1"/>
          </p:cNvSpPr>
          <p:nvPr/>
        </p:nvSpPr>
        <p:spPr bwMode="auto">
          <a:xfrm>
            <a:off x="360363" y="1420813"/>
            <a:ext cx="6477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58" name="TextovéPole 13"/>
          <p:cNvSpPr txBox="1">
            <a:spLocks noChangeArrowheads="1"/>
          </p:cNvSpPr>
          <p:nvPr/>
        </p:nvSpPr>
        <p:spPr bwMode="auto">
          <a:xfrm>
            <a:off x="360363" y="1679575"/>
            <a:ext cx="1684337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59" name="TextovéPole 14"/>
          <p:cNvSpPr txBox="1">
            <a:spLocks noChangeArrowheads="1"/>
          </p:cNvSpPr>
          <p:nvPr/>
        </p:nvSpPr>
        <p:spPr bwMode="auto">
          <a:xfrm>
            <a:off x="360363" y="1938338"/>
            <a:ext cx="161925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0" name="TextovéPole 16"/>
          <p:cNvSpPr txBox="1">
            <a:spLocks noChangeArrowheads="1"/>
          </p:cNvSpPr>
          <p:nvPr/>
        </p:nvSpPr>
        <p:spPr bwMode="auto">
          <a:xfrm>
            <a:off x="360363" y="2197100"/>
            <a:ext cx="84137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VY_32_INOVACE_20.07_PP_Mobbing</a:t>
            </a:r>
          </a:p>
        </p:txBody>
      </p:sp>
      <p:sp>
        <p:nvSpPr>
          <p:cNvPr id="2062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2063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3713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 i="1">
                <a:cs typeface="Arial" charset="0"/>
              </a:rPr>
              <a:t>Materiál je určen žákům 3.ročníků, k jejich motivaci pro výuku OP.  Žáci ve formě PP mají lepší přehled o výkladu látky a možnosti lepšího pochopení a vstřebání informací. Formou doplňujících otázek si ujasňují výklad.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je to syndrom vyhoření, jaké má fáze a jak se bránit.</a:t>
            </a:r>
          </a:p>
        </p:txBody>
      </p:sp>
      <p:sp>
        <p:nvSpPr>
          <p:cNvPr id="2064" name="TextovéPole 17"/>
          <p:cNvSpPr txBox="1">
            <a:spLocks noChangeArrowheads="1"/>
          </p:cNvSpPr>
          <p:nvPr/>
        </p:nvSpPr>
        <p:spPr bwMode="auto">
          <a:xfrm>
            <a:off x="2174875" y="1420813"/>
            <a:ext cx="23336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</a:p>
        </p:txBody>
      </p:sp>
      <p:sp>
        <p:nvSpPr>
          <p:cNvPr id="2065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4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</a:t>
            </a: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11.2.2013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latin typeface="Century Gothic" pitchFamily="34" charset="0"/>
              </a:rPr>
              <a:t>Ohrožené skupiny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sz="half" idx="1"/>
          </p:nvPr>
        </p:nvSpPr>
        <p:spPr>
          <a:xfrm>
            <a:off x="357188" y="1357313"/>
            <a:ext cx="7599362" cy="5257800"/>
          </a:xfrm>
        </p:spPr>
        <p:txBody>
          <a:bodyPr/>
          <a:lstStyle/>
          <a:p>
            <a:pPr eaLnBrk="1" hangingPunct="1"/>
            <a:r>
              <a:rPr lang="cs-CZ" smtClean="0">
                <a:latin typeface="Century Gothic" pitchFamily="34" charset="0"/>
              </a:rPr>
              <a:t>Stres</a:t>
            </a:r>
          </a:p>
          <a:p>
            <a:pPr eaLnBrk="1" hangingPunct="1"/>
            <a:r>
              <a:rPr lang="cs-CZ" smtClean="0">
                <a:latin typeface="Century Gothic" pitchFamily="34" charset="0"/>
              </a:rPr>
              <a:t>Nadměrná touha po společenském uznání</a:t>
            </a:r>
          </a:p>
          <a:p>
            <a:pPr eaLnBrk="1" hangingPunct="1"/>
            <a:r>
              <a:rPr lang="cs-CZ" smtClean="0">
                <a:latin typeface="Century Gothic" pitchFamily="34" charset="0"/>
              </a:rPr>
              <a:t>Nereálné požadavky na vztahy mezi lidmi</a:t>
            </a:r>
          </a:p>
          <a:p>
            <a:pPr eaLnBrk="1" hangingPunct="1"/>
            <a:r>
              <a:rPr lang="cs-CZ" smtClean="0">
                <a:latin typeface="Century Gothic" pitchFamily="34" charset="0"/>
              </a:rPr>
              <a:t>Kladení důrazu na věci, které nejsou podstatné</a:t>
            </a:r>
          </a:p>
          <a:p>
            <a:pPr eaLnBrk="1" hangingPunct="1"/>
            <a:r>
              <a:rPr lang="cs-CZ" smtClean="0">
                <a:latin typeface="Century Gothic" pitchFamily="34" charset="0"/>
              </a:rPr>
              <a:t>Přehánění, zveličování problémů</a:t>
            </a:r>
          </a:p>
          <a:p>
            <a:pPr eaLnBrk="1" hangingPunct="1"/>
            <a:r>
              <a:rPr lang="cs-CZ" smtClean="0">
                <a:latin typeface="Century Gothic" pitchFamily="34" charset="0"/>
              </a:rPr>
              <a:t>Vztahování problémů ke své osobě</a:t>
            </a:r>
          </a:p>
          <a:p>
            <a:pPr eaLnBrk="1" hangingPunct="1"/>
            <a:r>
              <a:rPr lang="cs-CZ" smtClean="0">
                <a:latin typeface="Century Gothic" pitchFamily="34" charset="0"/>
              </a:rPr>
              <a:t>Černobílé vidění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latin typeface="Century Gothic" pitchFamily="34" charset="0"/>
              </a:rPr>
              <a:t>Vývoj syndromu vyhoření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 eaLnBrk="1" hangingPunct="1">
              <a:buFont typeface="Gill Sans MT" pitchFamily="34" charset="-18"/>
              <a:buAutoNum type="romanUcPeriod"/>
            </a:pPr>
            <a:endParaRPr lang="cs-CZ" smtClean="0"/>
          </a:p>
          <a:p>
            <a:pPr marL="571500" indent="-571500" eaLnBrk="1" hangingPunct="1">
              <a:buFont typeface="Gill Sans MT" pitchFamily="34" charset="-18"/>
              <a:buAutoNum type="romanUcPeriod"/>
            </a:pPr>
            <a:endParaRPr lang="cs-CZ" smtClean="0"/>
          </a:p>
          <a:p>
            <a:pPr marL="571500" indent="-571500" eaLnBrk="1" hangingPunct="1">
              <a:buFont typeface="Gill Sans MT" pitchFamily="34" charset="-18"/>
              <a:buAutoNum type="romanUcPeriod"/>
            </a:pPr>
            <a:r>
              <a:rPr lang="cs-CZ" u="sng" smtClean="0">
                <a:latin typeface="Century Gothic" pitchFamily="34" charset="0"/>
              </a:rPr>
              <a:t>Nadšení</a:t>
            </a:r>
          </a:p>
          <a:p>
            <a:pPr marL="571500" indent="-571500" eaLnBrk="1" hangingPunct="1">
              <a:buFont typeface="Arial" charset="0"/>
              <a:buNone/>
            </a:pPr>
            <a:r>
              <a:rPr lang="cs-CZ" smtClean="0">
                <a:latin typeface="Century Gothic" pitchFamily="34" charset="0"/>
              </a:rPr>
              <a:t>Pracovník je nadšen, má vysoké ideály, pracuje co nejlépe a snaží se dostát svým vysokým cílům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latin typeface="Century Gothic" pitchFamily="34" charset="0"/>
              </a:rPr>
              <a:t>Vývoj syndromu vyhasnutí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428625" y="1571625"/>
            <a:ext cx="8229600" cy="4525963"/>
          </a:xfrm>
        </p:spPr>
        <p:txBody>
          <a:bodyPr/>
          <a:lstStyle/>
          <a:p>
            <a:pPr marL="571500" indent="-571500" eaLnBrk="1" hangingPunct="1">
              <a:buFont typeface="Gill Sans MT" pitchFamily="34" charset="-18"/>
              <a:buAutoNum type="romanUcPeriod" startAt="2"/>
            </a:pPr>
            <a:endParaRPr lang="cs-CZ" smtClean="0">
              <a:latin typeface="Century Gothic" pitchFamily="34" charset="0"/>
            </a:endParaRPr>
          </a:p>
          <a:p>
            <a:pPr marL="571500" indent="-571500" eaLnBrk="1" hangingPunct="1">
              <a:buFont typeface="Gill Sans MT" pitchFamily="34" charset="-18"/>
              <a:buAutoNum type="romanUcPeriod" startAt="2"/>
            </a:pPr>
            <a:r>
              <a:rPr lang="cs-CZ" u="sng" smtClean="0">
                <a:latin typeface="Century Gothic" pitchFamily="34" charset="0"/>
              </a:rPr>
              <a:t>Stagnace</a:t>
            </a:r>
          </a:p>
          <a:p>
            <a:pPr marL="571500" indent="-571500" eaLnBrk="1" hangingPunct="1">
              <a:buFont typeface="Arial" charset="0"/>
              <a:buNone/>
            </a:pPr>
            <a:r>
              <a:rPr lang="cs-CZ" smtClean="0">
                <a:latin typeface="Century Gothic" pitchFamily="34" charset="0"/>
              </a:rPr>
              <a:t>Výsledek práce neodpovídá jeho představě – cítí se být zklamán, nic nestíhá, jeho práce ztrácí svůj smysl. Polevuje ve své pracovní intenzitě.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latin typeface="Century Gothic" pitchFamily="34" charset="0"/>
              </a:rPr>
              <a:t>Vývoj syndromu vyhoření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571500" indent="-571500" eaLnBrk="1" fontAlgn="auto" hangingPunct="1">
              <a:spcAft>
                <a:spcPts val="0"/>
              </a:spcAft>
              <a:buFont typeface="+mj-lt"/>
              <a:buAutoNum type="romanUcPeriod" startAt="3"/>
              <a:defRPr/>
            </a:pPr>
            <a:r>
              <a:rPr lang="cs-CZ" u="sng" dirty="0" smtClean="0">
                <a:latin typeface="Century Gothic" pitchFamily="34" charset="0"/>
              </a:rPr>
              <a:t>Frustrace</a:t>
            </a:r>
          </a:p>
          <a:p>
            <a:pPr marL="571500" indent="-5715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latin typeface="Century Gothic" pitchFamily="34" charset="0"/>
              </a:rPr>
              <a:t>Pracovník jedná negativně, nové nápady neguje, zdůrazňuje své zklamání,</a:t>
            </a:r>
          </a:p>
          <a:p>
            <a:pPr marL="571500" indent="-5715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latin typeface="Century Gothic" pitchFamily="34" charset="0"/>
              </a:rPr>
              <a:t>	vyšší výskyt neuróz</a:t>
            </a:r>
          </a:p>
          <a:p>
            <a:pPr marL="571500" indent="-5715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latin typeface="Century Gothic" pitchFamily="34" charset="0"/>
              </a:rPr>
              <a:t>Obtíže v sociální komunikaci →odmítá komukoliv pomoci, vyjadřuje se o spolupracovnících a práci posměšně, hromadí konflikty, které přenáší do soukromé sféry.</a:t>
            </a:r>
          </a:p>
          <a:p>
            <a:pPr marL="571500" indent="-5715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latin typeface="Century Gothic" pitchFamily="34" charset="0"/>
              </a:rPr>
              <a:t>Vývoj syndromu vyhoření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6635750" cy="4972050"/>
          </a:xfrm>
        </p:spPr>
        <p:txBody>
          <a:bodyPr/>
          <a:lstStyle/>
          <a:p>
            <a:pPr marL="571500" indent="-571500" eaLnBrk="1" hangingPunct="1">
              <a:buFont typeface="Gill Sans MT" pitchFamily="34" charset="-18"/>
              <a:buAutoNum type="romanUcPeriod" startAt="4"/>
            </a:pPr>
            <a:r>
              <a:rPr lang="cs-CZ" smtClean="0">
                <a:latin typeface="Century Gothic" pitchFamily="34" charset="0"/>
              </a:rPr>
              <a:t>Apatie</a:t>
            </a:r>
          </a:p>
          <a:p>
            <a:pPr marL="571500" indent="-571500" eaLnBrk="1" hangingPunct="1">
              <a:buFont typeface="Arial" charset="0"/>
              <a:buNone/>
            </a:pPr>
            <a:r>
              <a:rPr lang="cs-CZ" smtClean="0">
                <a:latin typeface="Century Gothic" pitchFamily="34" charset="0"/>
              </a:rPr>
              <a:t>Pracovník se projevuje</a:t>
            </a:r>
          </a:p>
          <a:p>
            <a:pPr marL="571500" indent="-571500" eaLnBrk="1" hangingPunct="1">
              <a:buFont typeface="Arial" charset="0"/>
              <a:buNone/>
            </a:pPr>
            <a:r>
              <a:rPr lang="cs-CZ" smtClean="0">
                <a:latin typeface="Century Gothic" pitchFamily="34" charset="0"/>
              </a:rPr>
              <a:t>vyloženě nepřátelsky</a:t>
            </a:r>
          </a:p>
          <a:p>
            <a:pPr marL="571500" indent="-571500" eaLnBrk="1" hangingPunct="1">
              <a:buFont typeface="Arial" charset="0"/>
              <a:buNone/>
            </a:pPr>
            <a:endParaRPr lang="cs-CZ" smtClean="0">
              <a:latin typeface="Century Gothic" pitchFamily="34" charset="0"/>
            </a:endParaRPr>
          </a:p>
          <a:p>
            <a:pPr marL="571500" indent="-571500" eaLnBrk="1" hangingPunct="1">
              <a:buFont typeface="Arial" charset="0"/>
              <a:buNone/>
            </a:pPr>
            <a:r>
              <a:rPr lang="cs-CZ" smtClean="0">
                <a:latin typeface="Century Gothic" pitchFamily="34" charset="0"/>
              </a:rPr>
              <a:t>Dřívější pocit – něco uděláno být musí – nahrazuje opačným – nic se dělat nemusí</a:t>
            </a:r>
          </a:p>
          <a:p>
            <a:pPr marL="571500" indent="-571500" eaLnBrk="1" hangingPunct="1">
              <a:buFont typeface="Arial" charset="0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Syndrom může být nakažlivý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Bývá zhoršován špatnými vztahy na pracovišti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Problém nastává: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latin typeface="Century Gothic" pitchFamily="34" charset="0"/>
              </a:rPr>
              <a:t>Dlouhodobě neřešené konflikty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latin typeface="Century Gothic" pitchFamily="34" charset="0"/>
              </a:rPr>
              <a:t>Nedostatek vzájemného respektu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latin typeface="Century Gothic" pitchFamily="34" charset="0"/>
              </a:rPr>
              <a:t>Žádný pocit „fair-play“ (nerovnoměrně rozdělená práce, nespravedlivé ohodnocení)</a:t>
            </a:r>
            <a:endParaRPr lang="cs-CZ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latin typeface="Century Gothic" pitchFamily="34" charset="0"/>
              </a:rPr>
              <a:t>FAKTORY podmiňující vznik vyhoření</a:t>
            </a:r>
            <a:endParaRPr lang="cs-CZ" dirty="0">
              <a:latin typeface="Century Gothic" pitchFamily="34" charset="0"/>
            </a:endParaRPr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charset="2"/>
              <a:buChar char="§"/>
            </a:pPr>
            <a:r>
              <a:rPr lang="cs-CZ" smtClean="0">
                <a:latin typeface="Century Gothic" pitchFamily="34" charset="0"/>
              </a:rPr>
              <a:t>Opakované až trvale přetěžující soubor pracovní zátěže</a:t>
            </a:r>
          </a:p>
          <a:p>
            <a:pPr eaLnBrk="1" hangingPunct="1">
              <a:buFont typeface="Wingdings" charset="2"/>
              <a:buChar char="§"/>
            </a:pPr>
            <a:r>
              <a:rPr lang="cs-CZ" smtClean="0">
                <a:latin typeface="Century Gothic" pitchFamily="34" charset="0"/>
              </a:rPr>
              <a:t>Intenzivní, náročná práce</a:t>
            </a:r>
          </a:p>
          <a:p>
            <a:pPr eaLnBrk="1" hangingPunct="1">
              <a:buFont typeface="Wingdings" charset="2"/>
              <a:buChar char="§"/>
            </a:pPr>
            <a:r>
              <a:rPr lang="cs-CZ" smtClean="0">
                <a:latin typeface="Century Gothic" pitchFamily="34" charset="0"/>
              </a:rPr>
              <a:t>Bezmocnost změnit dění</a:t>
            </a:r>
          </a:p>
          <a:p>
            <a:pPr eaLnBrk="1" hangingPunct="1">
              <a:buFont typeface="Wingdings" charset="2"/>
              <a:buChar char="§"/>
            </a:pPr>
            <a:r>
              <a:rPr lang="cs-CZ" smtClean="0">
                <a:latin typeface="Century Gothic" pitchFamily="34" charset="0"/>
              </a:rPr>
              <a:t>Zmarněné snahy o zlepšení</a:t>
            </a:r>
          </a:p>
          <a:p>
            <a:pPr eaLnBrk="1" hangingPunct="1">
              <a:buFont typeface="Wingdings" charset="2"/>
              <a:buChar char="§"/>
            </a:pPr>
            <a:r>
              <a:rPr lang="cs-CZ" smtClean="0">
                <a:latin typeface="Century Gothic" pitchFamily="34" charset="0"/>
              </a:rPr>
              <a:t>Konflikt mezi osobními hodnotami/hodnotami na pracovišti</a:t>
            </a:r>
          </a:p>
          <a:p>
            <a:pPr eaLnBrk="1" hangingPunct="1">
              <a:buFont typeface="Wingdings" charset="2"/>
              <a:buChar char="§"/>
            </a:pPr>
            <a:r>
              <a:rPr lang="cs-CZ" smtClean="0">
                <a:latin typeface="Century Gothic" pitchFamily="34" charset="0"/>
              </a:rPr>
              <a:t>Nulové vyhlídky, není možná změna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ÚKOL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Jaká by měla být prevence syndromu vyhoření?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latin typeface="Century Gothic" pitchFamily="34" charset="0"/>
              </a:rPr>
              <a:t>Prevence</a:t>
            </a:r>
          </a:p>
        </p:txBody>
      </p:sp>
      <p:sp>
        <p:nvSpPr>
          <p:cNvPr id="19459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86688" cy="504348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mtClean="0">
                <a:latin typeface="Century Gothic" pitchFamily="34" charset="0"/>
              </a:rPr>
              <a:t>Vlastní postoj člověka k práci → smysl práce</a:t>
            </a:r>
          </a:p>
          <a:p>
            <a:pPr eaLnBrk="1" hangingPunct="1">
              <a:buFont typeface="Arial" charset="0"/>
              <a:buNone/>
            </a:pPr>
            <a:r>
              <a:rPr lang="cs-CZ" smtClean="0">
                <a:latin typeface="Century Gothic" pitchFamily="34" charset="0"/>
              </a:rPr>
              <a:t>(práce by neměla být smyslem a zájmem)</a:t>
            </a:r>
          </a:p>
          <a:p>
            <a:pPr eaLnBrk="1" hangingPunct="1">
              <a:buFont typeface="Arial" charset="0"/>
              <a:buNone/>
            </a:pPr>
            <a:endParaRPr lang="cs-CZ" smtClean="0">
              <a:latin typeface="Century Gothic" pitchFamily="34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u="sng" smtClean="0">
                <a:latin typeface="Century Gothic" pitchFamily="34" charset="0"/>
              </a:rPr>
              <a:t>Důležité:</a:t>
            </a:r>
          </a:p>
          <a:p>
            <a:pPr eaLnBrk="1" hangingPunct="1">
              <a:buFont typeface="Arial" charset="0"/>
              <a:buNone/>
            </a:pPr>
            <a:r>
              <a:rPr lang="cs-CZ" smtClean="0">
                <a:latin typeface="Century Gothic" pitchFamily="34" charset="0"/>
              </a:rPr>
              <a:t>Sociální opora (rodina, kolegové v práci, přátelé, zájmy, celková relaxace, sport)</a:t>
            </a:r>
          </a:p>
          <a:p>
            <a:pPr eaLnBrk="1" hangingPunct="1">
              <a:buFont typeface="Arial" charset="0"/>
              <a:buNone/>
            </a:pPr>
            <a:endParaRPr lang="cs-CZ" smtClean="0">
              <a:latin typeface="Century Gothic" pitchFamily="34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mtClean="0">
                <a:latin typeface="Century Gothic" pitchFamily="34" charset="0"/>
              </a:rPr>
              <a:t>! Neexistuje universální doporučení!</a:t>
            </a:r>
          </a:p>
          <a:p>
            <a:pPr eaLnBrk="1" hangingPunct="1">
              <a:buFont typeface="Arial" charset="0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latin typeface="Century Gothic" pitchFamily="34" charset="0"/>
              </a:rPr>
              <a:t>Léčba</a:t>
            </a:r>
          </a:p>
        </p:txBody>
      </p:sp>
      <p:sp>
        <p:nvSpPr>
          <p:cNvPr id="2048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210425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cs-CZ" smtClean="0">
              <a:latin typeface="Century Gothic" pitchFamily="34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cs-CZ" smtClean="0">
                <a:latin typeface="Century Gothic" pitchFamily="34" charset="0"/>
              </a:rPr>
              <a:t>Stav je obtížně</a:t>
            </a:r>
            <a:r>
              <a:rPr lang="cs-CZ" smtClean="0">
                <a:latin typeface="Arial" charset="0"/>
              </a:rPr>
              <a:t> léčitelný</a:t>
            </a:r>
            <a:r>
              <a:rPr lang="cs-CZ" smtClean="0">
                <a:latin typeface="Century Gothic" pitchFamily="34" charset="0"/>
              </a:rPr>
              <a:t>.</a:t>
            </a:r>
            <a:endParaRPr lang="cs-CZ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cs-CZ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cs-CZ" smtClean="0">
                <a:latin typeface="Century Gothic" pitchFamily="34" charset="0"/>
              </a:rPr>
              <a:t>Psychoterapie  → antidepresiva, skupinová terapie, hypnotika, změna životního stylu a motivací.</a:t>
            </a:r>
          </a:p>
        </p:txBody>
      </p:sp>
      <p:sp>
        <p:nvSpPr>
          <p:cNvPr id="20484" name="Nadpis 5"/>
          <p:cNvSpPr>
            <a:spLocks noGrp="1"/>
          </p:cNvSpPr>
          <p:nvPr/>
        </p:nvSpPr>
        <p:spPr bwMode="auto">
          <a:xfrm>
            <a:off x="685800" y="269398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cs-CZ" sz="4400">
              <a:latin typeface="Gill Sans MT" pitchFamily="34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cs-CZ" sz="6000" smtClean="0">
                <a:latin typeface="Century Gothic" pitchFamily="34" charset="0"/>
              </a:rPr>
              <a:t>Syndrom vyhoření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latin typeface="Century Gothic" pitchFamily="34" charset="0"/>
              </a:rPr>
              <a:t>Závěrečné doporučení</a:t>
            </a:r>
          </a:p>
        </p:txBody>
      </p:sp>
      <p:sp>
        <p:nvSpPr>
          <p:cNvPr id="21507" name="Zástupný symbol pro obsah 2"/>
          <p:cNvSpPr>
            <a:spLocks noGrp="1"/>
          </p:cNvSpPr>
          <p:nvPr>
            <p:ph idx="1"/>
          </p:nvPr>
        </p:nvSpPr>
        <p:spPr>
          <a:xfrm>
            <a:off x="357188" y="1357313"/>
            <a:ext cx="8229600" cy="4525962"/>
          </a:xfrm>
        </p:spPr>
        <p:txBody>
          <a:bodyPr/>
          <a:lstStyle/>
          <a:p>
            <a:pPr eaLnBrk="1" hangingPunct="1"/>
            <a:r>
              <a:rPr lang="cs-CZ" sz="2300" smtClean="0">
                <a:latin typeface="Century Gothic" pitchFamily="34" charset="0"/>
              </a:rPr>
              <a:t>Buď sám k sobě laskavý a vlídný</a:t>
            </a:r>
          </a:p>
          <a:p>
            <a:pPr eaLnBrk="1" hangingPunct="1"/>
            <a:r>
              <a:rPr lang="cs-CZ" sz="2300" smtClean="0">
                <a:latin typeface="Century Gothic" pitchFamily="34" charset="0"/>
              </a:rPr>
              <a:t>Uvědom si, že Tvým úkolem je pomáhat změnám, ne násilně měnit </a:t>
            </a:r>
          </a:p>
          <a:p>
            <a:pPr eaLnBrk="1" hangingPunct="1"/>
            <a:r>
              <a:rPr lang="cs-CZ" sz="2300" smtClean="0">
                <a:latin typeface="Century Gothic" pitchFamily="34" charset="0"/>
              </a:rPr>
              <a:t>Najdi si své útočiště – místo klidu</a:t>
            </a:r>
          </a:p>
          <a:p>
            <a:pPr eaLnBrk="1" hangingPunct="1"/>
            <a:r>
              <a:rPr lang="cs-CZ" sz="2300" smtClean="0">
                <a:latin typeface="Century Gothic" pitchFamily="34" charset="0"/>
              </a:rPr>
              <a:t>Buď druhým oporou, neboj se pochválit, nauč se to od nich přijímat</a:t>
            </a:r>
          </a:p>
          <a:p>
            <a:pPr eaLnBrk="1" hangingPunct="1"/>
            <a:r>
              <a:rPr lang="cs-CZ" sz="2300" smtClean="0">
                <a:latin typeface="Century Gothic" pitchFamily="34" charset="0"/>
              </a:rPr>
              <a:t>Plánuj chvíle oddechu a odpočinku</a:t>
            </a:r>
          </a:p>
          <a:p>
            <a:pPr eaLnBrk="1" hangingPunct="1"/>
            <a:r>
              <a:rPr lang="cs-CZ" sz="2300" smtClean="0">
                <a:latin typeface="Century Gothic" pitchFamily="34" charset="0"/>
              </a:rPr>
              <a:t>Raduj se s přáteli</a:t>
            </a:r>
          </a:p>
          <a:p>
            <a:pPr eaLnBrk="1" hangingPunct="1"/>
            <a:r>
              <a:rPr lang="cs-CZ" sz="2300" smtClean="0">
                <a:latin typeface="Century Gothic" pitchFamily="34" charset="0"/>
              </a:rPr>
              <a:t>Nauč se říkat „ne“</a:t>
            </a:r>
          </a:p>
          <a:p>
            <a:pPr eaLnBrk="1" hangingPunct="1"/>
            <a:r>
              <a:rPr lang="cs-CZ" sz="2300" smtClean="0">
                <a:latin typeface="Century Gothic" pitchFamily="34" charset="0"/>
              </a:rPr>
              <a:t>Když jdeš domů, těš se na rodinu a zapomeň na starosti v práci</a:t>
            </a:r>
          </a:p>
          <a:p>
            <a:pPr eaLnBrk="1" hangingPunct="1"/>
            <a:r>
              <a:rPr lang="cs-CZ" sz="2300" smtClean="0">
                <a:latin typeface="Century Gothic" pitchFamily="34" charset="0"/>
              </a:rPr>
              <a:t>Nehovoř o práci ve volném čase</a:t>
            </a:r>
          </a:p>
          <a:p>
            <a:pPr eaLnBrk="1" hangingPunct="1"/>
            <a:r>
              <a:rPr lang="cs-CZ" sz="2300" smtClean="0">
                <a:latin typeface="Century Gothic" pitchFamily="34" charset="0"/>
              </a:rPr>
              <a:t>Raduj se, směj se, hraj 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latin typeface="Century Gothic" pitchFamily="34" charset="0"/>
              </a:rPr>
              <a:t>Úplně na 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latin typeface="Century Gothic" pitchFamily="34" charset="0"/>
              </a:rPr>
              <a:t>Skutečně, on byl nepostradatelný.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latin typeface="Century Gothic" pitchFamily="34" charset="0"/>
              </a:rPr>
              <a:t>Všude, kde se něco dělo pro blaho obce, byl činný, byl tady.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latin typeface="Century Gothic" pitchFamily="34" charset="0"/>
              </a:rPr>
              <a:t>Slavnosti a bály, dostihy i udílení cen.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latin typeface="Century Gothic" pitchFamily="34" charset="0"/>
              </a:rPr>
              <a:t>Hostiny i zkouška hasičské stříkačky – bez něho to prostě nešlo.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latin typeface="Century Gothic" pitchFamily="34" charset="0"/>
              </a:rPr>
              <a:t>Bez něho se nic neudálo, ani chvíli neměl volno.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latin typeface="Century Gothic" pitchFamily="34" charset="0"/>
              </a:rPr>
              <a:t>Ani včera, když ho pohřbívali, u toho nemohl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latin typeface="Century Gothic" pitchFamily="34" charset="0"/>
              </a:rPr>
              <a:t>chybět.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latin typeface="Century Gothic" pitchFamily="34" charset="0"/>
              </a:rPr>
              <a:t>                                                   (</a:t>
            </a:r>
            <a:r>
              <a:rPr lang="cs-CZ" dirty="0" err="1" smtClean="0">
                <a:latin typeface="Century Gothic" pitchFamily="34" charset="0"/>
              </a:rPr>
              <a:t>Wilhelm</a:t>
            </a:r>
            <a:r>
              <a:rPr lang="cs-CZ" dirty="0" smtClean="0">
                <a:latin typeface="Century Gothic" pitchFamily="34" charset="0"/>
              </a:rPr>
              <a:t> </a:t>
            </a:r>
            <a:r>
              <a:rPr lang="cs-CZ" dirty="0" err="1" smtClean="0">
                <a:latin typeface="Century Gothic" pitchFamily="34" charset="0"/>
              </a:rPr>
              <a:t>Busch</a:t>
            </a:r>
            <a:r>
              <a:rPr lang="cs-CZ" dirty="0" smtClean="0">
                <a:latin typeface="Century Gothic" pitchFamily="34" charset="0"/>
              </a:rPr>
              <a:t>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5525" cy="74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únor2013</a:t>
            </a:r>
          </a:p>
        </p:txBody>
      </p:sp>
      <p:sp>
        <p:nvSpPr>
          <p:cNvPr id="23555" name="TextovéPole 3"/>
          <p:cNvSpPr txBox="1">
            <a:spLocks noChangeArrowheads="1"/>
          </p:cNvSpPr>
          <p:nvPr/>
        </p:nvSpPr>
        <p:spPr bwMode="auto">
          <a:xfrm>
            <a:off x="360363" y="4594225"/>
            <a:ext cx="842327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23556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7" name="TextovéPole 5"/>
          <p:cNvSpPr txBox="1">
            <a:spLocks noChangeArrowheads="1"/>
          </p:cNvSpPr>
          <p:nvPr/>
        </p:nvSpPr>
        <p:spPr bwMode="auto">
          <a:xfrm>
            <a:off x="293688" y="512763"/>
            <a:ext cx="768667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defTabSz="8223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23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2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 Zdroj   KOHOUTEK, R., ŠTĚPÁNEK, J. </a:t>
            </a:r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 a řízení . 1. vyd. Brno: 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Akademické nakladatelství CERM, s.r.o. 2000. ISBN 80-214-1552-5</a:t>
            </a:r>
          </a:p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zdroj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ÚKOL</a:t>
            </a:r>
          </a:p>
        </p:txBody>
      </p:sp>
      <p:sp>
        <p:nvSpPr>
          <p:cNvPr id="40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Co je syndrom vyhoření?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latin typeface="Century Gothic" pitchFamily="34" charset="0"/>
              </a:rPr>
              <a:t>Definice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 eaLnBrk="1" hangingPunct="1">
              <a:buFont typeface="Gill Sans MT" pitchFamily="34" charset="-18"/>
              <a:buAutoNum type="romanUcPeriod"/>
            </a:pPr>
            <a:r>
              <a:rPr lang="cs-CZ" smtClean="0">
                <a:latin typeface="Century Gothic" pitchFamily="34" charset="0"/>
              </a:rPr>
              <a:t>Duševní stav, vyskytující se u lidí, kteří pracují s jinými lidmi a jejichž profese je závislá na mezilidské úrovni.</a:t>
            </a:r>
          </a:p>
          <a:p>
            <a:pPr marL="571500" indent="-571500" eaLnBrk="1" hangingPunct="1">
              <a:buFont typeface="Gill Sans MT" pitchFamily="34" charset="-18"/>
              <a:buAutoNum type="romanUcPeriod"/>
            </a:pPr>
            <a:r>
              <a:rPr lang="cs-CZ" smtClean="0">
                <a:latin typeface="Century Gothic" pitchFamily="34" charset="0"/>
              </a:rPr>
              <a:t>Ztráta profesionálního zájmu nebo osobního zaujetí</a:t>
            </a:r>
          </a:p>
          <a:p>
            <a:pPr marL="571500" indent="-571500" eaLnBrk="1" hangingPunct="1">
              <a:buFont typeface="Gill Sans MT" pitchFamily="34" charset="-18"/>
              <a:buAutoNum type="alphaLcParenR"/>
            </a:pPr>
            <a:r>
              <a:rPr lang="cs-CZ" sz="2600" smtClean="0">
                <a:latin typeface="Century Gothic" pitchFamily="34" charset="0"/>
              </a:rPr>
              <a:t>Postihuje příslušníky pomáhajících profesí</a:t>
            </a:r>
          </a:p>
          <a:p>
            <a:pPr marL="571500" indent="-571500" eaLnBrk="1" hangingPunct="1">
              <a:buFont typeface="Gill Sans MT" pitchFamily="34" charset="-18"/>
              <a:buAutoNum type="alphaLcParenR"/>
            </a:pPr>
            <a:r>
              <a:rPr lang="cs-CZ" sz="2600" smtClean="0">
                <a:latin typeface="Century Gothic" pitchFamily="34" charset="0"/>
              </a:rPr>
              <a:t>Výsledek procesu → lidé zaujetí určitým úkolem nebo ideou → postupná ztráta nadšení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7427913" cy="471328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cs-CZ" smtClean="0"/>
          </a:p>
          <a:p>
            <a:pPr eaLnBrk="1" hangingPunct="1"/>
            <a:r>
              <a:rPr lang="cs-CZ" smtClean="0">
                <a:latin typeface="Century Gothic" pitchFamily="34" charset="0"/>
              </a:rPr>
              <a:t>Popsán v roce 1975 H. Feudelbergem</a:t>
            </a:r>
          </a:p>
          <a:p>
            <a:pPr eaLnBrk="1" hangingPunct="1"/>
            <a:r>
              <a:rPr lang="cs-CZ" smtClean="0">
                <a:latin typeface="Century Gothic" pitchFamily="34" charset="0"/>
              </a:rPr>
              <a:t>U nás se objevil jako fenomén po roce 1990</a:t>
            </a:r>
          </a:p>
          <a:p>
            <a:pPr eaLnBrk="1" hangingPunct="1"/>
            <a:r>
              <a:rPr lang="cs-CZ" smtClean="0">
                <a:latin typeface="Century Gothic" pitchFamily="34" charset="0"/>
              </a:rPr>
              <a:t>Do poloviny 90. let → označení = Myalgická encefalomyelitida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latin typeface="Century Gothic" pitchFamily="34" charset="0"/>
              </a:rPr>
              <a:t>Obecné příznaky syndromu vyhoření</a:t>
            </a:r>
            <a:endParaRPr lang="cs-CZ" dirty="0">
              <a:latin typeface="Century Gothi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800" u="sng" dirty="0" smtClean="0">
                <a:latin typeface="Century Gothic" pitchFamily="34" charset="0"/>
              </a:rPr>
              <a:t>Fyzické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Pocit únavy a vyčerpání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Chlad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Dechová tíseň s pocitem zkráceného dechu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Bolest hlavy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Gastrointestinální potíže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Nejrůznější tělesné bolesti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Vysoká teplota, bolest svalů,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cs-CZ" dirty="0" smtClean="0">
                <a:latin typeface="Century Gothic" pitchFamily="34" charset="0"/>
              </a:rPr>
              <a:t>	kloubů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Bolest v krku, chrapot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Zvětšené uzliny</a:t>
            </a:r>
          </a:p>
          <a:p>
            <a:pPr algn="r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cs-CZ" u="sng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latin typeface="Century Gothic" pitchFamily="34" charset="0"/>
              </a:rPr>
              <a:t>Obecné příznaky syndromu vyhoření</a:t>
            </a:r>
            <a:endParaRPr lang="cs-CZ" dirty="0">
              <a:latin typeface="Century Gothi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85750" y="1500188"/>
            <a:ext cx="7958138" cy="5114925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800" u="sng" dirty="0" smtClean="0">
                <a:latin typeface="Century Gothic" pitchFamily="34" charset="0"/>
              </a:rPr>
              <a:t>Psychické a emoční znaky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Vysoká podrážděnost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Plačtivost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Viditelně vyprovokované záchvaty zlosti a hněvu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Objektivně patrný smutek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Podrážděny tón hlasu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Nekontrolovatelné projevy zlosti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Úbytek paměti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Poruchy spánku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Konečná fáze → vyhýbání se pracovním povinnostem</a:t>
            </a:r>
            <a:endParaRPr lang="cs-CZ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latin typeface="Century Gothic" pitchFamily="34" charset="0"/>
              </a:rPr>
              <a:t>Příčiny vzniku syndromu vyhoření</a:t>
            </a:r>
            <a:endParaRPr lang="cs-CZ" dirty="0">
              <a:latin typeface="Century Gothic" pitchFamily="34" charset="0"/>
            </a:endParaRP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charset="2"/>
              <a:buChar char="§"/>
            </a:pPr>
            <a:endParaRPr lang="cs-CZ" smtClean="0"/>
          </a:p>
          <a:p>
            <a:pPr eaLnBrk="1" hangingPunct="1">
              <a:buFont typeface="Wingdings" charset="2"/>
              <a:buChar char="§"/>
            </a:pPr>
            <a:r>
              <a:rPr lang="cs-CZ" smtClean="0">
                <a:latin typeface="Century Gothic" pitchFamily="34" charset="0"/>
              </a:rPr>
              <a:t>Specifická příčina není známa</a:t>
            </a:r>
          </a:p>
          <a:p>
            <a:pPr eaLnBrk="1" hangingPunct="1">
              <a:buFont typeface="Wingdings" charset="2"/>
              <a:buChar char="§"/>
            </a:pPr>
            <a:r>
              <a:rPr lang="cs-CZ" smtClean="0">
                <a:latin typeface="Century Gothic" pitchFamily="34" charset="0"/>
              </a:rPr>
              <a:t>Oslabená imunita – určitá role (alergici, autoimunitní onemocnění)</a:t>
            </a:r>
          </a:p>
          <a:p>
            <a:pPr eaLnBrk="1" hangingPunct="1">
              <a:buFont typeface="Wingdings" charset="2"/>
              <a:buChar char="§"/>
            </a:pPr>
            <a:r>
              <a:rPr lang="cs-CZ" smtClean="0">
                <a:latin typeface="Century Gothic" pitchFamily="34" charset="0"/>
              </a:rPr>
              <a:t>Často vzniká syndrom po prodělání chřipky</a:t>
            </a:r>
          </a:p>
          <a:p>
            <a:pPr eaLnBrk="1" hangingPunct="1">
              <a:buFont typeface="Wingdings" charset="2"/>
              <a:buChar char="§"/>
            </a:pPr>
            <a:r>
              <a:rPr lang="cs-CZ" smtClean="0">
                <a:latin typeface="Arial" charset="0"/>
              </a:rPr>
              <a:t>S</a:t>
            </a:r>
            <a:r>
              <a:rPr lang="cs-CZ" smtClean="0">
                <a:latin typeface="Century Gothic" pitchFamily="34" charset="0"/>
              </a:rPr>
              <a:t>tres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latin typeface="Century Gothic" pitchFamily="34" charset="0"/>
              </a:rPr>
              <a:t>Ohrožené 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Ženy ve věku 25 – 40 let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Lidé žijící rizikovým způsobem života (nezdravá strava, kouření, alkoholismus)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Lidé trpící chronickým onemocněním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Vlivy chemických látek, těžkých kovů, </a:t>
            </a:r>
            <a:r>
              <a:rPr lang="cs-CZ" dirty="0" err="1" smtClean="0">
                <a:latin typeface="Century Gothic" pitchFamily="34" charset="0"/>
              </a:rPr>
              <a:t>amalganové</a:t>
            </a:r>
            <a:r>
              <a:rPr lang="cs-CZ" dirty="0" smtClean="0">
                <a:latin typeface="Century Gothic" pitchFamily="34" charset="0"/>
              </a:rPr>
              <a:t> plomby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Virové infekce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>
                <a:latin typeface="Century Gothic" pitchFamily="34" charset="0"/>
              </a:rPr>
              <a:t>Emotivně stimulovaní jedinci, kteří se po psychickém vypětí nedokážou uvolnit (cholerik, sangvinik)</a:t>
            </a:r>
            <a:endParaRPr lang="cs-CZ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F0616698-F74F-4E7B-8215-B25CA30D716E}"/>
</file>

<file path=customXml/itemProps2.xml><?xml version="1.0" encoding="utf-8"?>
<ds:datastoreItem xmlns:ds="http://schemas.openxmlformats.org/officeDocument/2006/customXml" ds:itemID="{8126D757-B55A-4769-A6EE-951A0C165A84}"/>
</file>

<file path=customXml/itemProps3.xml><?xml version="1.0" encoding="utf-8"?>
<ds:datastoreItem xmlns:ds="http://schemas.openxmlformats.org/officeDocument/2006/customXml" ds:itemID="{C77A065C-DCEA-4007-8E4F-3B0550A2BC7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</TotalTime>
  <Words>882</Words>
  <Application>Microsoft Office PowerPoint</Application>
  <PresentationFormat>Předvádění na obrazovce (4:3)</PresentationFormat>
  <Paragraphs>149</Paragraphs>
  <Slides>22</Slides>
  <Notes>22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9" baseType="lpstr">
      <vt:lpstr>Arial</vt:lpstr>
      <vt:lpstr>Gill Sans MT</vt:lpstr>
      <vt:lpstr>Calibri</vt:lpstr>
      <vt:lpstr>Times New Roman</vt:lpstr>
      <vt:lpstr>Century Gothic</vt:lpstr>
      <vt:lpstr>Wingdings</vt:lpstr>
      <vt:lpstr>Motiv sady Office</vt:lpstr>
      <vt:lpstr>Prezentace aplikace PowerPoint</vt:lpstr>
      <vt:lpstr>Syndrom vyhoření</vt:lpstr>
      <vt:lpstr>ÚKOL</vt:lpstr>
      <vt:lpstr>Definice</vt:lpstr>
      <vt:lpstr>Prezentace aplikace PowerPoint</vt:lpstr>
      <vt:lpstr>Obecné příznaky syndromu vyhoření</vt:lpstr>
      <vt:lpstr>Obecné příznaky syndromu vyhoření</vt:lpstr>
      <vt:lpstr>Příčiny vzniku syndromu vyhoření</vt:lpstr>
      <vt:lpstr>Ohrožené skupiny</vt:lpstr>
      <vt:lpstr>Ohrožené skupiny</vt:lpstr>
      <vt:lpstr>Vývoj syndromu vyhoření</vt:lpstr>
      <vt:lpstr>Vývoj syndromu vyhasnutí</vt:lpstr>
      <vt:lpstr>Vývoj syndromu vyhoření</vt:lpstr>
      <vt:lpstr>Vývoj syndromu vyhoření</vt:lpstr>
      <vt:lpstr>Prezentace aplikace PowerPoint</vt:lpstr>
      <vt:lpstr>FAKTORY podmiňující vznik vyhoření</vt:lpstr>
      <vt:lpstr>ÚKOL</vt:lpstr>
      <vt:lpstr>Prevence</vt:lpstr>
      <vt:lpstr>Léčba</vt:lpstr>
      <vt:lpstr>Závěrečné doporučení</vt:lpstr>
      <vt:lpstr>Úplně na závěr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Michal Schade</cp:lastModifiedBy>
  <cp:revision>32</cp:revision>
  <dcterms:created xsi:type="dcterms:W3CDTF">2009-04-03T16:04:26Z</dcterms:created>
  <dcterms:modified xsi:type="dcterms:W3CDTF">2013-06-04T07:37:47Z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