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9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Slides/notesSlide2.xml" ContentType="application/vnd.openxmlformats-officedocument.presentationml.notesSlide+xml"/>
  <Override PartName="/ppt/slideLayouts/slideLayout3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handoutMasters/handoutMaster1.xml" ContentType="application/vnd.openxmlformats-officedocument.presentationml.handoutMaster+xml"/>
  <Override PartName="/ppt/theme/theme3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</p:sldMasterIdLst>
  <p:notesMasterIdLst>
    <p:notesMasterId r:id="rId16"/>
  </p:notesMasterIdLst>
  <p:handoutMasterIdLst>
    <p:handoutMasterId r:id="rId17"/>
  </p:handoutMasterIdLst>
  <p:sldIdLst>
    <p:sldId id="268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9" r:id="rId15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37" autoAdjust="0"/>
    <p:restoredTop sz="94146" autoAdjust="0"/>
  </p:normalViewPr>
  <p:slideViewPr>
    <p:cSldViewPr>
      <p:cViewPr varScale="1">
        <p:scale>
          <a:sx n="97" d="100"/>
          <a:sy n="97" d="100"/>
        </p:scale>
        <p:origin x="-13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2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DB9C20A-4D7D-4EF1-A22C-1CB9E34A13A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926917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741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 smtClean="0"/>
              <a:t>Click to edit Master text styles</a:t>
            </a:r>
          </a:p>
          <a:p>
            <a:pPr lvl="1"/>
            <a:r>
              <a:rPr lang="cs-CZ" noProof="0" smtClean="0"/>
              <a:t>Second level</a:t>
            </a:r>
          </a:p>
          <a:p>
            <a:pPr lvl="2"/>
            <a:r>
              <a:rPr lang="cs-CZ" noProof="0" smtClean="0"/>
              <a:t>Third level</a:t>
            </a:r>
          </a:p>
          <a:p>
            <a:pPr lvl="3"/>
            <a:r>
              <a:rPr lang="cs-CZ" noProof="0" smtClean="0"/>
              <a:t>Fourth level</a:t>
            </a:r>
          </a:p>
          <a:p>
            <a:pPr lvl="4"/>
            <a:r>
              <a:rPr lang="cs-CZ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DB75A9F-6694-42B9-9C16-2B7451191CD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8837378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cs.wikipedia.org/wiki/Direct_marketing" TargetMode="External"/><Relationship Id="rId3" Type="http://schemas.openxmlformats.org/officeDocument/2006/relationships/hyperlink" Target="http://cs.wikipedia.org/wiki/Reklama" TargetMode="External"/><Relationship Id="rId7" Type="http://schemas.openxmlformats.org/officeDocument/2006/relationships/hyperlink" Target="http://cs.wikipedia.org/w/index.php?title=Osobn%C3%AD_prodej&amp;action=edit&amp;redlink=1" TargetMode="External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Relationship Id="rId6" Type="http://schemas.openxmlformats.org/officeDocument/2006/relationships/hyperlink" Target="http://cs.wikipedia.org/w/index.php?title=Podpora_prodeje&amp;action=edit&amp;redlink=1" TargetMode="External"/><Relationship Id="rId5" Type="http://schemas.openxmlformats.org/officeDocument/2006/relationships/hyperlink" Target="http://cs.wikipedia.org/wiki/Firma" TargetMode="External"/><Relationship Id="rId4" Type="http://schemas.openxmlformats.org/officeDocument/2006/relationships/hyperlink" Target="http://cs.wikipedia.org/wiki/Public_relations" TargetMode="Externa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5CC4E349-5E6E-4869-A96E-0B32173D5284}" type="slidenum">
              <a:rPr lang="cs-CZ" smtClean="0"/>
              <a:pPr eaLnBrk="1" hangingPunct="1"/>
              <a:t>3</a:t>
            </a:fld>
            <a:endParaRPr lang="cs-CZ" smtClean="0"/>
          </a:p>
        </p:txBody>
      </p:sp>
      <p:sp>
        <p:nvSpPr>
          <p:cNvPr id="1843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cs-CZ" b="1" smtClean="0"/>
              <a:t>Součástí propagace může být</a:t>
            </a:r>
          </a:p>
          <a:p>
            <a:pPr eaLnBrk="1" hangingPunct="1"/>
            <a:r>
              <a:rPr lang="cs-CZ" smtClean="0">
                <a:hlinkClick r:id="rId3" tooltip="Reklama"/>
              </a:rPr>
              <a:t>reklama</a:t>
            </a:r>
            <a:r>
              <a:rPr lang="cs-CZ" smtClean="0"/>
              <a:t> </a:t>
            </a:r>
          </a:p>
          <a:p>
            <a:pPr eaLnBrk="1" hangingPunct="1"/>
            <a:r>
              <a:rPr lang="cs-CZ" smtClean="0">
                <a:hlinkClick r:id="rId4" tooltip="Public relations"/>
              </a:rPr>
              <a:t>public relations</a:t>
            </a:r>
            <a:r>
              <a:rPr lang="cs-CZ" smtClean="0"/>
              <a:t> (zkratka PR, práce s veřejností) = jsou techniky a nástroje, pomocí kterých instituce nebo </a:t>
            </a:r>
            <a:r>
              <a:rPr lang="cs-CZ" smtClean="0">
                <a:hlinkClick r:id="rId5" tooltip="Firma"/>
              </a:rPr>
              <a:t>firma</a:t>
            </a:r>
            <a:r>
              <a:rPr lang="cs-CZ" smtClean="0"/>
              <a:t> buduje a udržuje vztahy se svým okolím a s veřejností, nahlíží její postoje a snaží se je ovlivňovat.  </a:t>
            </a:r>
          </a:p>
          <a:p>
            <a:pPr eaLnBrk="1" hangingPunct="1"/>
            <a:r>
              <a:rPr lang="cs-CZ" smtClean="0">
                <a:hlinkClick r:id="rId6" tooltip="Podpora prodeje (stránka neexistuje)"/>
              </a:rPr>
              <a:t>podpora prodeje</a:t>
            </a:r>
            <a:r>
              <a:rPr lang="cs-CZ" smtClean="0"/>
              <a:t> </a:t>
            </a:r>
          </a:p>
          <a:p>
            <a:pPr eaLnBrk="1" hangingPunct="1"/>
            <a:r>
              <a:rPr lang="cs-CZ" smtClean="0">
                <a:hlinkClick r:id="rId7" tooltip="Osobní prodej (stránka neexistuje)"/>
              </a:rPr>
              <a:t>osobní prodej</a:t>
            </a:r>
            <a:r>
              <a:rPr lang="cs-CZ" smtClean="0"/>
              <a:t> </a:t>
            </a:r>
          </a:p>
          <a:p>
            <a:pPr eaLnBrk="1" hangingPunct="1"/>
            <a:r>
              <a:rPr lang="cs-CZ" smtClean="0">
                <a:hlinkClick r:id="rId8" tooltip="Direct marketing"/>
              </a:rPr>
              <a:t>direct marketing</a:t>
            </a:r>
            <a:r>
              <a:rPr lang="cs-CZ" smtClean="0"/>
              <a:t> (přímý marketing) </a:t>
            </a:r>
          </a:p>
          <a:p>
            <a:pPr eaLnBrk="1" hangingPunct="1"/>
            <a:endParaRPr lang="cs-CZ" smtClean="0"/>
          </a:p>
          <a:p>
            <a:pPr eaLnBrk="1" hangingPunct="1"/>
            <a:r>
              <a:rPr lang="cs-CZ" smtClean="0"/>
              <a:t>Opakování je nezbytnou podmínkou, ale pozor na bumerangový efekt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C774F172-A79C-45E4-A6C8-6DC5051352B6}" type="slidenum">
              <a:rPr lang="cs-CZ" smtClean="0"/>
              <a:pPr eaLnBrk="1" hangingPunct="1"/>
              <a:t>11</a:t>
            </a:fld>
            <a:endParaRPr lang="cs-CZ" smtClean="0"/>
          </a:p>
        </p:txBody>
      </p:sp>
      <p:sp>
        <p:nvSpPr>
          <p:cNvPr id="1945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cs-CZ" smtClean="0"/>
              <a:t>Výhody spojené s koupí zboží</a:t>
            </a:r>
          </a:p>
          <a:p>
            <a:pPr eaLnBrk="1" hangingPunct="1"/>
            <a:r>
              <a:rPr lang="cs-CZ" smtClean="0"/>
              <a:t>Důraz na možné problémy, pokud si zboží nekoupíme</a:t>
            </a:r>
          </a:p>
          <a:p>
            <a:pPr eaLnBrk="1" hangingPunct="1"/>
            <a:r>
              <a:rPr lang="cs-CZ" smtClean="0"/>
              <a:t>Porovnává různé druhy zboží s důrazem na stupňování kvality či účinků (inovované prací prášky, čistící prostředky, dětské pleny)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cs-CZ" sz="2400">
                <a:latin typeface="Times New Roman" pitchFamily="18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 sz="2400">
                <a:latin typeface="Times New Roman" pitchFamily="18" charset="0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sz="2400">
                  <a:latin typeface="Times New Roman" pitchFamily="18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sz="2400">
                  <a:latin typeface="Times New Roman" pitchFamily="18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sz="2400">
                  <a:latin typeface="Times New Roman" pitchFamily="18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sz="2400">
                  <a:latin typeface="Times New Roman" pitchFamily="18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sz="2400">
                  <a:latin typeface="Times New Roman" pitchFamily="18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sz="2400">
                  <a:latin typeface="Times New Roman" pitchFamily="18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sz="2400">
                  <a:latin typeface="Times New Roman" pitchFamily="18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sz="2400">
                  <a:latin typeface="Times New Roman" pitchFamily="18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sz="2400">
                  <a:latin typeface="Times New Roman" pitchFamily="18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37907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pPr lvl="0"/>
            <a:r>
              <a:rPr lang="cs-CZ" noProof="0" smtClean="0"/>
              <a:t>Click to edit Master title style</a:t>
            </a:r>
          </a:p>
        </p:txBody>
      </p:sp>
      <p:sp>
        <p:nvSpPr>
          <p:cNvPr id="37908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pPr lvl="0"/>
            <a:r>
              <a:rPr lang="cs-CZ" noProof="0" smtClean="0"/>
              <a:t>Click to edit Master subtitle style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4C80E6-6FD3-470C-ABD9-3F45FE46FF3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074049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EB2DD5-FC9F-4F5E-9AED-C1D20D108D8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0396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23485C-0D7A-4BE6-98A9-8593D497D10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18789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E52367-1705-4991-BBB1-DDAEAAAE2BF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2085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365C4C-ACC6-4F21-9B74-97EEDAABE37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172857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A9FCB9-1C42-4155-813E-5ECEFB1FC1B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182431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E3B8DC-1BE8-48C0-B338-D15582D7DFC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24115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4B42A5-6A39-4DF3-A1FD-63BAF688584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28406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4B5DF1-3E0D-44A1-8BE8-BE97CC66D20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73908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2E4CD7-2DB4-487A-A0E8-AE83D48C648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6875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E34107-449F-4A83-B217-7E6F9A379BB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4221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 Black" pitchFamily="34" charset="0"/>
              </a:defRPr>
            </a:lvl1pPr>
          </a:lstStyle>
          <a:p>
            <a:pPr>
              <a:defRPr/>
            </a:pPr>
            <a:fld id="{91E2A3CA-A888-479F-95B3-B28354A8F09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1032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cs-CZ" sz="2400">
                <a:latin typeface="Times New Roman" pitchFamily="18" charset="0"/>
              </a:endParaRPr>
            </a:p>
          </p:txBody>
        </p:sp>
        <p:sp>
          <p:nvSpPr>
            <p:cNvPr id="1033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 sz="2400">
                <a:latin typeface="Times New Roman" pitchFamily="18" charset="0"/>
              </a:endParaRPr>
            </a:p>
          </p:txBody>
        </p:sp>
        <p:sp>
          <p:nvSpPr>
            <p:cNvPr id="1034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>
                <a:solidFill>
                  <a:schemeClr val="hlink"/>
                </a:solidFill>
              </a:endParaRPr>
            </a:p>
          </p:txBody>
        </p:sp>
        <p:sp>
          <p:nvSpPr>
            <p:cNvPr id="1035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>
                <a:solidFill>
                  <a:schemeClr val="hlink"/>
                </a:solidFill>
              </a:endParaRPr>
            </a:p>
          </p:txBody>
        </p:sp>
        <p:sp>
          <p:nvSpPr>
            <p:cNvPr id="1036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>
                <a:solidFill>
                  <a:schemeClr val="accent2"/>
                </a:solidFill>
              </a:endParaRPr>
            </a:p>
          </p:txBody>
        </p:sp>
        <p:sp>
          <p:nvSpPr>
            <p:cNvPr id="1037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>
                <a:solidFill>
                  <a:schemeClr val="hlink"/>
                </a:solidFill>
              </a:endParaRPr>
            </a:p>
          </p:txBody>
        </p:sp>
        <p:sp>
          <p:nvSpPr>
            <p:cNvPr id="1038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 sz="2400">
                <a:latin typeface="Times New Roman" pitchFamily="18" charset="0"/>
              </a:endParaRPr>
            </a:p>
          </p:txBody>
        </p:sp>
        <p:sp>
          <p:nvSpPr>
            <p:cNvPr id="1039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>
                <a:solidFill>
                  <a:schemeClr val="accent2"/>
                </a:solidFill>
              </a:endParaRPr>
            </a:p>
          </p:txBody>
        </p:sp>
        <p:sp>
          <p:nvSpPr>
            <p:cNvPr id="1040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>
                <a:solidFill>
                  <a:schemeClr val="accent2"/>
                </a:solidFill>
              </a:endParaRPr>
            </a:p>
          </p:txBody>
        </p:sp>
      </p:grpSp>
      <p:sp>
        <p:nvSpPr>
          <p:cNvPr id="1029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Click to edit Master title style</a:t>
            </a:r>
          </a:p>
        </p:txBody>
      </p:sp>
      <p:sp>
        <p:nvSpPr>
          <p:cNvPr id="1030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</a:p>
        </p:txBody>
      </p:sp>
      <p:sp>
        <p:nvSpPr>
          <p:cNvPr id="36880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charset="2"/>
        <a:buChar char="¨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charset="2"/>
        <a:buChar char="¨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ovéPole 1"/>
          <p:cNvSpPr txBox="1">
            <a:spLocks noChangeArrowheads="1"/>
          </p:cNvSpPr>
          <p:nvPr/>
        </p:nvSpPr>
        <p:spPr bwMode="auto">
          <a:xfrm>
            <a:off x="1590675" y="188913"/>
            <a:ext cx="5962650" cy="42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cs-CZ" sz="1100" b="1">
                <a:latin typeface="Times New Roman" pitchFamily="18" charset="0"/>
                <a:cs typeface="Times New Roman" pitchFamily="18" charset="0"/>
              </a:rPr>
              <a:t>Projekt Smart logistik - moderní výuka logistiky, registrační číslo projektu CZ.1.07/1.5.00/34.0110</a:t>
            </a:r>
          </a:p>
        </p:txBody>
      </p:sp>
      <p:sp>
        <p:nvSpPr>
          <p:cNvPr id="3075" name="TextovéPole 2"/>
          <p:cNvSpPr txBox="1">
            <a:spLocks noChangeArrowheads="1"/>
          </p:cNvSpPr>
          <p:nvPr/>
        </p:nvSpPr>
        <p:spPr bwMode="auto">
          <a:xfrm>
            <a:off x="1331913" y="447675"/>
            <a:ext cx="6584950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cs-CZ" sz="1100" b="1">
                <a:latin typeface="Times New Roman" pitchFamily="18" charset="0"/>
                <a:cs typeface="Times New Roman" pitchFamily="18" charset="0"/>
              </a:rPr>
              <a:t>Příjemce: Střední odborná škola logistická a střední odborné učiliště Dalovice, Hlavní 114, 362 63 Dalovice</a:t>
            </a:r>
          </a:p>
        </p:txBody>
      </p:sp>
      <p:pic>
        <p:nvPicPr>
          <p:cNvPr id="3076" name="Obrázek 3" descr="Logolink OPVK - oříznutý.jpg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6688" y="5292725"/>
            <a:ext cx="6272212" cy="1208088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7" name="TextovéPole 4"/>
          <p:cNvSpPr txBox="1">
            <a:spLocks noChangeArrowheads="1"/>
          </p:cNvSpPr>
          <p:nvPr/>
        </p:nvSpPr>
        <p:spPr bwMode="auto">
          <a:xfrm>
            <a:off x="788988" y="4868863"/>
            <a:ext cx="7566025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cs-CZ" sz="9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Tento výukový materiál vznikl v rámci Operačního programu Vzdělání pro konkurenceschopnost.</a:t>
            </a:r>
          </a:p>
        </p:txBody>
      </p:sp>
      <p:sp>
        <p:nvSpPr>
          <p:cNvPr id="3078" name="TextovéPole 5"/>
          <p:cNvSpPr txBox="1">
            <a:spLocks noChangeArrowheads="1"/>
          </p:cNvSpPr>
          <p:nvPr/>
        </p:nvSpPr>
        <p:spPr bwMode="auto">
          <a:xfrm>
            <a:off x="0" y="4354513"/>
            <a:ext cx="9304338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cs-CZ" sz="9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Materiál je určen k bezplatnému používání pro potřeby výuky a vzdělávání na všech typech škol a školských zařízení.</a:t>
            </a:r>
          </a:p>
          <a:p>
            <a:pPr algn="ctr" eaLnBrk="1" hangingPunct="1"/>
            <a:r>
              <a:rPr lang="cs-CZ" sz="9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Jakékoliv další používání podléhá autorskému zákonu.</a:t>
            </a:r>
          </a:p>
        </p:txBody>
      </p:sp>
      <p:sp>
        <p:nvSpPr>
          <p:cNvPr id="3079" name="TextovéPole 6"/>
          <p:cNvSpPr txBox="1">
            <a:spLocks noChangeArrowheads="1"/>
          </p:cNvSpPr>
          <p:nvPr/>
        </p:nvSpPr>
        <p:spPr bwMode="auto">
          <a:xfrm>
            <a:off x="358775" y="1160463"/>
            <a:ext cx="1714500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Název materiálu:</a:t>
            </a:r>
          </a:p>
        </p:txBody>
      </p:sp>
      <p:sp>
        <p:nvSpPr>
          <p:cNvPr id="3080" name="TextovéPole 7"/>
          <p:cNvSpPr txBox="1">
            <a:spLocks noChangeArrowheads="1"/>
          </p:cNvSpPr>
          <p:nvPr/>
        </p:nvSpPr>
        <p:spPr bwMode="auto">
          <a:xfrm>
            <a:off x="358775" y="901700"/>
            <a:ext cx="1943100" cy="42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Autor materiálu:	</a:t>
            </a:r>
          </a:p>
        </p:txBody>
      </p:sp>
      <p:sp>
        <p:nvSpPr>
          <p:cNvPr id="3081" name="TextovéPole 10"/>
          <p:cNvSpPr txBox="1">
            <a:spLocks noChangeArrowheads="1"/>
          </p:cNvSpPr>
          <p:nvPr/>
        </p:nvSpPr>
        <p:spPr bwMode="auto">
          <a:xfrm>
            <a:off x="358775" y="1419225"/>
            <a:ext cx="649288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Ročník:</a:t>
            </a:r>
          </a:p>
        </p:txBody>
      </p:sp>
      <p:sp>
        <p:nvSpPr>
          <p:cNvPr id="3082" name="TextovéPole 13"/>
          <p:cNvSpPr txBox="1">
            <a:spLocks noChangeArrowheads="1"/>
          </p:cNvSpPr>
          <p:nvPr/>
        </p:nvSpPr>
        <p:spPr bwMode="auto">
          <a:xfrm>
            <a:off x="358775" y="1679575"/>
            <a:ext cx="1685925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Vzdělávací oblast / téma:</a:t>
            </a:r>
          </a:p>
        </p:txBody>
      </p:sp>
      <p:sp>
        <p:nvSpPr>
          <p:cNvPr id="3083" name="TextovéPole 14"/>
          <p:cNvSpPr txBox="1">
            <a:spLocks noChangeArrowheads="1"/>
          </p:cNvSpPr>
          <p:nvPr/>
        </p:nvSpPr>
        <p:spPr bwMode="auto">
          <a:xfrm>
            <a:off x="358775" y="1938338"/>
            <a:ext cx="1620838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Datum (období) tvorby:</a:t>
            </a:r>
          </a:p>
        </p:txBody>
      </p:sp>
      <p:sp>
        <p:nvSpPr>
          <p:cNvPr id="3084" name="TextovéPole 16"/>
          <p:cNvSpPr txBox="1">
            <a:spLocks noChangeArrowheads="1"/>
          </p:cNvSpPr>
          <p:nvPr/>
        </p:nvSpPr>
        <p:spPr bwMode="auto">
          <a:xfrm>
            <a:off x="358775" y="2197100"/>
            <a:ext cx="842963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Anotace:</a:t>
            </a:r>
            <a:endParaRPr lang="cs-CZ" sz="11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85" name="TextovéPole 17"/>
          <p:cNvSpPr txBox="1">
            <a:spLocks noChangeArrowheads="1"/>
          </p:cNvSpPr>
          <p:nvPr/>
        </p:nvSpPr>
        <p:spPr bwMode="auto">
          <a:xfrm>
            <a:off x="2174875" y="1160463"/>
            <a:ext cx="5832475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VY_32_INOVACE_20.08_PP_Psychologie reklamy</a:t>
            </a:r>
          </a:p>
        </p:txBody>
      </p:sp>
      <p:sp>
        <p:nvSpPr>
          <p:cNvPr id="3086" name="TextovéPole 18"/>
          <p:cNvSpPr txBox="1">
            <a:spLocks noChangeArrowheads="1"/>
          </p:cNvSpPr>
          <p:nvPr/>
        </p:nvSpPr>
        <p:spPr bwMode="auto">
          <a:xfrm>
            <a:off x="2174875" y="901700"/>
            <a:ext cx="1600200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Věra Janovičová</a:t>
            </a:r>
          </a:p>
        </p:txBody>
      </p:sp>
      <p:sp>
        <p:nvSpPr>
          <p:cNvPr id="3087" name="TextovéPole 25"/>
          <p:cNvSpPr txBox="1">
            <a:spLocks noChangeArrowheads="1"/>
          </p:cNvSpPr>
          <p:nvPr/>
        </p:nvSpPr>
        <p:spPr bwMode="auto">
          <a:xfrm>
            <a:off x="2174875" y="2197100"/>
            <a:ext cx="5572125" cy="760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cs-CZ" sz="1100" b="1" i="1"/>
              <a:t>Materiál je určen žákům 3.ročníků, k jejich motivaci pro výuku OP.  Žáci ve formě PP mají lepší přehled o výkladu látky a možnosti lepšího pochopení a vstřebání informací. Formou doplňujících otázek a aktivit si ujasňují výklad.</a:t>
            </a:r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Žáci se seznámí s tím, co je to reklama, její cíl a druhy reklamy.</a:t>
            </a:r>
          </a:p>
        </p:txBody>
      </p:sp>
      <p:sp>
        <p:nvSpPr>
          <p:cNvPr id="3088" name="TextovéPole 17"/>
          <p:cNvSpPr txBox="1">
            <a:spLocks noChangeArrowheads="1"/>
          </p:cNvSpPr>
          <p:nvPr/>
        </p:nvSpPr>
        <p:spPr bwMode="auto">
          <a:xfrm>
            <a:off x="2174875" y="1419225"/>
            <a:ext cx="2332038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Třetí </a:t>
            </a:r>
          </a:p>
        </p:txBody>
      </p:sp>
      <p:sp>
        <p:nvSpPr>
          <p:cNvPr id="3089" name="TextovéPole 17"/>
          <p:cNvSpPr txBox="1">
            <a:spLocks noChangeArrowheads="1"/>
          </p:cNvSpPr>
          <p:nvPr/>
        </p:nvSpPr>
        <p:spPr bwMode="auto">
          <a:xfrm>
            <a:off x="2174875" y="1679575"/>
            <a:ext cx="5895975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Psychologie práce</a:t>
            </a:r>
          </a:p>
        </p:txBody>
      </p:sp>
      <p:sp>
        <p:nvSpPr>
          <p:cNvPr id="3090" name="TextovéPole 17"/>
          <p:cNvSpPr txBox="1">
            <a:spLocks noChangeArrowheads="1"/>
          </p:cNvSpPr>
          <p:nvPr/>
        </p:nvSpPr>
        <p:spPr bwMode="auto">
          <a:xfrm>
            <a:off x="2174875" y="1938338"/>
            <a:ext cx="822325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20.3.2013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Aktivita číslo 2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smtClean="0"/>
              <a:t>Zvolte si nějaký výrobek nebo službu, které byste chtěli nabídnout, a vypracujte na zkoušku inzerát. Vyjděte přitom z poznatků, které jsou výše uvedeny.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cs-CZ" sz="2800" u="sng" smtClean="0"/>
              <a:t>Reklama zasahuje především na emocionální a motivační stránky osobnosti</a:t>
            </a:r>
          </a:p>
          <a:p>
            <a:pPr eaLnBrk="1" hangingPunct="1">
              <a:lnSpc>
                <a:spcPct val="80000"/>
              </a:lnSpc>
            </a:pPr>
            <a:r>
              <a:rPr lang="cs-CZ" sz="2800" smtClean="0"/>
              <a:t>Značný význam v ní mají proto </a:t>
            </a:r>
            <a:r>
              <a:rPr lang="cs-CZ" sz="2800" u="sng" smtClean="0"/>
              <a:t>specifické apely (pobídky, výzby)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cs-CZ" sz="2800" smtClean="0"/>
              <a:t>	</a:t>
            </a:r>
            <a:r>
              <a:rPr lang="cs-CZ" sz="2800" u="sng" smtClean="0"/>
              <a:t>- a) pozitivní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cs-CZ" sz="2800" smtClean="0"/>
              <a:t>	</a:t>
            </a:r>
            <a:r>
              <a:rPr lang="cs-CZ" sz="2800" u="sng" smtClean="0"/>
              <a:t>- b) negativní 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cs-CZ" sz="2800" smtClean="0"/>
              <a:t>		- ale i efektivní negativní = „nemačká 	se“, „nesráží se“, „nešpiní se“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cs-CZ" sz="2800" smtClean="0"/>
              <a:t>	</a:t>
            </a:r>
            <a:r>
              <a:rPr lang="cs-CZ" sz="2800" u="sng" smtClean="0"/>
              <a:t>- c) porovnávací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endParaRPr lang="cs-CZ" sz="2800" u="sng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cs-CZ" sz="2800" smtClean="0"/>
              <a:t>Nejúčinnější jsou reklamy: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cs-CZ" sz="2800" smtClean="0"/>
              <a:t>-  slovně vizuální</a:t>
            </a:r>
          </a:p>
          <a:p>
            <a:pPr eaLnBrk="1" hangingPunct="1">
              <a:lnSpc>
                <a:spcPct val="80000"/>
              </a:lnSpc>
              <a:buFontTx/>
              <a:buChar char="-"/>
            </a:pPr>
            <a:r>
              <a:rPr lang="cs-CZ" sz="2800" smtClean="0"/>
              <a:t>méně intenzivní </a:t>
            </a:r>
          </a:p>
          <a:p>
            <a:pPr eaLnBrk="1" hangingPunct="1">
              <a:lnSpc>
                <a:spcPct val="80000"/>
              </a:lnSpc>
              <a:buFontTx/>
              <a:buChar char="-"/>
            </a:pPr>
            <a:r>
              <a:rPr lang="cs-CZ" sz="2800" smtClean="0"/>
              <a:t>s vhodným emocionálním podtónem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28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2800" smtClean="0"/>
              <a:t>Účinně lze využít hudbu, humor či poezii</a:t>
            </a:r>
          </a:p>
          <a:p>
            <a:pPr eaLnBrk="1" hangingPunct="1">
              <a:lnSpc>
                <a:spcPct val="80000"/>
              </a:lnSpc>
              <a:buFontTx/>
              <a:buChar char="-"/>
            </a:pPr>
            <a:endParaRPr lang="cs-CZ" sz="28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2800" smtClean="0"/>
              <a:t>Nehodí se obrazy: drastické, šokující, složitě formulované nebo obtížně vyslovitelné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Aktivita číslo 3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smtClean="0"/>
              <a:t>Pokuste se vzpomenout si na nejrůznější obaly, které výrobek nejen chrání, ale i propagují. Jmenujte některé, které považujete za velmi vhodné, a zdůvodněte proč. Rozeberte i ty nevhodné a opět si zkuste uvědomit, proč jsou nevhodné a jak by se případně daly zlepšit.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ovéPole 2"/>
          <p:cNvSpPr txBox="1">
            <a:spLocks noChangeArrowheads="1"/>
          </p:cNvSpPr>
          <p:nvPr/>
        </p:nvSpPr>
        <p:spPr bwMode="auto">
          <a:xfrm>
            <a:off x="3016250" y="5567363"/>
            <a:ext cx="3567113" cy="760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Mgr. Věra Janovičová</a:t>
            </a:r>
          </a:p>
          <a:p>
            <a:pPr algn="ctr"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SOŠ logistická a SOU Dalovice</a:t>
            </a:r>
          </a:p>
          <a:p>
            <a:pPr algn="ctr" eaLnBrk="1" hangingPunct="1"/>
            <a:r>
              <a:rPr lang="cs-CZ" sz="11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janovicova@logistickaskola.cz</a:t>
            </a:r>
          </a:p>
          <a:p>
            <a:pPr algn="ctr" eaLnBrk="1" hangingPunct="1"/>
            <a:r>
              <a:rPr lang="cs-CZ" sz="11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březen 2013</a:t>
            </a:r>
          </a:p>
        </p:txBody>
      </p:sp>
      <p:sp>
        <p:nvSpPr>
          <p:cNvPr id="16387" name="TextovéPole 3"/>
          <p:cNvSpPr txBox="1">
            <a:spLocks noChangeArrowheads="1"/>
          </p:cNvSpPr>
          <p:nvPr/>
        </p:nvSpPr>
        <p:spPr bwMode="auto">
          <a:xfrm>
            <a:off x="358775" y="4595813"/>
            <a:ext cx="8426450" cy="42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Objekty, použité k vytvoření materiálu jsou vlastní originální tvorbou autora. pocházejí z veřejných knihoven obrázků (public domain) nebo z databáze SW Smart Notebook.</a:t>
            </a:r>
          </a:p>
        </p:txBody>
      </p:sp>
      <p:sp>
        <p:nvSpPr>
          <p:cNvPr id="16388" name="TextovéPole 4"/>
          <p:cNvSpPr txBox="1">
            <a:spLocks noChangeArrowheads="1"/>
          </p:cNvSpPr>
          <p:nvPr/>
        </p:nvSpPr>
        <p:spPr bwMode="auto">
          <a:xfrm>
            <a:off x="206375" y="182563"/>
            <a:ext cx="4433888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pl-PL" sz="1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Seznam použité literatury a pramenů:</a:t>
            </a:r>
            <a:endParaRPr lang="cs-CZ" sz="1400" b="1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9" name="TextovéPole 5"/>
          <p:cNvSpPr txBox="1">
            <a:spLocks noChangeArrowheads="1"/>
          </p:cNvSpPr>
          <p:nvPr/>
        </p:nvSpPr>
        <p:spPr bwMode="auto">
          <a:xfrm>
            <a:off x="220663" y="530225"/>
            <a:ext cx="7685087" cy="42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1. Zdroj BEDRNOVÁ, E., PAUKNEROVÁ, D. </a:t>
            </a:r>
            <a:r>
              <a:rPr lang="cs-CZ" sz="11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Psychologie obchodní činnosti</a:t>
            </a:r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1.vyd. Praha:Fortuna 2004. ISBN 80-7168-899-1 </a:t>
            </a:r>
          </a:p>
          <a:p>
            <a:pPr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2. zdroj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Reklama</a:t>
            </a:r>
            <a:br>
              <a:rPr lang="cs-CZ" smtClean="0"/>
            </a:br>
            <a:r>
              <a:rPr lang="cs-CZ" smtClean="0"/>
              <a:t>(psychologie reklamy)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u="sng" smtClean="0"/>
              <a:t>Konkrétní forma propagace zboží zaměřená na jeho přímé doporučování bývá označována jako reklama</a:t>
            </a:r>
          </a:p>
          <a:p>
            <a:pPr eaLnBrk="1" hangingPunct="1"/>
            <a:r>
              <a:rPr lang="cs-CZ" u="sng" smtClean="0"/>
              <a:t>Opakovaně uplatňovaná propagace</a:t>
            </a:r>
            <a:r>
              <a:rPr lang="cs-CZ" smtClean="0"/>
              <a:t> na širší či užší okruh společnosti</a:t>
            </a:r>
          </a:p>
          <a:p>
            <a:pPr eaLnBrk="1" hangingPunct="1"/>
            <a:r>
              <a:rPr lang="cs-CZ" u="sng" smtClean="0"/>
              <a:t>Je stručná, informující a sugestivně ovlivňující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z="4000" smtClean="0"/>
              <a:t>Neúspěch reklamy může být podmíněn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smtClean="0"/>
              <a:t>Samotným výrobkem</a:t>
            </a:r>
          </a:p>
          <a:p>
            <a:pPr eaLnBrk="1" hangingPunct="1"/>
            <a:r>
              <a:rPr lang="cs-CZ" smtClean="0"/>
              <a:t>Nedostatečnou reklamou </a:t>
            </a:r>
          </a:p>
          <a:p>
            <a:pPr eaLnBrk="1" hangingPunct="1"/>
            <a:r>
              <a:rPr lang="cs-CZ" smtClean="0"/>
              <a:t>Nevhodnou základní motivační ideou</a:t>
            </a:r>
          </a:p>
          <a:p>
            <a:pPr eaLnBrk="1" hangingPunct="1"/>
            <a:r>
              <a:rPr lang="cs-CZ" smtClean="0"/>
              <a:t>Nevhodným způsobem prezentace</a:t>
            </a:r>
          </a:p>
          <a:p>
            <a:pPr eaLnBrk="1" hangingPunct="1"/>
            <a:r>
              <a:rPr lang="cs-CZ" smtClean="0"/>
              <a:t>Špatně zvolenými adresáty</a:t>
            </a:r>
          </a:p>
          <a:p>
            <a:pPr eaLnBrk="1" hangingPunct="1"/>
            <a:r>
              <a:rPr lang="cs-CZ" smtClean="0"/>
              <a:t>Příliš vysokou frekvencí opakování</a:t>
            </a:r>
          </a:p>
          <a:p>
            <a:pPr eaLnBrk="1" hangingPunct="1"/>
            <a:r>
              <a:rPr lang="cs-CZ" smtClean="0"/>
              <a:t>Soutěžením reklam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614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4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Druhy reklamních prostředků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cs-CZ" sz="2800" smtClean="0"/>
              <a:t>1) </a:t>
            </a:r>
            <a:r>
              <a:rPr lang="cs-CZ" sz="2800" u="sng" smtClean="0"/>
              <a:t>placená reklama prostřednictvím</a:t>
            </a:r>
            <a:r>
              <a:rPr lang="cs-CZ" sz="2800" smtClean="0"/>
              <a:t> – televize, tisku, denního tisku, časopisu, plakátových ploch, billboardů</a:t>
            </a:r>
          </a:p>
          <a:p>
            <a:pPr eaLnBrk="1" hangingPunct="1">
              <a:lnSpc>
                <a:spcPct val="80000"/>
              </a:lnSpc>
            </a:pPr>
            <a:r>
              <a:rPr lang="cs-CZ" sz="2800" smtClean="0"/>
              <a:t>2) </a:t>
            </a:r>
            <a:r>
              <a:rPr lang="cs-CZ" sz="2800" u="sng" smtClean="0"/>
              <a:t>propagace poštou</a:t>
            </a:r>
            <a:r>
              <a:rPr lang="cs-CZ" sz="2800" smtClean="0"/>
              <a:t> – osobních dopisů, brožur, letáků, kuponů umožňující získat zdarma vzorek určitého zboží</a:t>
            </a:r>
          </a:p>
          <a:p>
            <a:pPr eaLnBrk="1" hangingPunct="1">
              <a:lnSpc>
                <a:spcPct val="80000"/>
              </a:lnSpc>
            </a:pPr>
            <a:r>
              <a:rPr lang="cs-CZ" sz="2800" smtClean="0"/>
              <a:t>3) </a:t>
            </a:r>
            <a:r>
              <a:rPr lang="cs-CZ" sz="2800" u="sng" smtClean="0"/>
              <a:t>styk s veřejností</a:t>
            </a:r>
            <a:r>
              <a:rPr lang="cs-CZ" sz="2800" smtClean="0"/>
              <a:t> – zprávy pro tisk, články v zábavných a odborných časopisech, přednášky, interview, sponzorování veřejných událostí, semináře, členství v klubech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sz="2400" smtClean="0"/>
              <a:t>4) </a:t>
            </a:r>
            <a:r>
              <a:rPr lang="cs-CZ" sz="2400" u="sng" smtClean="0"/>
              <a:t>telefonní marketing</a:t>
            </a:r>
            <a:r>
              <a:rPr lang="cs-CZ" sz="2400" smtClean="0"/>
              <a:t> – přímý marketing (oslovování, zákazníků prostřednictvím telefonu), zodpovídání dotazů, reakce na stížnosti</a:t>
            </a:r>
          </a:p>
          <a:p>
            <a:pPr eaLnBrk="1" hangingPunct="1">
              <a:lnSpc>
                <a:spcPct val="90000"/>
              </a:lnSpc>
            </a:pPr>
            <a:r>
              <a:rPr lang="cs-CZ" sz="2400" smtClean="0"/>
              <a:t>5) </a:t>
            </a:r>
            <a:r>
              <a:rPr lang="cs-CZ" sz="2400" u="sng" smtClean="0"/>
              <a:t>speciální propagace s využitím</a:t>
            </a:r>
            <a:r>
              <a:rPr lang="cs-CZ" sz="2400" smtClean="0"/>
              <a:t>: reklamních materiálů a vzorků, kalendářů, diářů, klíčenek a drobností</a:t>
            </a:r>
          </a:p>
          <a:p>
            <a:pPr eaLnBrk="1" hangingPunct="1">
              <a:lnSpc>
                <a:spcPct val="90000"/>
              </a:lnSpc>
            </a:pPr>
            <a:r>
              <a:rPr lang="cs-CZ" sz="2400" smtClean="0"/>
              <a:t>6) </a:t>
            </a:r>
            <a:r>
              <a:rPr lang="cs-CZ" sz="2400" u="sng" smtClean="0"/>
              <a:t>reklama přímo v obchodě</a:t>
            </a:r>
            <a:r>
              <a:rPr lang="cs-CZ" sz="2400" smtClean="0"/>
              <a:t> zajišťovaná: charakterem vybavení a celkového řešení interiéru, úpravou výloh, osvětlenním a poutači, situačními slevami, slosovacími kupony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Aktivita číslo 1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smtClean="0"/>
              <a:t>Zvolte si určitý druh zboží či obchodní činnosti a zkuste k němu vybrat nejvhodnější typ reklamy. Popovídejte si o výhodách a nevýhodách jednostlivých forem reklamního působení.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cs-CZ" sz="2800" smtClean="0"/>
              <a:t>Nejjednodušší forma reklamy?</a:t>
            </a:r>
          </a:p>
          <a:p>
            <a:pPr eaLnBrk="1" hangingPunct="1">
              <a:lnSpc>
                <a:spcPct val="80000"/>
              </a:lnSpc>
            </a:pPr>
            <a:r>
              <a:rPr lang="cs-CZ" sz="2800" smtClean="0"/>
              <a:t>= inzerát v denním tisku</a:t>
            </a:r>
          </a:p>
          <a:p>
            <a:pPr eaLnBrk="1" hangingPunct="1">
              <a:lnSpc>
                <a:spcPct val="80000"/>
              </a:lnSpc>
            </a:pPr>
            <a:r>
              <a:rPr lang="cs-CZ" sz="2800" smtClean="0">
                <a:sym typeface="Wingdings" charset="2"/>
              </a:rPr>
              <a:t></a:t>
            </a:r>
            <a:r>
              <a:rPr lang="cs-CZ" sz="2800" smtClean="0"/>
              <a:t> rychlý, finanančně nenáročný a směřuje k dosti velkému okruhu adresátů</a:t>
            </a:r>
          </a:p>
          <a:p>
            <a:pPr eaLnBrk="1" hangingPunct="1">
              <a:lnSpc>
                <a:spcPct val="80000"/>
              </a:lnSpc>
            </a:pPr>
            <a:r>
              <a:rPr lang="cs-CZ" sz="2800" smtClean="0">
                <a:sym typeface="Wingdings" charset="2"/>
              </a:rPr>
              <a:t> nevýhodou je malá životnost denního tisku a příliš široké zaměření k veřejnosti</a:t>
            </a:r>
          </a:p>
          <a:p>
            <a:pPr eaLnBrk="1" hangingPunct="1">
              <a:lnSpc>
                <a:spcPct val="80000"/>
              </a:lnSpc>
            </a:pPr>
            <a:r>
              <a:rPr lang="cs-CZ" sz="2800" smtClean="0">
                <a:sym typeface="Wingdings" charset="2"/>
              </a:rPr>
              <a:t>= výhodnější je inzerát v časopise (větší životnost, lepší kvalita provedení, ale inzerát je dražší</a:t>
            </a:r>
            <a:endParaRPr lang="cs-CZ" sz="28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z="4000" smtClean="0"/>
              <a:t>Výzkum z reklam přinesl poznatky: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cs-CZ" sz="2400" smtClean="0"/>
              <a:t>Častěji se čtou titulky inzerátů než jejich text</a:t>
            </a:r>
          </a:p>
          <a:p>
            <a:pPr eaLnBrk="1" hangingPunct="1">
              <a:lnSpc>
                <a:spcPct val="80000"/>
              </a:lnSpc>
            </a:pPr>
            <a:r>
              <a:rPr lang="cs-CZ" sz="2400" smtClean="0"/>
              <a:t>Čtyřikrát více lidí čte inzeráty slibující nějakou výhodu v záhlaví</a:t>
            </a:r>
          </a:p>
          <a:p>
            <a:pPr eaLnBrk="1" hangingPunct="1">
              <a:lnSpc>
                <a:spcPct val="80000"/>
              </a:lnSpc>
            </a:pPr>
            <a:r>
              <a:rPr lang="cs-CZ" sz="2400" smtClean="0"/>
              <a:t>Delší titulky se čtou častěji než kratší</a:t>
            </a:r>
          </a:p>
          <a:p>
            <a:pPr eaLnBrk="1" hangingPunct="1">
              <a:lnSpc>
                <a:spcPct val="80000"/>
              </a:lnSpc>
            </a:pPr>
            <a:r>
              <a:rPr lang="cs-CZ" sz="2400" smtClean="0"/>
              <a:t>Uvedení ceny se dobře pamatuje</a:t>
            </a:r>
          </a:p>
          <a:p>
            <a:pPr eaLnBrk="1" hangingPunct="1">
              <a:lnSpc>
                <a:spcPct val="80000"/>
              </a:lnSpc>
            </a:pPr>
            <a:r>
              <a:rPr lang="cs-CZ" sz="2400" smtClean="0"/>
              <a:t>Delší inzeráty bývají úspěšnější, jsou-li také obsažnější</a:t>
            </a:r>
          </a:p>
          <a:p>
            <a:pPr eaLnBrk="1" hangingPunct="1">
              <a:lnSpc>
                <a:spcPct val="80000"/>
              </a:lnSpc>
            </a:pPr>
            <a:r>
              <a:rPr lang="cs-CZ" sz="2400" smtClean="0"/>
              <a:t>Ilustrace činí interát přitažlivějším</a:t>
            </a:r>
          </a:p>
          <a:p>
            <a:pPr eaLnBrk="1" hangingPunct="1">
              <a:lnSpc>
                <a:spcPct val="80000"/>
              </a:lnSpc>
            </a:pPr>
            <a:r>
              <a:rPr lang="cs-CZ" sz="2400" smtClean="0"/>
              <a:t>Texty vysázené velkými písmeny odrazují od čtení</a:t>
            </a:r>
          </a:p>
          <a:p>
            <a:pPr eaLnBrk="1" hangingPunct="1">
              <a:lnSpc>
                <a:spcPct val="80000"/>
              </a:lnSpc>
            </a:pPr>
            <a:r>
              <a:rPr lang="cs-CZ" sz="2400" smtClean="0"/>
              <a:t>Procento lidí, kteří přečtou celý inzerát bývá velmi nízké</a:t>
            </a:r>
          </a:p>
          <a:p>
            <a:pPr eaLnBrk="1" hangingPunct="1">
              <a:lnSpc>
                <a:spcPct val="80000"/>
              </a:lnSpc>
            </a:pPr>
            <a:r>
              <a:rPr lang="cs-CZ" sz="2400" smtClean="0"/>
              <a:t>Lidé hledají v inzerátu fakta, ne obecné fráze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  <p:bldP spid="12291" grpId="0" build="p"/>
    </p:bldLst>
  </p:timing>
</p:sld>
</file>

<file path=ppt/theme/theme1.xml><?xml version="1.0" encoding="utf-8"?>
<a:theme xmlns:a="http://schemas.openxmlformats.org/drawingml/2006/main" name="Pixel">
  <a:themeElements>
    <a:clrScheme name="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xel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95F5CCA1-B133-4F8B-A072-33ED8A181CE8}"/>
</file>

<file path=customXml/itemProps2.xml><?xml version="1.0" encoding="utf-8"?>
<ds:datastoreItem xmlns:ds="http://schemas.openxmlformats.org/officeDocument/2006/customXml" ds:itemID="{1C8DB96F-B6EC-4E58-A71A-309516EFB0EC}"/>
</file>

<file path=customXml/itemProps3.xml><?xml version="1.0" encoding="utf-8"?>
<ds:datastoreItem xmlns:ds="http://schemas.openxmlformats.org/officeDocument/2006/customXml" ds:itemID="{CD84FF7B-CEF2-4546-8897-E74E960FA048}"/>
</file>

<file path=docProps/app.xml><?xml version="1.0" encoding="utf-8"?>
<Properties xmlns="http://schemas.openxmlformats.org/officeDocument/2006/extended-properties" xmlns:vt="http://schemas.openxmlformats.org/officeDocument/2006/docPropsVTypes">
  <Template>Pixel</Template>
  <TotalTime>113</TotalTime>
  <Words>817</Words>
  <Application>Microsoft Office PowerPoint</Application>
  <PresentationFormat>Předvádění na obrazovce (4:3)</PresentationFormat>
  <Paragraphs>92</Paragraphs>
  <Slides>14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9" baseType="lpstr">
      <vt:lpstr>Arial</vt:lpstr>
      <vt:lpstr>Wingdings</vt:lpstr>
      <vt:lpstr>Arial Black</vt:lpstr>
      <vt:lpstr>Times New Roman</vt:lpstr>
      <vt:lpstr>Pixel</vt:lpstr>
      <vt:lpstr>Prezentace aplikace PowerPoint</vt:lpstr>
      <vt:lpstr>Reklama (psychologie reklamy) </vt:lpstr>
      <vt:lpstr>Prezentace aplikace PowerPoint</vt:lpstr>
      <vt:lpstr>Neúspěch reklamy může být podmíněn</vt:lpstr>
      <vt:lpstr>Druhy reklamních prostředků</vt:lpstr>
      <vt:lpstr>Prezentace aplikace PowerPoint</vt:lpstr>
      <vt:lpstr>Aktivita číslo 1</vt:lpstr>
      <vt:lpstr>Prezentace aplikace PowerPoint</vt:lpstr>
      <vt:lpstr>Výzkum z reklam přinesl poznatky:</vt:lpstr>
      <vt:lpstr>Aktivita číslo 2</vt:lpstr>
      <vt:lpstr>Prezentace aplikace PowerPoint</vt:lpstr>
      <vt:lpstr>Prezentace aplikace PowerPoint</vt:lpstr>
      <vt:lpstr>Aktivita číslo 3</vt:lpstr>
      <vt:lpstr>Prezentace aplikace PowerPoint</vt:lpstr>
    </vt:vector>
  </TitlesOfParts>
  <Company>Tomáš P.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Věra Janovičová</dc:creator>
  <cp:lastModifiedBy>Michal Schade</cp:lastModifiedBy>
  <cp:revision>16</cp:revision>
  <dcterms:created xsi:type="dcterms:W3CDTF">2013-03-12T16:23:27Z</dcterms:created>
  <dcterms:modified xsi:type="dcterms:W3CDTF">2013-06-04T07:37:31Z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