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3"/>
  </p:notesMasterIdLst>
  <p:sldIdLst>
    <p:sldId id="267" r:id="rId2"/>
    <p:sldId id="256" r:id="rId3"/>
    <p:sldId id="257" r:id="rId4"/>
    <p:sldId id="258" r:id="rId5"/>
    <p:sldId id="264" r:id="rId6"/>
    <p:sldId id="259" r:id="rId7"/>
    <p:sldId id="260" r:id="rId8"/>
    <p:sldId id="261" r:id="rId9"/>
    <p:sldId id="266" r:id="rId10"/>
    <p:sldId id="263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61" autoAdjust="0"/>
  </p:normalViewPr>
  <p:slideViewPr>
    <p:cSldViewPr>
      <p:cViewPr varScale="1">
        <p:scale>
          <a:sx n="89" d="100"/>
          <a:sy n="89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5A525DB-A493-4680-86CA-60927F1FF4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248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01CB2C-0D02-49F8-9376-D610438658EC}" type="slidenum">
              <a:rPr lang="cs-CZ" smtClean="0">
                <a:latin typeface="Times New Roman" pitchFamily="18" charset="0"/>
              </a:rPr>
              <a:pPr eaLnBrk="1" hangingPunct="1"/>
              <a:t>6</a:t>
            </a:fld>
            <a:endParaRPr lang="cs-CZ" smtClean="0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Rolls-Royce – automobil, v němž slyšíte tikat jen hodinky na palubní desce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AF3D5D-12EE-4C83-A184-23BFE8B5622D}" type="slidenum">
              <a:rPr lang="cs-CZ" smtClean="0">
                <a:latin typeface="Times New Roman" pitchFamily="18" charset="0"/>
              </a:rPr>
              <a:pPr eaLnBrk="1" hangingPunct="1"/>
              <a:t>7</a:t>
            </a:fld>
            <a:endParaRPr lang="cs-CZ" smtClean="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Vodafone – néné, já nemusím, já už ho vidím.</a:t>
            </a:r>
          </a:p>
          <a:p>
            <a:pPr eaLnBrk="1" hangingPunct="1"/>
            <a:r>
              <a:rPr lang="cs-CZ" smtClean="0"/>
              <a:t>O2 – S Chuckem Norrisem</a:t>
            </a:r>
          </a:p>
          <a:p>
            <a:pPr eaLnBrk="1" hangingPunct="1"/>
            <a:r>
              <a:rPr lang="cs-CZ" smtClean="0"/>
              <a:t>Seznam? – Bobika</a:t>
            </a:r>
          </a:p>
          <a:p>
            <a:pPr eaLnBrk="1" hangingPunct="1"/>
            <a:r>
              <a:rPr lang="cs-CZ" smtClean="0"/>
              <a:t>Mr. Proper</a:t>
            </a:r>
          </a:p>
          <a:p>
            <a:pPr eaLnBrk="1" hangingPunct="1"/>
            <a:r>
              <a:rPr lang="cs-CZ" smtClean="0"/>
              <a:t>Také se vám stává, že si broukáte strašnou melodii z reklam celý den?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6C1626-6E1E-455A-840C-A49D94D147D8}" type="slidenum">
              <a:rPr lang="cs-CZ" smtClean="0">
                <a:latin typeface="Times New Roman" pitchFamily="18" charset="0"/>
              </a:rPr>
              <a:pPr eaLnBrk="1" hangingPunct="1"/>
              <a:t>9</a:t>
            </a:fld>
            <a:endParaRPr lang="cs-CZ" smtClean="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Vnitřní normy podniku – oblečení, slušné chování</a:t>
            </a:r>
          </a:p>
          <a:p>
            <a:pPr eaLnBrk="1" hangingPunct="1"/>
            <a:r>
              <a:rPr lang="cs-CZ" smtClean="0"/>
              <a:t>Vyzkoušejte si naše zboží zdarma</a:t>
            </a:r>
          </a:p>
          <a:p>
            <a:pPr eaLnBrk="1" hangingPunct="1"/>
            <a:r>
              <a:rPr lang="cs-CZ" smtClean="0"/>
              <a:t>Dáreček ke každému výrobku</a:t>
            </a:r>
          </a:p>
          <a:p>
            <a:pPr eaLnBrk="1" hangingPunct="1"/>
            <a:r>
              <a:rPr lang="cs-CZ" smtClean="0"/>
              <a:t>Slevy u stálých zákazníků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cs-CZ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cs-CZ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cs-CZ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34 w 21600"/>
                <a:gd name="T1" fmla="*/ 0 h 21600"/>
                <a:gd name="T2" fmla="*/ 17 w 21600"/>
                <a:gd name="T3" fmla="*/ 0 h 21600"/>
                <a:gd name="T4" fmla="*/ 0 w 21600"/>
                <a:gd name="T5" fmla="*/ 0 h 21600"/>
                <a:gd name="T6" fmla="*/ 1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cs-CZ"/>
            </a:p>
          </p:txBody>
        </p:sp>
      </p:grpSp>
      <p:sp>
        <p:nvSpPr>
          <p:cNvPr id="4511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smtClean="0"/>
              <a:t>Click to edit Master title style</a:t>
            </a:r>
          </a:p>
        </p:txBody>
      </p:sp>
      <p:sp>
        <p:nvSpPr>
          <p:cNvPr id="4511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cs-CZ" noProof="0" smtClean="0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FE157-D620-499F-ACC1-CE4E09D573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1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95635-EB60-4B31-BC23-2221F7177E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16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5CF8D-EAA7-4C7D-A8D9-DED7FE3374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351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FEA13-DCFB-4060-938D-94B2FC52DF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669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BE6F8-C392-4C71-80DB-5B98105BF2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0348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15263-680B-4E4D-A032-94B2B4BAA8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58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C2E3E-A65D-4A78-9741-10D7EE2A76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04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D278-345B-49DA-B451-C933148E1E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35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B7C9-92D8-410E-BD5E-E2532DA3FE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466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CF27A-70D1-4F79-AFB4-34E8372827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19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34383-C44E-4A7C-85D8-A551E3BEBB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5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4403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kumimoji="1" lang="cs-CZ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cs-CZ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cs-CZ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cs-CZ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07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4408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4408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cs-CZ"/>
            </a:p>
          </p:txBody>
        </p:sp>
        <p:sp>
          <p:nvSpPr>
            <p:cNvPr id="4408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34 w 21600"/>
                <a:gd name="T1" fmla="*/ 0 h 21600"/>
                <a:gd name="T2" fmla="*/ 17 w 21600"/>
                <a:gd name="T3" fmla="*/ 0 h 21600"/>
                <a:gd name="T4" fmla="*/ 0 w 21600"/>
                <a:gd name="T5" fmla="*/ 0 h 21600"/>
                <a:gd name="T6" fmla="*/ 1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cs-CZ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4409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409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409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B25181FC-7E92-40CE-8A19-622BBF465C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VY_32_INOVACE_20.09_PP_Image a značka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 b="1" i="1"/>
              <a:t>Materiál je určen žákům 2.ročníu,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image a značka.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Druhý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22.3.2013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algn="r" eaLnBrk="1" hangingPunct="1"/>
            <a:r>
              <a:rPr lang="cs-CZ" smtClean="0"/>
              <a:t>Děkuji za pozornost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březen 2013</a:t>
            </a:r>
          </a:p>
        </p:txBody>
      </p:sp>
      <p:sp>
        <p:nvSpPr>
          <p:cNvPr id="13315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BEDRNOVÁ, E., PAUKNEROVÁ, D. </a:t>
            </a:r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obchodní činnosti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1.vyd. Praha:Fortuna 2004. ISBN 80-7168-899-1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Image, značka a vztahy s veřejností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Image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dirty="0" smtClean="0"/>
              <a:t>Současně s výrobkem si spotřebitel kupuje také určitou představu o něm</a:t>
            </a:r>
          </a:p>
          <a:p>
            <a:pPr marL="0" indent="0" eaLnBrk="1" hangingPunct="1">
              <a:buFontTx/>
              <a:buNone/>
              <a:defRPr/>
            </a:pPr>
            <a:endParaRPr lang="cs-CZ" u="sng" dirty="0" smtClean="0"/>
          </a:p>
          <a:p>
            <a:pPr eaLnBrk="1" hangingPunct="1">
              <a:defRPr/>
            </a:pPr>
            <a:r>
              <a:rPr lang="cs-CZ" u="sng" dirty="0" smtClean="0"/>
              <a:t>Image je tedy vlastně specifickým obrazem výrobku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u="sng" smtClean="0"/>
              <a:t>Image se netýká jen výrobku,</a:t>
            </a:r>
          </a:p>
          <a:p>
            <a:pPr eaLnBrk="1" hangingPunct="1"/>
            <a:r>
              <a:rPr lang="cs-CZ" u="sng" smtClean="0"/>
              <a:t> svoji image má i podnik</a:t>
            </a:r>
            <a:r>
              <a:rPr lang="cs-CZ" smtClean="0"/>
              <a:t> </a:t>
            </a:r>
            <a:r>
              <a:rPr lang="cs-CZ" smtClean="0">
                <a:sym typeface="Wingdings" charset="2"/>
              </a:rPr>
              <a:t> jeho obraz se zafixuje ve veřejném mínění a nese s sebou řadu očekávání ve vztahu k tzv. </a:t>
            </a:r>
            <a:r>
              <a:rPr lang="cs-CZ" u="sng" smtClean="0">
                <a:sym typeface="Wingdings" charset="2"/>
              </a:rPr>
              <a:t>dobré pověsti podniku (goodwill)</a:t>
            </a:r>
            <a:endParaRPr lang="cs-CZ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Aktivita – Představ svou firmu!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Skupina prezentuje svou image pomocí živého výstupu</a:t>
            </a:r>
          </a:p>
          <a:p>
            <a:pPr eaLnBrk="1" hangingPunct="1"/>
            <a:r>
              <a:rPr lang="cs-CZ" smtClean="0"/>
              <a:t>a) Každý z týmu je aktivní</a:t>
            </a:r>
          </a:p>
          <a:p>
            <a:pPr eaLnBrk="1" hangingPunct="1"/>
            <a:r>
              <a:rPr lang="cs-CZ" smtClean="0"/>
              <a:t>b) Reagujete na dotaz: Představte svojí firmu!</a:t>
            </a:r>
          </a:p>
          <a:p>
            <a:pPr eaLnBrk="1" hangingPunct="1"/>
            <a:r>
              <a:rPr lang="cs-CZ" smtClean="0"/>
              <a:t>c) Čas na představení: 30 – 50 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Značka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u="sng" smtClean="0"/>
              <a:t>Nejde zde o „ochrannou známku“ ve smyslu právním, nýbrž o značku marketingovou, kterou může tvořit obraz, symbol, mluvené slovo apod.</a:t>
            </a:r>
          </a:p>
          <a:p>
            <a:pPr eaLnBrk="1" hangingPunct="1"/>
            <a:r>
              <a:rPr lang="cs-CZ" sz="2800" u="sng" smtClean="0"/>
              <a:t>Má význam rozlišovací</a:t>
            </a:r>
          </a:p>
          <a:p>
            <a:pPr eaLnBrk="1" hangingPunct="1"/>
            <a:r>
              <a:rPr lang="cs-CZ" sz="2800" u="sng" smtClean="0"/>
              <a:t>Značku můžeme přijmout</a:t>
            </a:r>
            <a:r>
              <a:rPr lang="cs-CZ" sz="2800" smtClean="0"/>
              <a:t> (identifikovat se s ní)</a:t>
            </a:r>
          </a:p>
          <a:p>
            <a:pPr eaLnBrk="1" hangingPunct="1">
              <a:buFontTx/>
              <a:buNone/>
            </a:pPr>
            <a:r>
              <a:rPr lang="cs-CZ" sz="2800" smtClean="0"/>
              <a:t>   anebo </a:t>
            </a:r>
            <a:r>
              <a:rPr lang="cs-CZ" sz="2800" u="sng" smtClean="0"/>
              <a:t>preferovat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Úkol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Která reklama na značku u VÁS zůstala v paměti?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Vztahy s veřejností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800" u="sng" smtClean="0"/>
              <a:t>K propagaci výrobků přispívá obvykle i celkový charakter vztahů s veřejností, které konkrétní podnik rozvíjí</a:t>
            </a:r>
          </a:p>
          <a:p>
            <a:pPr eaLnBrk="1" hangingPunct="1"/>
            <a:r>
              <a:rPr lang="cs-CZ" sz="2800" smtClean="0"/>
              <a:t>K tomu, aby kupující dával přednost určité značce slouží i další formy a způsoby jednání podniku jako celku i jednotlivých zaměstnanců navenek</a:t>
            </a:r>
          </a:p>
          <a:p>
            <a:pPr eaLnBrk="1" hangingPunct="1"/>
            <a:r>
              <a:rPr lang="cs-CZ" sz="2800" u="sng" smtClean="0"/>
              <a:t>Aktuální percepce lidí bývá vždy ovlivněna jejich minulou zkušeností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Aktivita č. 2 - brainstorming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smtClean="0"/>
              <a:t>Brainstorming na téma: Čím nebo jak zajistit ty nejlepší vztahy s veřejností? </a:t>
            </a:r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3B205C9-66DA-48DF-9524-7E11F36D08EE}"/>
</file>

<file path=customXml/itemProps2.xml><?xml version="1.0" encoding="utf-8"?>
<ds:datastoreItem xmlns:ds="http://schemas.openxmlformats.org/officeDocument/2006/customXml" ds:itemID="{F5D4BE19-72A6-4C04-A685-5354DE99968F}"/>
</file>

<file path=customXml/itemProps3.xml><?xml version="1.0" encoding="utf-8"?>
<ds:datastoreItem xmlns:ds="http://schemas.openxmlformats.org/officeDocument/2006/customXml" ds:itemID="{E4575F90-80E7-4BDA-A626-E30C452D6AEC}"/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137</TotalTime>
  <Words>522</Words>
  <Application>Microsoft Office PowerPoint</Application>
  <PresentationFormat>Předvádění na obrazovce (4:3)</PresentationFormat>
  <Paragraphs>69</Paragraphs>
  <Slides>11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Wingdings</vt:lpstr>
      <vt:lpstr>Kimono</vt:lpstr>
      <vt:lpstr>Prezentace aplikace PowerPoint</vt:lpstr>
      <vt:lpstr>Image, značka a vztahy s veřejností</vt:lpstr>
      <vt:lpstr>Image</vt:lpstr>
      <vt:lpstr>Prezentace aplikace PowerPoint</vt:lpstr>
      <vt:lpstr>Aktivita – Představ svou firmu!</vt:lpstr>
      <vt:lpstr>Značka</vt:lpstr>
      <vt:lpstr>Úkol</vt:lpstr>
      <vt:lpstr>Vztahy s veřejností</vt:lpstr>
      <vt:lpstr>Aktivita č. 2 - brainstorming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Věra Janovičová</dc:creator>
  <cp:lastModifiedBy>Michal Schade</cp:lastModifiedBy>
  <cp:revision>17</cp:revision>
  <dcterms:created xsi:type="dcterms:W3CDTF">1601-01-01T00:00:00Z</dcterms:created>
  <dcterms:modified xsi:type="dcterms:W3CDTF">2013-06-04T07:37:52Z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