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1.xml" ContentType="application/vnd.openxmlformats-officedocument.presentationml.slide+xml"/>
  <Override PartName="/ppt/slides/slide5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6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2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13"/>
  </p:notesMasterIdLst>
  <p:sldIdLst>
    <p:sldId id="266" r:id="rId2"/>
    <p:sldId id="256" r:id="rId3"/>
    <p:sldId id="258" r:id="rId4"/>
    <p:sldId id="259" r:id="rId5"/>
    <p:sldId id="260" r:id="rId6"/>
    <p:sldId id="264" r:id="rId7"/>
    <p:sldId id="261" r:id="rId8"/>
    <p:sldId id="262" r:id="rId9"/>
    <p:sldId id="263" r:id="rId10"/>
    <p:sldId id="265" r:id="rId11"/>
    <p:sldId id="268" r:id="rId12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7344" autoAdjust="0"/>
  </p:normalViewPr>
  <p:slideViewPr>
    <p:cSldViewPr>
      <p:cViewPr varScale="1">
        <p:scale>
          <a:sx n="68" d="100"/>
          <a:sy n="68" d="100"/>
        </p:scale>
        <p:origin x="-122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6" d="100"/>
          <a:sy n="66" d="100"/>
        </p:scale>
        <p:origin x="-1992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20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customXml" Target="../customXml/item2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4340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noProof="0" smtClean="0"/>
              <a:t>Click to edit Master text styles</a:t>
            </a:r>
          </a:p>
          <a:p>
            <a:pPr lvl="1"/>
            <a:r>
              <a:rPr lang="cs-CZ" noProof="0" smtClean="0"/>
              <a:t>Second level</a:t>
            </a:r>
          </a:p>
          <a:p>
            <a:pPr lvl="2"/>
            <a:r>
              <a:rPr lang="cs-CZ" noProof="0" smtClean="0"/>
              <a:t>Third level</a:t>
            </a:r>
          </a:p>
          <a:p>
            <a:pPr lvl="3"/>
            <a:r>
              <a:rPr lang="cs-CZ" noProof="0" smtClean="0"/>
              <a:t>Fourth level</a:t>
            </a:r>
          </a:p>
          <a:p>
            <a:pPr lvl="4"/>
            <a:r>
              <a:rPr lang="cs-CZ" noProof="0" smtClean="0"/>
              <a:t>Fifth level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DA6144CC-3BFE-47D2-BCF7-FFE1FB049E1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5955415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cs.wikipedia.org/wiki/Organizace_pro_hospod%C3%A1%C5%99skou_spolupr%C3%A1ci_a_rozvoj" TargetMode="External"/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363" name="Zástupný symbol pro poznámky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cs-CZ" smtClean="0"/>
          </a:p>
        </p:txBody>
      </p:sp>
      <p:sp>
        <p:nvSpPr>
          <p:cNvPr id="15364" name="Zástupný symbol pro číslo snímku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D78D2DA9-04F3-4EB6-9F33-A572C8D6AC13}" type="slidenum">
              <a:rPr lang="cs-CZ" smtClean="0">
                <a:latin typeface="Arial" charset="0"/>
              </a:rPr>
              <a:pPr eaLnBrk="1" hangingPunct="1"/>
              <a:t>3</a:t>
            </a:fld>
            <a:endParaRPr lang="cs-CZ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A59F547C-E90C-4259-AD6A-DB68D848E804}" type="slidenum">
              <a:rPr lang="cs-CZ" smtClean="0">
                <a:latin typeface="Arial" charset="0"/>
              </a:rPr>
              <a:pPr eaLnBrk="1" hangingPunct="1"/>
              <a:t>4</a:t>
            </a:fld>
            <a:endParaRPr lang="cs-CZ" smtClean="0">
              <a:latin typeface="Arial" charset="0"/>
            </a:endParaRPr>
          </a:p>
        </p:txBody>
      </p:sp>
      <p:sp>
        <p:nvSpPr>
          <p:cNvPr id="1638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cs-CZ" smtClean="0"/>
              <a:t>Shromažďování lidí na určitém místě, ale bez zjevného výsledku řešení</a:t>
            </a:r>
          </a:p>
          <a:p>
            <a:pPr eaLnBrk="1" fontAlgn="t" hangingPunct="1"/>
            <a:r>
              <a:rPr lang="cs-CZ" smtClean="0">
                <a:hlinkClick r:id="rId3" tooltip="Přejít na: http://cs.wikipedia.org/wiki/Organizace_pro_hospod%C3%A1%C5%99skou_spolupr%C3%A1ci_a_rozvoj"/>
              </a:rPr>
              <a:t> </a:t>
            </a:r>
            <a:r>
              <a:rPr lang="cs-CZ" b="1" smtClean="0">
                <a:hlinkClick r:id="rId3" tooltip="Přejít na: http://cs.wikipedia.org/wiki/Organizace_pro_hospod%C3%A1%C5%99skou_spolupr%C3%A1ci_a_rozvoj"/>
              </a:rPr>
              <a:t>Organizace pro hospodářskou spolupráci a rozvoj </a:t>
            </a:r>
            <a:endParaRPr lang="cs-CZ" smtClean="0"/>
          </a:p>
          <a:p>
            <a:pPr eaLnBrk="1" hangingPunct="1"/>
            <a:endParaRPr lang="cs-CZ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9ED6C381-0F44-4D3A-AA29-9D1890CFA7D8}" type="slidenum">
              <a:rPr lang="cs-CZ" smtClean="0">
                <a:latin typeface="Arial" charset="0"/>
              </a:rPr>
              <a:pPr eaLnBrk="1" hangingPunct="1"/>
              <a:t>5</a:t>
            </a:fld>
            <a:endParaRPr lang="cs-CZ" smtClean="0">
              <a:latin typeface="Arial" charset="0"/>
            </a:endParaRPr>
          </a:p>
        </p:txBody>
      </p:sp>
      <p:sp>
        <p:nvSpPr>
          <p:cNvPr id="1741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cs-CZ" smtClean="0"/>
              <a:t>Workshop = pracovní setkání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162C96A6-F9E4-4609-ADBE-694DA2A3077D}" type="slidenum">
              <a:rPr lang="cs-CZ" smtClean="0">
                <a:latin typeface="Arial" charset="0"/>
              </a:rPr>
              <a:pPr eaLnBrk="1" hangingPunct="1"/>
              <a:t>6</a:t>
            </a:fld>
            <a:endParaRPr lang="cs-CZ" smtClean="0">
              <a:latin typeface="Arial" charset="0"/>
            </a:endParaRPr>
          </a:p>
        </p:txBody>
      </p:sp>
      <p:sp>
        <p:nvSpPr>
          <p:cNvPr id="1843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cs-CZ" smtClean="0"/>
              <a:t>Sounáležitosti - příslušnost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BFB8F3C7-6CF5-414A-832F-DDE01440C135}" type="slidenum">
              <a:rPr lang="cs-CZ" smtClean="0">
                <a:latin typeface="Arial" charset="0"/>
              </a:rPr>
              <a:pPr eaLnBrk="1" hangingPunct="1"/>
              <a:t>7</a:t>
            </a:fld>
            <a:endParaRPr lang="cs-CZ" smtClean="0">
              <a:latin typeface="Arial" charset="0"/>
            </a:endParaRPr>
          </a:p>
        </p:txBody>
      </p:sp>
      <p:sp>
        <p:nvSpPr>
          <p:cNvPr id="1945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cs-CZ" smtClean="0"/>
              <a:t>Často jsou najímané firmy, které vykonávají tyto činnosti. Můžeme hovořit také o moderátorovi, který zná agendu (program) schůzky a provádí účastníky její strukturou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D338A3CF-CE87-4E90-B551-D2085159A74F}" type="slidenum">
              <a:rPr lang="cs-CZ" smtClean="0">
                <a:latin typeface="Arial" charset="0"/>
              </a:rPr>
              <a:pPr eaLnBrk="1" hangingPunct="1"/>
              <a:t>9</a:t>
            </a:fld>
            <a:endParaRPr lang="cs-CZ" smtClean="0">
              <a:latin typeface="Arial" charset="0"/>
            </a:endParaRPr>
          </a:p>
        </p:txBody>
      </p:sp>
      <p:sp>
        <p:nvSpPr>
          <p:cNvPr id="2048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cs-CZ" smtClean="0"/>
              <a:t>Agenda = rozvrh, program jednání</a:t>
            </a:r>
          </a:p>
          <a:p>
            <a:pPr eaLnBrk="1" hangingPunct="1"/>
            <a:r>
              <a:rPr lang="cs-CZ" smtClean="0"/>
              <a:t>Jak to dělám já?</a:t>
            </a:r>
          </a:p>
          <a:p>
            <a:pPr eaLnBrk="1" hangingPunct="1"/>
            <a:r>
              <a:rPr lang="cs-CZ" smtClean="0"/>
              <a:t>Pomůcky při učení</a:t>
            </a:r>
          </a:p>
          <a:p>
            <a:pPr eaLnBrk="1" hangingPunct="1"/>
            <a:r>
              <a:rPr lang="cs-CZ" smtClean="0"/>
              <a:t>Typy učení? – senzomotorický, auditivní, vizuální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cs-CZ"/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cs-CZ"/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cs-CZ"/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cs-CZ"/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</p:grpSp>
      <p:sp>
        <p:nvSpPr>
          <p:cNvPr id="22540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cs-CZ" noProof="0" smtClean="0"/>
              <a:t>Click to edit Master title style</a:t>
            </a:r>
          </a:p>
        </p:txBody>
      </p:sp>
      <p:sp>
        <p:nvSpPr>
          <p:cNvPr id="22541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cs-CZ" noProof="0" smtClean="0"/>
              <a:t>Click to edit Master subtitle style</a:t>
            </a:r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5777331A-3948-4530-BEAB-53CCDD0C5BA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620216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C4A2F1-E0BB-4865-9205-1B1DB80C1BB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361430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F18B29-7EB2-4862-9C11-D70615FB239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24452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F57DA7-745D-48DC-B333-49A2EA60695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753311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8542E5-B29B-4306-B2EA-54E3B5957BB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846621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AE9956-8F77-41AD-94BF-0722BF375A4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453862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F7C674-7B5D-4B57-BC87-B211DA416DF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082772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7E59C6-8FBE-4887-BC56-20258215E03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780610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EF9D7C-8FF1-46CF-AD6D-245A7A55041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361024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C2469D-5DDD-4631-A688-48EBC1EED10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737595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33BA5E-D40F-48F8-9CD1-CB17463937B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737907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kumimoji="1" lang="cs-CZ" sz="2400"/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kumimoji="1" lang="cs-CZ" sz="2400"/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kumimoji="1" lang="cs-CZ" sz="2400"/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kumimoji="1" lang="cs-CZ" sz="2400"/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kumimoji="1" lang="cs-CZ" sz="2400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kumimoji="1" lang="cs-CZ" sz="2400"/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kumimoji="1" lang="cs-CZ" sz="2400"/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Click to edit Master title style</a:t>
            </a:r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</a:p>
        </p:txBody>
      </p:sp>
      <p:sp>
        <p:nvSpPr>
          <p:cNvPr id="21515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21516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21517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11CF524D-52A9-45E3-A0BA-516331AA91D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ovéPole 1"/>
          <p:cNvSpPr txBox="1">
            <a:spLocks noChangeArrowheads="1"/>
          </p:cNvSpPr>
          <p:nvPr/>
        </p:nvSpPr>
        <p:spPr bwMode="auto">
          <a:xfrm>
            <a:off x="1590675" y="188913"/>
            <a:ext cx="5962650" cy="420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cs-CZ" sz="1100" b="1">
                <a:latin typeface="Times New Roman" pitchFamily="18" charset="0"/>
                <a:cs typeface="Times New Roman" pitchFamily="18" charset="0"/>
              </a:rPr>
              <a:t>Projekt Smart logistik - moderní výuka logistiky, registrační číslo projektu CZ.1.07/1.5.00/34.0110</a:t>
            </a:r>
          </a:p>
        </p:txBody>
      </p:sp>
      <p:sp>
        <p:nvSpPr>
          <p:cNvPr id="3075" name="TextovéPole 2"/>
          <p:cNvSpPr txBox="1">
            <a:spLocks noChangeArrowheads="1"/>
          </p:cNvSpPr>
          <p:nvPr/>
        </p:nvSpPr>
        <p:spPr bwMode="auto">
          <a:xfrm>
            <a:off x="1331913" y="447675"/>
            <a:ext cx="6584950" cy="252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cs-CZ" sz="1100" b="1">
                <a:latin typeface="Times New Roman" pitchFamily="18" charset="0"/>
                <a:cs typeface="Times New Roman" pitchFamily="18" charset="0"/>
              </a:rPr>
              <a:t>Příjemce: Střední odborná škola logistická a střední odborné učiliště Dalovice, Hlavní 114, 362 63 Dalovice</a:t>
            </a:r>
          </a:p>
        </p:txBody>
      </p:sp>
      <p:pic>
        <p:nvPicPr>
          <p:cNvPr id="3076" name="Obrázek 3" descr="Logolink OPVK - oříznutý.jpg"/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6688" y="5292725"/>
            <a:ext cx="6272212" cy="1208088"/>
          </a:xfrm>
          <a:prstGeom prst="rect">
            <a:avLst/>
          </a:prstGeom>
          <a:solidFill>
            <a:srgbClr val="000000">
              <a:alpha val="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7" name="TextovéPole 4"/>
          <p:cNvSpPr txBox="1">
            <a:spLocks noChangeArrowheads="1"/>
          </p:cNvSpPr>
          <p:nvPr/>
        </p:nvSpPr>
        <p:spPr bwMode="auto">
          <a:xfrm>
            <a:off x="788988" y="4868863"/>
            <a:ext cx="7566025" cy="222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/>
            <a:r>
              <a:rPr lang="cs-CZ" sz="9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Tento výukový materiál vznikl v rámci Operačního programu Vzdělání pro konkurenceschopnost.</a:t>
            </a:r>
          </a:p>
        </p:txBody>
      </p:sp>
      <p:sp>
        <p:nvSpPr>
          <p:cNvPr id="3078" name="TextovéPole 5"/>
          <p:cNvSpPr txBox="1">
            <a:spLocks noChangeArrowheads="1"/>
          </p:cNvSpPr>
          <p:nvPr/>
        </p:nvSpPr>
        <p:spPr bwMode="auto">
          <a:xfrm>
            <a:off x="0" y="4354513"/>
            <a:ext cx="9304338" cy="36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/>
            <a:r>
              <a:rPr lang="cs-CZ" sz="9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Materiál je určen k bezplatnému používání pro potřeby výuky a vzdělávání na všech typech škol a školských zařízení.</a:t>
            </a:r>
          </a:p>
          <a:p>
            <a:pPr algn="ctr" eaLnBrk="1" hangingPunct="1"/>
            <a:r>
              <a:rPr lang="cs-CZ" sz="9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Jakékoliv další používání podléhá autorskému zákonu.</a:t>
            </a:r>
          </a:p>
        </p:txBody>
      </p:sp>
      <p:sp>
        <p:nvSpPr>
          <p:cNvPr id="3079" name="TextovéPole 6"/>
          <p:cNvSpPr txBox="1">
            <a:spLocks noChangeArrowheads="1"/>
          </p:cNvSpPr>
          <p:nvPr/>
        </p:nvSpPr>
        <p:spPr bwMode="auto">
          <a:xfrm>
            <a:off x="358775" y="1160463"/>
            <a:ext cx="1714500" cy="252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cs-CZ" sz="11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Název materiálu:</a:t>
            </a:r>
          </a:p>
        </p:txBody>
      </p:sp>
      <p:sp>
        <p:nvSpPr>
          <p:cNvPr id="3080" name="TextovéPole 7"/>
          <p:cNvSpPr txBox="1">
            <a:spLocks noChangeArrowheads="1"/>
          </p:cNvSpPr>
          <p:nvPr/>
        </p:nvSpPr>
        <p:spPr bwMode="auto">
          <a:xfrm>
            <a:off x="358775" y="901700"/>
            <a:ext cx="1943100" cy="420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cs-CZ" sz="11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Autor materiálu:	</a:t>
            </a:r>
          </a:p>
        </p:txBody>
      </p:sp>
      <p:sp>
        <p:nvSpPr>
          <p:cNvPr id="3081" name="TextovéPole 10"/>
          <p:cNvSpPr txBox="1">
            <a:spLocks noChangeArrowheads="1"/>
          </p:cNvSpPr>
          <p:nvPr/>
        </p:nvSpPr>
        <p:spPr bwMode="auto">
          <a:xfrm>
            <a:off x="358775" y="1419225"/>
            <a:ext cx="649288" cy="252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cs-CZ" sz="11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Ročník:</a:t>
            </a:r>
          </a:p>
        </p:txBody>
      </p:sp>
      <p:sp>
        <p:nvSpPr>
          <p:cNvPr id="3082" name="TextovéPole 13"/>
          <p:cNvSpPr txBox="1">
            <a:spLocks noChangeArrowheads="1"/>
          </p:cNvSpPr>
          <p:nvPr/>
        </p:nvSpPr>
        <p:spPr bwMode="auto">
          <a:xfrm>
            <a:off x="358775" y="1679575"/>
            <a:ext cx="1685925" cy="252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cs-CZ" sz="11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Vzdělávací oblast / téma:</a:t>
            </a:r>
          </a:p>
        </p:txBody>
      </p:sp>
      <p:sp>
        <p:nvSpPr>
          <p:cNvPr id="3083" name="TextovéPole 14"/>
          <p:cNvSpPr txBox="1">
            <a:spLocks noChangeArrowheads="1"/>
          </p:cNvSpPr>
          <p:nvPr/>
        </p:nvSpPr>
        <p:spPr bwMode="auto">
          <a:xfrm>
            <a:off x="358775" y="1938338"/>
            <a:ext cx="1620838" cy="252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cs-CZ" sz="11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Datum (období) tvorby:</a:t>
            </a:r>
          </a:p>
        </p:txBody>
      </p:sp>
      <p:sp>
        <p:nvSpPr>
          <p:cNvPr id="3084" name="TextovéPole 16"/>
          <p:cNvSpPr txBox="1">
            <a:spLocks noChangeArrowheads="1"/>
          </p:cNvSpPr>
          <p:nvPr/>
        </p:nvSpPr>
        <p:spPr bwMode="auto">
          <a:xfrm>
            <a:off x="358775" y="2197100"/>
            <a:ext cx="842963" cy="252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cs-CZ" sz="11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Anotace:</a:t>
            </a:r>
            <a:endParaRPr lang="cs-CZ" sz="110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85" name="TextovéPole 17"/>
          <p:cNvSpPr txBox="1">
            <a:spLocks noChangeArrowheads="1"/>
          </p:cNvSpPr>
          <p:nvPr/>
        </p:nvSpPr>
        <p:spPr bwMode="auto">
          <a:xfrm>
            <a:off x="2206625" y="1149350"/>
            <a:ext cx="5832475" cy="252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cs-CZ" sz="11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VY_32_INOVACE_20.12_PP_Problematika porad</a:t>
            </a:r>
          </a:p>
        </p:txBody>
      </p:sp>
      <p:sp>
        <p:nvSpPr>
          <p:cNvPr id="3086" name="TextovéPole 18"/>
          <p:cNvSpPr txBox="1">
            <a:spLocks noChangeArrowheads="1"/>
          </p:cNvSpPr>
          <p:nvPr/>
        </p:nvSpPr>
        <p:spPr bwMode="auto">
          <a:xfrm>
            <a:off x="2174875" y="901700"/>
            <a:ext cx="1600200" cy="252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cs-CZ" sz="11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Věra Janovičová</a:t>
            </a:r>
          </a:p>
        </p:txBody>
      </p:sp>
      <p:sp>
        <p:nvSpPr>
          <p:cNvPr id="3087" name="TextovéPole 25"/>
          <p:cNvSpPr txBox="1">
            <a:spLocks noChangeArrowheads="1"/>
          </p:cNvSpPr>
          <p:nvPr/>
        </p:nvSpPr>
        <p:spPr bwMode="auto">
          <a:xfrm>
            <a:off x="2174875" y="2197100"/>
            <a:ext cx="5572125" cy="930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cs-CZ" sz="1100" b="1" i="1"/>
              <a:t>Materiál je určen žákům 3.ročníku, k jejich motivaci pro výuku OP.  Žáci ve formě PP mají lepší přehled o výkladu látky a možnosti lepšího pochopení a vstřebání informací. Formou doplňujících otázek a aktivit si ujasňují výklad.</a:t>
            </a:r>
            <a:r>
              <a:rPr lang="cs-CZ" sz="11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Žáci se seznámí s tím, co je to porada, její druhy a role v ní. Zkusí si aplikovat poradu na dané téma do praxe.</a:t>
            </a:r>
          </a:p>
        </p:txBody>
      </p:sp>
      <p:sp>
        <p:nvSpPr>
          <p:cNvPr id="3088" name="TextovéPole 17"/>
          <p:cNvSpPr txBox="1">
            <a:spLocks noChangeArrowheads="1"/>
          </p:cNvSpPr>
          <p:nvPr/>
        </p:nvSpPr>
        <p:spPr bwMode="auto">
          <a:xfrm>
            <a:off x="2174875" y="1419225"/>
            <a:ext cx="2332038" cy="252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cs-CZ" sz="11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třetí </a:t>
            </a:r>
          </a:p>
        </p:txBody>
      </p:sp>
      <p:sp>
        <p:nvSpPr>
          <p:cNvPr id="3089" name="TextovéPole 17"/>
          <p:cNvSpPr txBox="1">
            <a:spLocks noChangeArrowheads="1"/>
          </p:cNvSpPr>
          <p:nvPr/>
        </p:nvSpPr>
        <p:spPr bwMode="auto">
          <a:xfrm>
            <a:off x="2174875" y="1679575"/>
            <a:ext cx="5895975" cy="252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cs-CZ" sz="11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Psychologie práce</a:t>
            </a:r>
          </a:p>
        </p:txBody>
      </p:sp>
      <p:sp>
        <p:nvSpPr>
          <p:cNvPr id="3090" name="TextovéPole 17"/>
          <p:cNvSpPr txBox="1">
            <a:spLocks noChangeArrowheads="1"/>
          </p:cNvSpPr>
          <p:nvPr/>
        </p:nvSpPr>
        <p:spPr bwMode="auto">
          <a:xfrm>
            <a:off x="2174875" y="1938338"/>
            <a:ext cx="822325" cy="252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cs-CZ" sz="11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10.6..2013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cs-CZ" smtClean="0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cs-CZ" smtClean="0"/>
          </a:p>
          <a:p>
            <a:pPr eaLnBrk="1" hangingPunct="1"/>
            <a:endParaRPr lang="cs-CZ" smtClean="0"/>
          </a:p>
          <a:p>
            <a:pPr eaLnBrk="1" hangingPunct="1"/>
            <a:endParaRPr lang="cs-CZ" smtClean="0"/>
          </a:p>
          <a:p>
            <a:pPr eaLnBrk="1" hangingPunct="1"/>
            <a:endParaRPr lang="cs-CZ" smtClean="0"/>
          </a:p>
          <a:p>
            <a:pPr eaLnBrk="1" hangingPunct="1"/>
            <a:endParaRPr lang="cs-CZ" smtClean="0"/>
          </a:p>
          <a:p>
            <a:pPr eaLnBrk="1" hangingPunct="1"/>
            <a:endParaRPr lang="cs-CZ" smtClean="0"/>
          </a:p>
          <a:p>
            <a:pPr algn="r" eaLnBrk="1" hangingPunct="1"/>
            <a:r>
              <a:rPr lang="cs-CZ" smtClean="0"/>
              <a:t>Děkuji za pozornost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ovéPole 2"/>
          <p:cNvSpPr txBox="1">
            <a:spLocks noChangeArrowheads="1"/>
          </p:cNvSpPr>
          <p:nvPr/>
        </p:nvSpPr>
        <p:spPr bwMode="auto">
          <a:xfrm>
            <a:off x="3016250" y="5567363"/>
            <a:ext cx="3567113" cy="760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/>
            <a:r>
              <a:rPr lang="cs-CZ" sz="11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Mgr. Věra Janovičová</a:t>
            </a:r>
          </a:p>
          <a:p>
            <a:pPr algn="ctr" eaLnBrk="1" hangingPunct="1"/>
            <a:r>
              <a:rPr lang="cs-CZ" sz="11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SOŠ logistická a SOU Dalovice</a:t>
            </a:r>
          </a:p>
          <a:p>
            <a:pPr algn="ctr" eaLnBrk="1" hangingPunct="1"/>
            <a:r>
              <a:rPr lang="cs-CZ" sz="1100" i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janovicova@logistickaskola.cz</a:t>
            </a:r>
          </a:p>
          <a:p>
            <a:pPr algn="ctr" eaLnBrk="1" hangingPunct="1"/>
            <a:r>
              <a:rPr lang="cs-CZ" sz="1100" i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květen 2013</a:t>
            </a:r>
          </a:p>
        </p:txBody>
      </p:sp>
      <p:sp>
        <p:nvSpPr>
          <p:cNvPr id="13315" name="TextovéPole 3"/>
          <p:cNvSpPr txBox="1">
            <a:spLocks noChangeArrowheads="1"/>
          </p:cNvSpPr>
          <p:nvPr/>
        </p:nvSpPr>
        <p:spPr bwMode="auto">
          <a:xfrm>
            <a:off x="358775" y="4595813"/>
            <a:ext cx="8426450" cy="420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cs-CZ" sz="11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Objekty, použité k vytvoření materiálu jsou vlastní originální tvorbou autora. pocházejí z veřejných knihoven obrázků (public domain) nebo z databáze SW Smart Notebook.</a:t>
            </a:r>
          </a:p>
        </p:txBody>
      </p:sp>
      <p:sp>
        <p:nvSpPr>
          <p:cNvPr id="13316" name="TextovéPole 4"/>
          <p:cNvSpPr txBox="1">
            <a:spLocks noChangeArrowheads="1"/>
          </p:cNvSpPr>
          <p:nvPr/>
        </p:nvSpPr>
        <p:spPr bwMode="auto">
          <a:xfrm>
            <a:off x="206375" y="182563"/>
            <a:ext cx="4433888" cy="29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pl-PL" sz="14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Seznam použité literatury a pramenů:</a:t>
            </a:r>
            <a:endParaRPr lang="cs-CZ" sz="1400" b="1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317" name="TextovéPole 5"/>
          <p:cNvSpPr txBox="1">
            <a:spLocks noChangeArrowheads="1"/>
          </p:cNvSpPr>
          <p:nvPr/>
        </p:nvSpPr>
        <p:spPr bwMode="auto">
          <a:xfrm>
            <a:off x="295275" y="512763"/>
            <a:ext cx="7685088" cy="422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cs-CZ" sz="11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KOHOUTEK, R., ŠTĚPÁNEK, J. </a:t>
            </a:r>
            <a:r>
              <a:rPr lang="cs-CZ" sz="1100" i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Psychologie práce a řízení . 1. vyd. Brno: </a:t>
            </a:r>
            <a:r>
              <a:rPr lang="cs-CZ" sz="11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Akademické nakladatelství CERM, s.r.o. 2000. ISBN 80-214-1552-5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cs-CZ" smtClean="0"/>
              <a:t>Problematika porad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mtClean="0"/>
              <a:t>Problematika porad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cs-CZ" u="sng" smtClean="0"/>
              <a:t>Porada = dříve schůze</a:t>
            </a:r>
          </a:p>
          <a:p>
            <a:pPr eaLnBrk="1" hangingPunct="1"/>
            <a:r>
              <a:rPr lang="cs-CZ" smtClean="0"/>
              <a:t>Současný průměrný podíl promarněné pracovní doby dosahuje v tuzemsku 38 procent, což je na úrovni celosvětového průměru</a:t>
            </a:r>
          </a:p>
          <a:p>
            <a:pPr eaLnBrk="1" hangingPunct="1"/>
            <a:r>
              <a:rPr lang="cs-CZ" smtClean="0"/>
              <a:t>za optimální úroveň efektivního využití pracovní doby je považována hodnota mezi 80 až 85 procenty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cs-CZ" smtClean="0"/>
              <a:t>Doba kterou potřebujeme k dosažení tohoto ukazatele, patří mezi vyspělými zeměmi mezi nejvyšší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cs-CZ" smtClean="0">
                <a:sym typeface="Wingdings" pitchFamily="2" charset="2"/>
              </a:rPr>
              <a:t></a:t>
            </a:r>
            <a:r>
              <a:rPr lang="cs-CZ" smtClean="0"/>
              <a:t>dle studie OECD stráví Češi v zaměstnání 1972 hodin ročně, oproti 1342 hodiny v Norsku respektive 1340 hodin v Nizozemí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cs-CZ" smtClean="0"/>
              <a:t>= </a:t>
            </a:r>
            <a:r>
              <a:rPr lang="cs-CZ" u="sng" smtClean="0"/>
              <a:t>Porady slouží k efektivitě práce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mtClean="0"/>
              <a:t>Druhy porad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cs-CZ" sz="2800" b="1" u="sng" smtClean="0"/>
              <a:t>Za organizační poradu</a:t>
            </a:r>
            <a:r>
              <a:rPr lang="cs-CZ" sz="2800" u="sng" smtClean="0"/>
              <a:t> je možné považovat tu, kde se řeší aktuální problémy</a:t>
            </a:r>
            <a:r>
              <a:rPr lang="cs-CZ" sz="2800" smtClean="0"/>
              <a:t>, tzv. workshopy, tyto porady jsou krátké, doporučuje se, aby probíhaly ve stoje. </a:t>
            </a:r>
            <a:endParaRPr lang="cs-CZ" sz="2800" b="1" smtClean="0"/>
          </a:p>
          <a:p>
            <a:pPr eaLnBrk="1" hangingPunct="1">
              <a:lnSpc>
                <a:spcPct val="90000"/>
              </a:lnSpc>
            </a:pPr>
            <a:r>
              <a:rPr lang="cs-CZ" sz="2800" b="1" u="sng" smtClean="0"/>
              <a:t>Koncepční porady</a:t>
            </a:r>
            <a:r>
              <a:rPr lang="cs-CZ" sz="2800" u="sng" smtClean="0"/>
              <a:t> jsou tvořivé, často se na nich řeší</a:t>
            </a:r>
            <a:r>
              <a:rPr lang="cs-CZ" sz="2800" smtClean="0"/>
              <a:t> další </a:t>
            </a:r>
            <a:r>
              <a:rPr lang="cs-CZ" sz="2800" u="sng" smtClean="0"/>
              <a:t>strategie firem</a:t>
            </a:r>
            <a:r>
              <a:rPr lang="cs-CZ" sz="2800" smtClean="0"/>
              <a:t>, trvají několik hodin a dokonce několik dnů. Důležité je dělat přestávky, aby únava nepřebila tvořivost.</a:t>
            </a:r>
            <a:endParaRPr lang="cs-CZ" sz="2800" b="1" smtClean="0"/>
          </a:p>
          <a:p>
            <a:pPr eaLnBrk="1" hangingPunct="1">
              <a:lnSpc>
                <a:spcPct val="90000"/>
              </a:lnSpc>
            </a:pPr>
            <a:r>
              <a:rPr lang="cs-CZ" sz="2800" b="1" u="sng" smtClean="0"/>
              <a:t>Informačními poradami</a:t>
            </a:r>
            <a:r>
              <a:rPr lang="cs-CZ" sz="2800" u="sng" smtClean="0"/>
              <a:t> jsou</a:t>
            </a:r>
            <a:r>
              <a:rPr lang="cs-CZ" sz="2800" smtClean="0"/>
              <a:t> nazývané </a:t>
            </a:r>
            <a:r>
              <a:rPr lang="cs-CZ" sz="2800" u="sng" smtClean="0"/>
              <a:t>ty</a:t>
            </a:r>
            <a:r>
              <a:rPr lang="cs-CZ" sz="2800" smtClean="0"/>
              <a:t>, </a:t>
            </a:r>
            <a:r>
              <a:rPr lang="cs-CZ" sz="2800" u="sng" smtClean="0"/>
              <a:t>kde dochází zejména k výměně názorů</a:t>
            </a:r>
            <a:r>
              <a:rPr lang="cs-CZ" sz="2800" smtClean="0"/>
              <a:t>, často i jednostranné – např. briefingy.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mtClean="0"/>
              <a:t>Hlavní cíle porad (obecně)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cs-CZ" u="sng" smtClean="0"/>
              <a:t>Zjištění úrovně plnění úkolů za uplynulé období</a:t>
            </a:r>
          </a:p>
          <a:p>
            <a:pPr eaLnBrk="1" hangingPunct="1">
              <a:lnSpc>
                <a:spcPct val="90000"/>
              </a:lnSpc>
            </a:pPr>
            <a:r>
              <a:rPr lang="cs-CZ" u="sng" smtClean="0"/>
              <a:t>Rozdělení úkolů a odpovědností na následující období</a:t>
            </a:r>
          </a:p>
          <a:p>
            <a:pPr eaLnBrk="1" hangingPunct="1">
              <a:lnSpc>
                <a:spcPct val="90000"/>
              </a:lnSpc>
            </a:pPr>
            <a:r>
              <a:rPr lang="cs-CZ" u="sng" smtClean="0"/>
              <a:t>Detekce rizik, sledování nálady uvnitř týmu</a:t>
            </a:r>
          </a:p>
          <a:p>
            <a:pPr eaLnBrk="1" hangingPunct="1">
              <a:lnSpc>
                <a:spcPct val="90000"/>
              </a:lnSpc>
            </a:pPr>
            <a:r>
              <a:rPr lang="cs-CZ" u="sng" smtClean="0"/>
              <a:t>Motivování členů týmu a upevnění týmové sounáležitosti</a:t>
            </a:r>
          </a:p>
          <a:p>
            <a:pPr eaLnBrk="1" hangingPunct="1">
              <a:lnSpc>
                <a:spcPct val="90000"/>
              </a:lnSpc>
            </a:pPr>
            <a:endParaRPr lang="cs-CZ" u="sng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mtClean="0"/>
              <a:t>Role při poradě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cs-CZ" u="sng" smtClean="0"/>
              <a:t>Facilitátor je neutrální osoba, která je odpovědná za proces provedení porady, nikoli za její obsah a výsledek.</a:t>
            </a:r>
            <a:r>
              <a:rPr lang="cs-CZ" smtClean="0"/>
              <a:t> (moderátor)</a:t>
            </a:r>
          </a:p>
          <a:p>
            <a:pPr eaLnBrk="1" hangingPunct="1"/>
            <a:r>
              <a:rPr lang="cs-CZ" u="sng" smtClean="0"/>
              <a:t>Zapisovatel</a:t>
            </a:r>
          </a:p>
          <a:p>
            <a:pPr eaLnBrk="1" hangingPunct="1"/>
            <a:r>
              <a:rPr lang="cs-CZ" u="sng" smtClean="0"/>
              <a:t>Strážce času</a:t>
            </a:r>
          </a:p>
          <a:p>
            <a:pPr eaLnBrk="1" hangingPunct="1"/>
            <a:endParaRPr lang="cs-CZ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mtClean="0"/>
              <a:t>Zásady porady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cs-CZ" sz="2400" u="sng" smtClean="0"/>
              <a:t>1) Začínejte včas </a:t>
            </a:r>
          </a:p>
          <a:p>
            <a:pPr eaLnBrk="1" hangingPunct="1">
              <a:lnSpc>
                <a:spcPct val="90000"/>
              </a:lnSpc>
            </a:pPr>
            <a:r>
              <a:rPr lang="cs-CZ" sz="2400" u="sng" smtClean="0"/>
              <a:t>2) Ujistěte se, že všichni znají cíl a program porady </a:t>
            </a:r>
          </a:p>
          <a:p>
            <a:pPr eaLnBrk="1" hangingPunct="1">
              <a:lnSpc>
                <a:spcPct val="90000"/>
              </a:lnSpc>
            </a:pPr>
            <a:r>
              <a:rPr lang="cs-CZ" sz="2400" u="sng" smtClean="0"/>
              <a:t>3) Určete zapisovatele </a:t>
            </a:r>
          </a:p>
          <a:p>
            <a:pPr eaLnBrk="1" hangingPunct="1">
              <a:lnSpc>
                <a:spcPct val="90000"/>
              </a:lnSpc>
            </a:pPr>
            <a:r>
              <a:rPr lang="cs-CZ" sz="2400" u="sng" smtClean="0"/>
              <a:t>4) Shrnujte a zaznamenávejte </a:t>
            </a:r>
          </a:p>
          <a:p>
            <a:pPr eaLnBrk="1" hangingPunct="1">
              <a:lnSpc>
                <a:spcPct val="90000"/>
              </a:lnSpc>
            </a:pPr>
            <a:r>
              <a:rPr lang="cs-CZ" sz="2400" u="sng" smtClean="0"/>
              <a:t>5) Dodržujte strukturu diskuse - nenechejte hned navrhovat řešení, ale žádejte předložení faktů </a:t>
            </a:r>
          </a:p>
          <a:p>
            <a:pPr eaLnBrk="1" hangingPunct="1">
              <a:lnSpc>
                <a:spcPct val="90000"/>
              </a:lnSpc>
            </a:pPr>
            <a:r>
              <a:rPr lang="cs-CZ" sz="2400" u="sng" smtClean="0"/>
              <a:t>6) Vtáhněte do aktivní účasti všechny </a:t>
            </a:r>
          </a:p>
          <a:p>
            <a:pPr eaLnBrk="1" hangingPunct="1">
              <a:lnSpc>
                <a:spcPct val="90000"/>
              </a:lnSpc>
            </a:pPr>
            <a:r>
              <a:rPr lang="cs-CZ" sz="2400" u="sng" smtClean="0"/>
              <a:t>7) Dodržujte program a čas </a:t>
            </a:r>
          </a:p>
          <a:p>
            <a:pPr eaLnBrk="1" hangingPunct="1">
              <a:lnSpc>
                <a:spcPct val="90000"/>
              </a:lnSpc>
            </a:pPr>
            <a:r>
              <a:rPr lang="cs-CZ" sz="2400" u="sng" smtClean="0"/>
              <a:t>8) Zvládejte agresi a konflikty </a:t>
            </a:r>
          </a:p>
          <a:p>
            <a:pPr eaLnBrk="1" hangingPunct="1">
              <a:lnSpc>
                <a:spcPct val="90000"/>
              </a:lnSpc>
            </a:pPr>
            <a:r>
              <a:rPr lang="cs-CZ" sz="2400" u="sng" smtClean="0"/>
              <a:t>9) Končete včas, celkovým shrnutím a pozitivně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mtClean="0"/>
              <a:t>Úkol - porada v praxi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cs-CZ" smtClean="0"/>
              <a:t>Cíl? – zefektivnit proces vyučování</a:t>
            </a:r>
          </a:p>
          <a:p>
            <a:pPr eaLnBrk="1" hangingPunct="1">
              <a:buFont typeface="Wingdings" pitchFamily="2" charset="2"/>
              <a:buNone/>
            </a:pPr>
            <a:r>
              <a:rPr lang="cs-CZ" smtClean="0"/>
              <a:t>Agenda:</a:t>
            </a:r>
          </a:p>
          <a:p>
            <a:pPr eaLnBrk="1" hangingPunct="1"/>
            <a:r>
              <a:rPr lang="cs-CZ" smtClean="0"/>
              <a:t>a) Jak vypadá stávající situace u vás?</a:t>
            </a:r>
          </a:p>
          <a:p>
            <a:pPr eaLnBrk="1" hangingPunct="1"/>
            <a:r>
              <a:rPr lang="cs-CZ" smtClean="0"/>
              <a:t>b) Jaké jsou možnosti zefektivnění vyučovacího procesu?</a:t>
            </a:r>
          </a:p>
          <a:p>
            <a:pPr eaLnBrk="1" hangingPunct="1"/>
            <a:r>
              <a:rPr lang="cs-CZ" smtClean="0"/>
              <a:t>c) Co nás čeká v nejbližší době?</a:t>
            </a:r>
          </a:p>
          <a:p>
            <a:pPr eaLnBrk="1" hangingPunct="1"/>
            <a:r>
              <a:rPr lang="cs-CZ" smtClean="0"/>
              <a:t>d) Co si z toho odneseme?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ends">
  <a:themeElements>
    <a:clrScheme name="Blends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iv systém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6DC6CDD897236648814918DF821AA7F8" ma:contentTypeVersion="2" ma:contentTypeDescription="Vytvoří nový dokument" ma:contentTypeScope="" ma:versionID="af9887c040457a1a4961457537b6539b">
  <xsd:schema xmlns:xsd="http://www.w3.org/2001/XMLSchema" xmlns:xs="http://www.w3.org/2001/XMLSchema" xmlns:p="http://schemas.microsoft.com/office/2006/metadata/properties" xmlns:ns2="ffe072d7-0479-4921-b039-430ac4313379" targetNamespace="http://schemas.microsoft.com/office/2006/metadata/properties" ma:root="true" ma:fieldsID="1f7e674bb10f8a69f799aed2807a0a63" ns2:_="">
    <xsd:import namespace="ffe072d7-0479-4921-b039-430ac4313379"/>
    <xsd:element name="properties">
      <xsd:complexType>
        <xsd:sequence>
          <xsd:element name="documentManagement">
            <xsd:complexType>
              <xsd:all>
                <xsd:element ref="ns2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e072d7-0479-4921-b039-430ac4313379" elementFormDefault="qualified">
    <xsd:import namespace="http://schemas.microsoft.com/office/2006/documentManagement/types"/>
    <xsd:import namespace="http://schemas.microsoft.com/office/infopath/2007/PartnerControls"/>
    <xsd:element name="TaxCatchAll" ma:index="9" nillable="true" ma:displayName="TaxCatchAll" ma:description="" ma:hidden="true" ma:list="{efe6d685-f78c-45eb-badd-b7e1a9ba9804}" ma:internalName="TaxCatchAll" ma:showField="CatchAllData" ma:web="5197a47c-fdca-4f3e-a8ed-ca0d9f74c59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fe072d7-0479-4921-b039-430ac4313379"/>
  </documentManagement>
</p:properties>
</file>

<file path=customXml/itemProps1.xml><?xml version="1.0" encoding="utf-8"?>
<ds:datastoreItem xmlns:ds="http://schemas.openxmlformats.org/officeDocument/2006/customXml" ds:itemID="{4D97D640-3888-41FA-ADAB-7BDB06D629FE}"/>
</file>

<file path=customXml/itemProps2.xml><?xml version="1.0" encoding="utf-8"?>
<ds:datastoreItem xmlns:ds="http://schemas.openxmlformats.org/officeDocument/2006/customXml" ds:itemID="{A6B4BAEA-5808-4881-BE44-5E35CABB16BC}"/>
</file>

<file path=customXml/itemProps3.xml><?xml version="1.0" encoding="utf-8"?>
<ds:datastoreItem xmlns:ds="http://schemas.openxmlformats.org/officeDocument/2006/customXml" ds:itemID="{FEAE05B4-8906-4483-BC50-D4AF4E7BA979}"/>
</file>

<file path=docProps/app.xml><?xml version="1.0" encoding="utf-8"?>
<Properties xmlns="http://schemas.openxmlformats.org/officeDocument/2006/extended-properties" xmlns:vt="http://schemas.openxmlformats.org/officeDocument/2006/docPropsVTypes">
  <Template>Blends</Template>
  <TotalTime>153</TotalTime>
  <Words>675</Words>
  <Application>Microsoft Office PowerPoint</Application>
  <PresentationFormat>Předvádění na obrazovce (4:3)</PresentationFormat>
  <Paragraphs>84</Paragraphs>
  <Slides>11</Slides>
  <Notes>6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6" baseType="lpstr">
      <vt:lpstr>Tahoma</vt:lpstr>
      <vt:lpstr>Arial</vt:lpstr>
      <vt:lpstr>Wingdings</vt:lpstr>
      <vt:lpstr>Times New Roman</vt:lpstr>
      <vt:lpstr>Blends</vt:lpstr>
      <vt:lpstr>Prezentace aplikace PowerPoint</vt:lpstr>
      <vt:lpstr>Problematika porad</vt:lpstr>
      <vt:lpstr>Problematika porad</vt:lpstr>
      <vt:lpstr>Prezentace aplikace PowerPoint</vt:lpstr>
      <vt:lpstr>Druhy porad</vt:lpstr>
      <vt:lpstr>Hlavní cíle porad (obecně)</vt:lpstr>
      <vt:lpstr>Role při poradě</vt:lpstr>
      <vt:lpstr>Zásady porady</vt:lpstr>
      <vt:lpstr>Úkol - porada v praxi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Michal Schade</dc:creator>
  <cp:lastModifiedBy>Michal Schade</cp:lastModifiedBy>
  <cp:revision>17</cp:revision>
  <dcterms:created xsi:type="dcterms:W3CDTF">2012-04-05T18:00:29Z</dcterms:created>
  <dcterms:modified xsi:type="dcterms:W3CDTF">2013-07-03T11:27:08Z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0x0101006DC6CDD897236648814918DF821AA7F8</vt:lpwstr>
  </property>
  <property fmtid="{D5CDD505-2E9C-101B-9397-08002B2CF9AE}" pid="3" name="TaxKeywordTaxHTField">
    <vt:lpwstr/>
  </property>
  <property fmtid="{D5CDD505-2E9C-101B-9397-08002B2CF9AE}" pid="4" name="TaxKeyword">
    <vt:lpwstr/>
  </property>
</Properties>
</file>