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7" r:id="rId2"/>
    <p:sldId id="256" r:id="rId3"/>
    <p:sldId id="265" r:id="rId4"/>
    <p:sldId id="257" r:id="rId5"/>
    <p:sldId id="258" r:id="rId6"/>
    <p:sldId id="259" r:id="rId7"/>
    <p:sldId id="260" r:id="rId8"/>
    <p:sldId id="262" r:id="rId9"/>
    <p:sldId id="266" r:id="rId10"/>
    <p:sldId id="264" r:id="rId11"/>
    <p:sldId id="268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12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752CB-0D61-426A-9FE4-F5C7E9518C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06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3885D-C4A6-4B02-9A58-BCC4804157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45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2C00-B219-433E-A88A-C30847AA53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1464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D79B5-E88E-48B9-8E36-43B65A7D73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48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B8841-8423-4182-9E2B-FD17E27767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25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A9261-42D0-4B22-AA79-5E23B38E78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02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1C2F8-62C1-4734-9337-F62638A2EF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07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B0BE8-FD5A-4A63-8416-E4793EA652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43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91294-8451-413C-871F-D12123E71E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82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A8FD8-FDD8-4447-988C-1732042668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39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E6EE-3F13-4515-A77A-C1B7360F10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99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ABCBA-51BE-4EE4-9838-59B425B217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141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1F628CE2-90F8-4E7A-A343-DB87B63A5C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VY_32_INOVACE_20.15_PP_Socializační činitelé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 i="1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se socializačními činiteli a jejich vlivu na vývoj osobnosti. 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6.11.2013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Děkuji za pozornost…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229600" cy="338296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cs-CZ" smtClean="0"/>
          </a:p>
          <a:p>
            <a:pPr eaLnBrk="1" hangingPunct="1">
              <a:buFontTx/>
              <a:buNone/>
              <a:defRPr/>
            </a:pPr>
            <a:endParaRPr lang="cs-CZ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cs-CZ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/>
              <a:t>HELUS, Z,</a:t>
            </a:r>
            <a:r>
              <a:rPr lang="cs-CZ" altLang="cs-CZ" sz="1100" i="1"/>
              <a:t> Psychologie</a:t>
            </a:r>
            <a:r>
              <a:rPr lang="cs-CZ" altLang="cs-CZ" sz="1100"/>
              <a:t>  </a:t>
            </a:r>
            <a:r>
              <a:rPr lang="cs-CZ" altLang="cs-CZ" sz="1100" i="1"/>
              <a:t>. 2. vyd. Praha: </a:t>
            </a:r>
            <a:r>
              <a:rPr lang="cs-CZ" altLang="cs-CZ" sz="1100"/>
              <a:t>Fortuna 1999. ISBN 80-7168-406-6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Socializační činitelé</a:t>
            </a:r>
            <a:r>
              <a:rPr lang="cs-CZ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Vyjmenuj socializační činitele, jak působí na člověka v průběhu života.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solidFill>
                  <a:schemeClr val="tx1"/>
                </a:solidFill>
              </a:rPr>
              <a:t>Socializační činitelé</a:t>
            </a:r>
            <a:r>
              <a:rPr lang="cs-CZ" smtClean="0"/>
              <a:t> 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/>
              <a:t>Socializační činitelé představují faktory, které nás ovlivňují během celého života.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  - instituce (zařízení, sociální útvary)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  - 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solidFill>
                  <a:schemeClr val="tx1"/>
                </a:solidFill>
              </a:rPr>
              <a:t>Pokud jde o instituce…</a:t>
            </a:r>
            <a:r>
              <a:rPr lang="cs-CZ" smtClean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/>
              <a:t>základní socializační činitelé, jimiž jsme ovlivňovány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-  rodina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-  škola a další výchovná zařízení</a:t>
            </a:r>
            <a:endParaRPr lang="cs-CZ" sz="24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/>
              <a:t>   -  sociální skupiny  (,,působení ulice“)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/>
              <a:t>Mezi tzv. další socializační činitelé řadíme ty, které nastupují v pozdějších fázích socializace a působí v průměru s menší intenzitou.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 - instituce sousedství (sousedské skupiny lidí v ulici, bloku domů)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 - lokální společenství (obyvatelé určité vesnice, maloměsta, obce)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 - masmédia (způsob zpravodajství, reklama, propaganda, kulturně osvětové či vzdělávací pořady a struktura pořadů vůbec).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Pokud jde o instituce…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V neposlední řadě lze jmenovat politické strany a církev, které se nejrůznějšími způsoby snaží lidem předávat své představy o společnosti, sociálních normách, apod.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Pokud jde o osoby… 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7931150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/>
              <a:t>B</a:t>
            </a:r>
            <a:r>
              <a:rPr lang="cs-CZ" sz="2400" dirty="0" smtClean="0"/>
              <a:t>ěhem prvých dnů a měsíců života  dítěte jde jednoznačně o matku, potom o otce, sourozence, prarodiče a další osoby z okruhu rodiny. </a:t>
            </a:r>
          </a:p>
          <a:p>
            <a:pPr eaLnBrk="1" hangingPunct="1">
              <a:defRPr/>
            </a:pPr>
            <a:r>
              <a:rPr lang="cs-CZ" sz="2400" dirty="0" smtClean="0"/>
              <a:t>Následují učitelé, kamarádi, různé vzory a modely</a:t>
            </a:r>
          </a:p>
          <a:p>
            <a:pPr eaLnBrk="1" hangingPunct="1">
              <a:defRPr/>
            </a:pPr>
            <a:r>
              <a:rPr lang="cs-CZ" sz="2400" dirty="0" smtClean="0"/>
              <a:t>Socializační </a:t>
            </a:r>
            <a:r>
              <a:rPr lang="cs-CZ" sz="2400" dirty="0"/>
              <a:t>činitelé nepůsobí všechny stejně a podle určeného předem jasně daného schématu, ale tak, jak je ten který vybaven, jak působit umí a chce.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400" dirty="0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6613"/>
            <a:ext cx="7283450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000" dirty="0"/>
              <a:t>S</a:t>
            </a:r>
            <a:r>
              <a:rPr lang="cs-CZ" sz="2000" dirty="0" smtClean="0"/>
              <a:t>ocializační činitelé působící v dětství a dospívání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-  rodina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-  škola </a:t>
            </a:r>
            <a:endParaRPr lang="cs-CZ" sz="2000" dirty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000" dirty="0" smtClean="0"/>
              <a:t>     - pospolitost vrstevníků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0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000" dirty="0" smtClean="0"/>
              <a:t>Vliv sociálního okolí se totiž u dětí a mladistvých setkává s výjimečnou vnímavostí a citlivostí, navíc umocněnou značnou (v prvých fázích života dokonce úplnou) závislostí na rodičích a dalších socializujících činitelích.</a:t>
            </a:r>
            <a:r>
              <a:rPr lang="cs-CZ" sz="2000" dirty="0"/>
              <a:t> </a:t>
            </a:r>
            <a:endParaRPr lang="cs-CZ" sz="20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z="2000" dirty="0" smtClean="0"/>
              <a:t>Díky </a:t>
            </a:r>
            <a:r>
              <a:rPr lang="cs-CZ" sz="2000" dirty="0"/>
              <a:t>souběhu vnímavosti a závislosti dochází působením socializačních činitelů v dětství a mládí k vývoji bazálních (základních) osobnostních charakteristik, dispozic (předpokladů) a tendencí (sklonů), které mají snahu prosazovat se v průběhu celého dalšího života. 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615950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Člověk jako sociální bytost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1341438"/>
            <a:ext cx="8713787" cy="5256212"/>
          </a:xfrm>
        </p:spPr>
        <p:txBody>
          <a:bodyPr/>
          <a:lstStyle/>
          <a:p>
            <a:pPr>
              <a:defRPr/>
            </a:pPr>
            <a:r>
              <a:rPr lang="cs-CZ" altLang="cs-CZ" sz="2400" dirty="0" smtClean="0"/>
              <a:t>Označujeme-li člověka za sociální bytost, chceme tím říci, že jeho nejcharakterističtější vlastnosti nevznikají s jeho narozením, ale v důsledku jeho začleňování do kultury určitého lidského společenství, do mezilidských vztahů a společenských činností.</a:t>
            </a:r>
          </a:p>
          <a:p>
            <a:pPr marL="0" indent="0">
              <a:buFontTx/>
              <a:buNone/>
              <a:defRPr/>
            </a:pPr>
            <a:endParaRPr lang="cs-CZ" altLang="cs-CZ" sz="2400" dirty="0" smtClean="0"/>
          </a:p>
          <a:p>
            <a:pPr>
              <a:defRPr/>
            </a:pPr>
            <a:r>
              <a:rPr lang="cs-CZ" altLang="cs-CZ" sz="2400" dirty="0" smtClean="0"/>
              <a:t> Člověk se rodí jako nehotový organismus, který sice v řadě svých funkcí a procesů „zraje“, ale který by bez začlenění do společensko-kulturního prostředí nikdy nedošel k tomu, co ho činí výjimečným oproti ostatním organismům:</a:t>
            </a:r>
          </a:p>
          <a:p>
            <a:pPr marL="0" indent="0">
              <a:buFontTx/>
              <a:buNone/>
              <a:defRPr/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- řeč</a:t>
            </a:r>
          </a:p>
          <a:p>
            <a:pPr marL="0" indent="0">
              <a:buFontTx/>
              <a:buNone/>
              <a:defRPr/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- kultura</a:t>
            </a:r>
          </a:p>
          <a:p>
            <a:pPr marL="0" indent="0">
              <a:buFontTx/>
              <a:buNone/>
              <a:defRPr/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- věda a umění.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án">
  <a:themeElements>
    <a:clrScheme name="Oceán 3">
      <a:dk1>
        <a:srgbClr val="000000"/>
      </a:dk1>
      <a:lt1>
        <a:srgbClr val="FFFFFF"/>
      </a:lt1>
      <a:dk2>
        <a:srgbClr val="572E88"/>
      </a:dk2>
      <a:lt2>
        <a:srgbClr val="FFFFFF"/>
      </a:lt2>
      <a:accent1>
        <a:srgbClr val="FF6600"/>
      </a:accent1>
      <a:accent2>
        <a:srgbClr val="FFCC00"/>
      </a:accent2>
      <a:accent3>
        <a:srgbClr val="B4ADC3"/>
      </a:accent3>
      <a:accent4>
        <a:srgbClr val="DADADA"/>
      </a:accent4>
      <a:accent5>
        <a:srgbClr val="FFB8AA"/>
      </a:accent5>
      <a:accent6>
        <a:srgbClr val="E7B900"/>
      </a:accent6>
      <a:hlink>
        <a:srgbClr val="33CCCC"/>
      </a:hlink>
      <a:folHlink>
        <a:srgbClr val="36CC64"/>
      </a:folHlink>
    </a:clrScheme>
    <a:fontScheme name="Oceá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á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882299C-E905-4151-A83A-CB1162CD02F1}"/>
</file>

<file path=customXml/itemProps2.xml><?xml version="1.0" encoding="utf-8"?>
<ds:datastoreItem xmlns:ds="http://schemas.openxmlformats.org/officeDocument/2006/customXml" ds:itemID="{46FC9195-7187-4029-9F1D-DE4B617091DD}"/>
</file>

<file path=customXml/itemProps3.xml><?xml version="1.0" encoding="utf-8"?>
<ds:datastoreItem xmlns:ds="http://schemas.openxmlformats.org/officeDocument/2006/customXml" ds:itemID="{F05C6CBD-02DD-4E41-B872-74A1A1492096}"/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95</TotalTime>
  <Words>484</Words>
  <Application>Microsoft Office PowerPoint</Application>
  <PresentationFormat>Předvádění na obrazovce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Tahoma</vt:lpstr>
      <vt:lpstr>Arial</vt:lpstr>
      <vt:lpstr>Wingdings</vt:lpstr>
      <vt:lpstr>Calibri</vt:lpstr>
      <vt:lpstr>Times New Roman</vt:lpstr>
      <vt:lpstr>Oceán</vt:lpstr>
      <vt:lpstr>Prezentace aplikace PowerPoint</vt:lpstr>
      <vt:lpstr>Socializační činitelé </vt:lpstr>
      <vt:lpstr>Úkol</vt:lpstr>
      <vt:lpstr>Socializační činitelé </vt:lpstr>
      <vt:lpstr>Pokud jde o instituce… </vt:lpstr>
      <vt:lpstr>Pokud jde o instituce…</vt:lpstr>
      <vt:lpstr>Pokud jde o osoby… </vt:lpstr>
      <vt:lpstr>Prezentace aplikace PowerPoint</vt:lpstr>
      <vt:lpstr>Člověk jako sociální bytost</vt:lpstr>
      <vt:lpstr>Děkuji za pozornost…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Miroslav Kalán</dc:creator>
  <cp:lastModifiedBy>Schade Michal</cp:lastModifiedBy>
  <cp:revision>11</cp:revision>
  <dcterms:created xsi:type="dcterms:W3CDTF">2010-09-18T08:42:19Z</dcterms:created>
  <dcterms:modified xsi:type="dcterms:W3CDTF">2013-12-13T06:46:31Z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