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1.xml" ContentType="application/vnd.openxmlformats-officedocument.presentationml.slide+xml"/>
  <Override PartName="/ppt/slides/slide13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7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ppt/presProps.xml" ContentType="application/vnd.openxmlformats-officedocument.presentationml.pres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04" r:id="rId1"/>
  </p:sldMasterIdLst>
  <p:sldIdLst>
    <p:sldId id="269" r:id="rId2"/>
    <p:sldId id="256" r:id="rId3"/>
    <p:sldId id="267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8" r:id="rId12"/>
    <p:sldId id="266" r:id="rId13"/>
    <p:sldId id="270" r:id="rId14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customXml" Target="../customXml/item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20" Type="http://schemas.openxmlformats.org/officeDocument/2006/relationships/customXml" Target="../customXml/item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customXml" Target="../customXml/item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2C974-EAD0-4DF7-899D-5E46410B0A59}" type="datetimeFigureOut">
              <a:rPr lang="cs-CZ" smtClean="0"/>
              <a:pPr/>
              <a:t>28.11.2013</a:t>
            </a:fld>
            <a:endParaRPr lang="cs-CZ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5F1EA2E-EFF4-4EED-BBF5-AE721F49AA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2C974-EAD0-4DF7-899D-5E46410B0A59}" type="datetimeFigureOut">
              <a:rPr lang="cs-CZ" smtClean="0"/>
              <a:pPr/>
              <a:t>28.11.2013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EA2E-EFF4-4EED-BBF5-AE721F49AA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2C974-EAD0-4DF7-899D-5E46410B0A59}" type="datetimeFigureOut">
              <a:rPr lang="cs-CZ" smtClean="0"/>
              <a:pPr/>
              <a:t>28.11.2013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EA2E-EFF4-4EED-BBF5-AE721F49AA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2C974-EAD0-4DF7-899D-5E46410B0A59}" type="datetimeFigureOut">
              <a:rPr lang="cs-CZ" smtClean="0"/>
              <a:pPr/>
              <a:t>28.11.2013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F5F1EA2E-EFF4-4EED-BBF5-AE721F49AA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2C974-EAD0-4DF7-899D-5E46410B0A59}" type="datetimeFigureOut">
              <a:rPr lang="cs-CZ" smtClean="0"/>
              <a:pPr/>
              <a:t>28.11.2013</a:t>
            </a:fld>
            <a:endParaRPr lang="cs-CZ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EA2E-EFF4-4EED-BBF5-AE721F49AAA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2C974-EAD0-4DF7-899D-5E46410B0A59}" type="datetimeFigureOut">
              <a:rPr lang="cs-CZ" smtClean="0"/>
              <a:pPr/>
              <a:t>28.11.2013</a:t>
            </a:fld>
            <a:endParaRPr lang="cs-CZ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EA2E-EFF4-4EED-BBF5-AE721F49AA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2C974-EAD0-4DF7-899D-5E46410B0A59}" type="datetimeFigureOut">
              <a:rPr lang="cs-CZ" smtClean="0"/>
              <a:pPr/>
              <a:t>28.11.2013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F5F1EA2E-EFF4-4EED-BBF5-AE721F49AAA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2C974-EAD0-4DF7-899D-5E46410B0A59}" type="datetimeFigureOut">
              <a:rPr lang="cs-CZ" smtClean="0"/>
              <a:pPr/>
              <a:t>28.11.2013</a:t>
            </a:fld>
            <a:endParaRPr lang="cs-CZ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EA2E-EFF4-4EED-BBF5-AE721F49AA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2C974-EAD0-4DF7-899D-5E46410B0A59}" type="datetimeFigureOut">
              <a:rPr lang="cs-CZ" smtClean="0"/>
              <a:pPr/>
              <a:t>28.11.2013</a:t>
            </a:fld>
            <a:endParaRPr lang="cs-CZ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EA2E-EFF4-4EED-BBF5-AE721F49AA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2C974-EAD0-4DF7-899D-5E46410B0A59}" type="datetimeFigureOut">
              <a:rPr lang="cs-CZ" smtClean="0"/>
              <a:pPr/>
              <a:t>28.11.2013</a:t>
            </a:fld>
            <a:endParaRPr lang="cs-CZ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EA2E-EFF4-4EED-BBF5-AE721F49AAA5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C2C974-EAD0-4DF7-899D-5E46410B0A59}" type="datetimeFigureOut">
              <a:rPr lang="cs-CZ" smtClean="0"/>
              <a:pPr/>
              <a:t>28.11.2013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F1EA2E-EFF4-4EED-BBF5-AE721F49AAA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9AC2C974-EAD0-4DF7-899D-5E46410B0A59}" type="datetimeFigureOut">
              <a:rPr lang="cs-CZ" smtClean="0"/>
              <a:pPr/>
              <a:t>28.11.2013</a:t>
            </a:fld>
            <a:endParaRPr lang="cs-CZ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F5F1EA2E-EFF4-4EED-BBF5-AE721F49AAA5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5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psychologie.doktorka.cz/" TargetMode="External"/><Relationship Id="rId2" Type="http://schemas.openxmlformats.org/officeDocument/2006/relationships/hyperlink" Target="http://cs.wikipedia.org/wiki/F%C3%A1ze_v%C3%BDvoje_skupiny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extovéPole 1"/>
          <p:cNvSpPr txBox="1">
            <a:spLocks noChangeArrowheads="1"/>
          </p:cNvSpPr>
          <p:nvPr/>
        </p:nvSpPr>
        <p:spPr bwMode="auto">
          <a:xfrm>
            <a:off x="1590869" y="188641"/>
            <a:ext cx="5962262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Projekt </a:t>
            </a:r>
            <a:r>
              <a:rPr lang="cs-CZ" sz="1100" b="1" dirty="0" err="1"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 logistik - moderní výuka logistiky, registrační číslo projektu CZ.1.07/1.5.00/34.0110</a:t>
            </a:r>
          </a:p>
        </p:txBody>
      </p:sp>
      <p:sp>
        <p:nvSpPr>
          <p:cNvPr id="2051" name="TextovéPole 2"/>
          <p:cNvSpPr txBox="1">
            <a:spLocks noChangeArrowheads="1"/>
          </p:cNvSpPr>
          <p:nvPr/>
        </p:nvSpPr>
        <p:spPr bwMode="auto">
          <a:xfrm>
            <a:off x="1331640" y="447869"/>
            <a:ext cx="658524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latin typeface="Times New Roman" pitchFamily="18" charset="0"/>
                <a:cs typeface="Times New Roman" pitchFamily="18" charset="0"/>
              </a:rPr>
              <a:t>Příjemce: Střední odborná škola logistická a střední odborné učiliště Dalovice, Hlavní 114, 362 63 Dalovice</a:t>
            </a:r>
          </a:p>
        </p:txBody>
      </p:sp>
      <p:pic>
        <p:nvPicPr>
          <p:cNvPr id="2052" name="Obrázek 3" descr="Logolink OPVK - oříznutý.jpg"/>
          <p:cNvPicPr>
            <a:picLocks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35894" y="5292090"/>
            <a:ext cx="6272213" cy="1208723"/>
          </a:xfrm>
          <a:prstGeom prst="rect">
            <a:avLst/>
          </a:prstGeom>
          <a:solidFill>
            <a:srgbClr val="000000">
              <a:alpha val="0"/>
            </a:srgbClr>
          </a:solidFill>
          <a:ln w="9525">
            <a:noFill/>
            <a:miter lim="800000"/>
            <a:headEnd/>
            <a:tailEnd/>
          </a:ln>
        </p:spPr>
      </p:pic>
      <p:sp>
        <p:nvSpPr>
          <p:cNvPr id="2053" name="TextovéPole 4"/>
          <p:cNvSpPr txBox="1">
            <a:spLocks noChangeArrowheads="1"/>
          </p:cNvSpPr>
          <p:nvPr/>
        </p:nvSpPr>
        <p:spPr bwMode="auto">
          <a:xfrm>
            <a:off x="788670" y="4869180"/>
            <a:ext cx="7566660" cy="2214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Tento výukový materiál vznikl v rámci Operačního programu Vzdělání pro konkurenceschopnost.</a:t>
            </a:r>
          </a:p>
        </p:txBody>
      </p:sp>
      <p:sp>
        <p:nvSpPr>
          <p:cNvPr id="2054" name="TextovéPole 5"/>
          <p:cNvSpPr txBox="1">
            <a:spLocks noChangeArrowheads="1"/>
          </p:cNvSpPr>
          <p:nvPr/>
        </p:nvSpPr>
        <p:spPr bwMode="auto">
          <a:xfrm>
            <a:off x="0" y="4354830"/>
            <a:ext cx="9304020" cy="3600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Materiál je určen k bezplatnému používání pro potřeby výuky a vzdělávání na všech typech škol a školských zařízení.</a:t>
            </a:r>
          </a:p>
          <a:p>
            <a:pPr algn="ctr"/>
            <a:r>
              <a:rPr lang="cs-CZ" sz="900" b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Jakékoliv další používání podléhá autorskému zákonu.</a:t>
            </a:r>
          </a:p>
        </p:txBody>
      </p:sp>
      <p:sp>
        <p:nvSpPr>
          <p:cNvPr id="2055" name="TextovéPole 6"/>
          <p:cNvSpPr txBox="1">
            <a:spLocks noChangeArrowheads="1"/>
          </p:cNvSpPr>
          <p:nvPr/>
        </p:nvSpPr>
        <p:spPr bwMode="auto">
          <a:xfrm>
            <a:off x="359532" y="1160748"/>
            <a:ext cx="17145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Název materiálu:</a:t>
            </a:r>
          </a:p>
        </p:txBody>
      </p:sp>
      <p:sp>
        <p:nvSpPr>
          <p:cNvPr id="2056" name="TextovéPole 7"/>
          <p:cNvSpPr txBox="1">
            <a:spLocks noChangeArrowheads="1"/>
          </p:cNvSpPr>
          <p:nvPr/>
        </p:nvSpPr>
        <p:spPr bwMode="auto">
          <a:xfrm>
            <a:off x="359532" y="901519"/>
            <a:ext cx="1943100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Autor materiálu:	</a:t>
            </a:r>
          </a:p>
        </p:txBody>
      </p:sp>
      <p:sp>
        <p:nvSpPr>
          <p:cNvPr id="2059" name="TextovéPole 10"/>
          <p:cNvSpPr txBox="1">
            <a:spLocks noChangeArrowheads="1"/>
          </p:cNvSpPr>
          <p:nvPr/>
        </p:nvSpPr>
        <p:spPr bwMode="auto">
          <a:xfrm>
            <a:off x="359532" y="1419977"/>
            <a:ext cx="6480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Ročník:</a:t>
            </a:r>
          </a:p>
        </p:txBody>
      </p:sp>
      <p:sp>
        <p:nvSpPr>
          <p:cNvPr id="2062" name="TextovéPole 13"/>
          <p:cNvSpPr txBox="1">
            <a:spLocks noChangeArrowheads="1"/>
          </p:cNvSpPr>
          <p:nvPr/>
        </p:nvSpPr>
        <p:spPr bwMode="auto">
          <a:xfrm>
            <a:off x="359532" y="1679206"/>
            <a:ext cx="1684987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Vzdělávací oblast / téma:</a:t>
            </a:r>
          </a:p>
        </p:txBody>
      </p:sp>
      <p:sp>
        <p:nvSpPr>
          <p:cNvPr id="2063" name="TextovéPole 14"/>
          <p:cNvSpPr txBox="1">
            <a:spLocks noChangeArrowheads="1"/>
          </p:cNvSpPr>
          <p:nvPr/>
        </p:nvSpPr>
        <p:spPr bwMode="auto">
          <a:xfrm>
            <a:off x="359532" y="1938435"/>
            <a:ext cx="162018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Datum (období) tvorby:</a:t>
            </a:r>
          </a:p>
        </p:txBody>
      </p:sp>
      <p:sp>
        <p:nvSpPr>
          <p:cNvPr id="2065" name="TextovéPole 16"/>
          <p:cNvSpPr txBox="1">
            <a:spLocks noChangeArrowheads="1"/>
          </p:cNvSpPr>
          <p:nvPr/>
        </p:nvSpPr>
        <p:spPr bwMode="auto">
          <a:xfrm>
            <a:off x="359532" y="2197664"/>
            <a:ext cx="842494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Anotace: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66" name="TextovéPole 17"/>
          <p:cNvSpPr txBox="1">
            <a:spLocks noChangeArrowheads="1"/>
          </p:cNvSpPr>
          <p:nvPr/>
        </p:nvSpPr>
        <p:spPr bwMode="auto">
          <a:xfrm>
            <a:off x="2174134" y="1160749"/>
            <a:ext cx="5832648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VY_32_INOVACE_20.17_PP_Procesy ve skupinách</a:t>
            </a:r>
          </a:p>
        </p:txBody>
      </p:sp>
      <p:sp>
        <p:nvSpPr>
          <p:cNvPr id="2067" name="TextovéPole 18"/>
          <p:cNvSpPr txBox="1">
            <a:spLocks noChangeArrowheads="1"/>
          </p:cNvSpPr>
          <p:nvPr/>
        </p:nvSpPr>
        <p:spPr bwMode="auto">
          <a:xfrm>
            <a:off x="2174134" y="901519"/>
            <a:ext cx="160020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Věra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Janovičová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074" name="TextovéPole 25"/>
          <p:cNvSpPr txBox="1">
            <a:spLocks noChangeArrowheads="1"/>
          </p:cNvSpPr>
          <p:nvPr/>
        </p:nvSpPr>
        <p:spPr bwMode="auto">
          <a:xfrm>
            <a:off x="2174134" y="2197664"/>
            <a:ext cx="5573419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b="1" i="1" dirty="0"/>
              <a:t>Materiál je určen </a:t>
            </a:r>
            <a:r>
              <a:rPr lang="cs-CZ" sz="1100" b="1" i="1"/>
              <a:t>žákům </a:t>
            </a:r>
            <a:r>
              <a:rPr lang="cs-CZ" sz="1100" b="1" i="1" smtClean="0"/>
              <a:t>3. </a:t>
            </a:r>
            <a:r>
              <a:rPr lang="cs-CZ" sz="1100" b="1" i="1" smtClean="0"/>
              <a:t>ročníku</a:t>
            </a:r>
            <a:r>
              <a:rPr lang="cs-CZ" sz="1100" b="1" i="1" dirty="0"/>
              <a:t>, k jejich motivaci pro výuku OP.  Žáci ve formě PP mají lepší přehled o výkladu látky a možnosti lepšího pochopení a vstřebání informací. Formou doplňujících otázek a aktivit si ujasňují výklad.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Žáci se seznámí s  procesy ve skupinách a možnostmi vedení skupiny. </a:t>
            </a:r>
          </a:p>
        </p:txBody>
      </p:sp>
      <p:sp>
        <p:nvSpPr>
          <p:cNvPr id="28" name="TextovéPole 17"/>
          <p:cNvSpPr txBox="1">
            <a:spLocks noChangeArrowheads="1"/>
          </p:cNvSpPr>
          <p:nvPr/>
        </p:nvSpPr>
        <p:spPr bwMode="auto">
          <a:xfrm>
            <a:off x="2174134" y="1419977"/>
            <a:ext cx="2333572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3.</a:t>
            </a:r>
            <a:r>
              <a:rPr lang="cs-CZ" sz="1100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ovéPole 17"/>
          <p:cNvSpPr txBox="1">
            <a:spLocks noChangeArrowheads="1"/>
          </p:cNvSpPr>
          <p:nvPr/>
        </p:nvSpPr>
        <p:spPr bwMode="auto">
          <a:xfrm>
            <a:off x="2174134" y="1679206"/>
            <a:ext cx="5897455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</a:t>
            </a:r>
          </a:p>
        </p:txBody>
      </p:sp>
      <p:sp>
        <p:nvSpPr>
          <p:cNvPr id="32" name="TextovéPole 17"/>
          <p:cNvSpPr txBox="1">
            <a:spLocks noChangeArrowheads="1"/>
          </p:cNvSpPr>
          <p:nvPr/>
        </p:nvSpPr>
        <p:spPr bwMode="auto">
          <a:xfrm>
            <a:off x="2174134" y="1938435"/>
            <a:ext cx="822960" cy="2523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cs-CZ" sz="110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10.9.2013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525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toto stádium může mít mnoho forem</a:t>
            </a:r>
          </a:p>
          <a:p>
            <a:endParaRPr lang="cs-CZ" dirty="0" smtClean="0"/>
          </a:p>
          <a:p>
            <a:r>
              <a:rPr lang="cs-CZ" dirty="0" smtClean="0"/>
              <a:t>členové skupiny se vyjadřují k pocitům</a:t>
            </a:r>
          </a:p>
          <a:p>
            <a:endParaRPr lang="cs-CZ" dirty="0" smtClean="0"/>
          </a:p>
          <a:p>
            <a:r>
              <a:rPr lang="cs-CZ" dirty="0" smtClean="0"/>
              <a:t>d</a:t>
            </a:r>
            <a:r>
              <a:rPr lang="es-ES" dirty="0" smtClean="0"/>
              <a:t>ělá se hodnocení a evaluace</a:t>
            </a:r>
            <a:r>
              <a:rPr lang="cs-CZ" dirty="0" smtClean="0"/>
              <a:t> všech činností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27584" y="188640"/>
            <a:ext cx="7439858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/>
              <a:t>Terminační stádium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Vyjmenuj možné způsoby vedení skupiny.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20063368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cs-CZ" dirty="0" smtClean="0"/>
              <a:t>Moc ve skupině  - vedení skupiny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cs-CZ" altLang="cs-CZ" u="sng" smtClean="0"/>
              <a:t>Autokratický </a:t>
            </a:r>
            <a:r>
              <a:rPr lang="cs-CZ" altLang="cs-CZ" smtClean="0"/>
              <a:t> - příkazy, zákazy, napětí</a:t>
            </a:r>
          </a:p>
          <a:p>
            <a:pPr eaLnBrk="1" hangingPunct="1"/>
            <a:r>
              <a:rPr lang="cs-CZ" altLang="cs-CZ" u="sng" smtClean="0"/>
              <a:t>Liberalistický </a:t>
            </a:r>
            <a:r>
              <a:rPr lang="cs-CZ" altLang="cs-CZ" smtClean="0"/>
              <a:t>– neshoda a každý si dělá co chce</a:t>
            </a:r>
          </a:p>
          <a:p>
            <a:pPr eaLnBrk="1" hangingPunct="1"/>
            <a:r>
              <a:rPr lang="cs-CZ" altLang="cs-CZ" u="sng" smtClean="0"/>
              <a:t>Demokratický</a:t>
            </a:r>
            <a:r>
              <a:rPr lang="cs-CZ" altLang="cs-CZ" smtClean="0"/>
              <a:t> – nejtěžší, diskuze, připomínky a názory</a:t>
            </a:r>
          </a:p>
          <a:p>
            <a:pPr eaLnBrk="1" hangingPunct="1">
              <a:buFont typeface="Wingdings 2" pitchFamily="18" charset="2"/>
              <a:buNone/>
            </a:pPr>
            <a:endParaRPr lang="cs-CZ" altLang="cs-CZ" smtClean="0"/>
          </a:p>
          <a:p>
            <a:pPr eaLnBrk="1" hangingPunct="1"/>
            <a:r>
              <a:rPr lang="cs-CZ" altLang="cs-CZ" u="sng" smtClean="0"/>
              <a:t>Integrativní</a:t>
            </a:r>
            <a:r>
              <a:rPr lang="cs-CZ" altLang="cs-CZ" smtClean="0"/>
              <a:t> – prolínání autokratického a demokratického</a:t>
            </a:r>
          </a:p>
        </p:txBody>
      </p:sp>
    </p:spTree>
    <p:extLst>
      <p:ext uri="{BB962C8B-B14F-4D97-AF65-F5344CB8AC3E}">
        <p14:creationId xmlns:p14="http://schemas.microsoft.com/office/powerpoint/2010/main" val="35281173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TextovéPole 2"/>
          <p:cNvSpPr txBox="1">
            <a:spLocks noChangeArrowheads="1"/>
          </p:cNvSpPr>
          <p:nvPr/>
        </p:nvSpPr>
        <p:spPr bwMode="auto">
          <a:xfrm>
            <a:off x="3016627" y="5567638"/>
            <a:ext cx="3566160" cy="7602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Mgr. Věra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Janovičová</a:t>
            </a:r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SOŠ logistická a SOU Dalovice</a:t>
            </a:r>
          </a:p>
          <a:p>
            <a:pPr algn="ctr"/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janovicova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@</a:t>
            </a:r>
            <a:r>
              <a:rPr lang="cs-CZ" sz="1100" i="1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logistickaskola.cz</a:t>
            </a:r>
            <a:endParaRPr lang="cs-CZ" sz="1100" i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prosinec 2013</a:t>
            </a:r>
          </a:p>
        </p:txBody>
      </p:sp>
      <p:sp>
        <p:nvSpPr>
          <p:cNvPr id="3076" name="TextovéPole 3"/>
          <p:cNvSpPr txBox="1">
            <a:spLocks noChangeArrowheads="1"/>
          </p:cNvSpPr>
          <p:nvPr/>
        </p:nvSpPr>
        <p:spPr bwMode="auto">
          <a:xfrm>
            <a:off x="359532" y="4595530"/>
            <a:ext cx="8424936" cy="4216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Objekty, použité k vytvoření materiálu jsou vlastní originální tvorbou autora. pocházejí z veřejných knihoven obrázků (public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domain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) nebo z databáze SW </a:t>
            </a:r>
            <a:r>
              <a:rPr lang="cs-CZ" sz="1100" dirty="0" err="1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Smart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 Notebook.</a:t>
            </a:r>
          </a:p>
        </p:txBody>
      </p:sp>
      <p:sp>
        <p:nvSpPr>
          <p:cNvPr id="3077" name="TextovéPole 4"/>
          <p:cNvSpPr txBox="1">
            <a:spLocks noChangeArrowheads="1"/>
          </p:cNvSpPr>
          <p:nvPr/>
        </p:nvSpPr>
        <p:spPr bwMode="auto">
          <a:xfrm>
            <a:off x="205740" y="182880"/>
            <a:ext cx="4434840" cy="29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2296" tIns="41148" rIns="82296" bIns="41148">
            <a:spAutoFit/>
          </a:bodyPr>
          <a:lstStyle/>
          <a:p>
            <a:r>
              <a:rPr lang="pl-PL" sz="1400" b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Seznam použité literatury a pramenů:</a:t>
            </a:r>
            <a:endParaRPr lang="cs-CZ" sz="1400" b="1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8" name="TextovéPole 5"/>
          <p:cNvSpPr txBox="1">
            <a:spLocks noChangeArrowheads="1"/>
          </p:cNvSpPr>
          <p:nvPr/>
        </p:nvSpPr>
        <p:spPr bwMode="auto">
          <a:xfrm>
            <a:off x="294725" y="512676"/>
            <a:ext cx="7684868" cy="9294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82296" tIns="41148" rIns="82296" bIns="41148">
            <a:spAutoFit/>
          </a:bodyPr>
          <a:lstStyle/>
          <a:p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KOHOUTEK, R., ŠTĚPÁNEK, J. </a:t>
            </a:r>
            <a:r>
              <a:rPr lang="cs-CZ" sz="1100" i="1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Psychologie práce a řízení . 1. vyd. Brno: </a:t>
            </a:r>
            <a:r>
              <a:rPr lang="cs-CZ" sz="1100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Akademické nakladatelství CERM, s.r.o. 2000. ISBN 80-214-1552-5 </a:t>
            </a:r>
          </a:p>
          <a:p>
            <a:r>
              <a:rPr lang="cs-CZ" sz="1100" dirty="0"/>
              <a:t>HELUS, Z,</a:t>
            </a:r>
            <a:r>
              <a:rPr lang="cs-CZ" sz="1100" i="1" dirty="0"/>
              <a:t> Psychologie</a:t>
            </a:r>
            <a:r>
              <a:rPr lang="cs-CZ" sz="1100" dirty="0"/>
              <a:t>  </a:t>
            </a:r>
            <a:r>
              <a:rPr lang="cs-CZ" sz="1100" i="1" dirty="0"/>
              <a:t>. 2. vyd. Praha: </a:t>
            </a:r>
            <a:r>
              <a:rPr lang="cs-CZ" sz="1100" dirty="0"/>
              <a:t>Fortuna 1999. ISBN 80-7168-406-6</a:t>
            </a:r>
          </a:p>
          <a:p>
            <a:pPr eaLnBrk="1" hangingPunct="1"/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/>
            <a:endParaRPr lang="cs-CZ" sz="1100" dirty="0">
              <a:solidFill>
                <a:srgbClr val="0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" name="Obdélník 1"/>
          <p:cNvSpPr/>
          <p:nvPr/>
        </p:nvSpPr>
        <p:spPr>
          <a:xfrm>
            <a:off x="308401" y="1442161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>
                <a:hlinkClick r:id="rId2"/>
              </a:rPr>
              <a:t>http://cs.wikipedia.org/wiki/F%C3%A1ze_v%C3%BDvoje_skupiny</a:t>
            </a:r>
            <a:endParaRPr lang="cs-CZ" dirty="0"/>
          </a:p>
          <a:p>
            <a:endParaRPr lang="cs-CZ" dirty="0"/>
          </a:p>
          <a:p>
            <a:r>
              <a:rPr lang="cs-CZ" dirty="0">
                <a:hlinkClick r:id="rId3"/>
              </a:rPr>
              <a:t>http://psychologie.doktorka.cz/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13231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délník 4"/>
          <p:cNvSpPr/>
          <p:nvPr/>
        </p:nvSpPr>
        <p:spPr>
          <a:xfrm>
            <a:off x="467544" y="692696"/>
            <a:ext cx="835292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Procesy  ve  skupinách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7410" name="Picture 2" descr="http://www.bariatriccookery.com/wp-content/uploads/2010/09/support_group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203848" y="4509120"/>
            <a:ext cx="2356760" cy="191683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Úkol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 probíhá vývoj skupiny?</a:t>
            </a:r>
          </a:p>
          <a:p>
            <a:r>
              <a:rPr lang="cs-CZ" dirty="0" smtClean="0"/>
              <a:t>Co znamená slovo koheze?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6620057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Thomas </a:t>
            </a:r>
            <a:r>
              <a:rPr lang="cs-CZ" dirty="0" err="1" smtClean="0"/>
              <a:t>Wheelen</a:t>
            </a:r>
            <a:r>
              <a:rPr lang="cs-CZ" dirty="0" smtClean="0"/>
              <a:t> rozdělil vývoj skupin na pět stádií</a:t>
            </a:r>
          </a:p>
          <a:p>
            <a:r>
              <a:rPr lang="cs-CZ" dirty="0" smtClean="0"/>
              <a:t>1)  inkluze </a:t>
            </a:r>
          </a:p>
          <a:p>
            <a:r>
              <a:rPr lang="cs-CZ" dirty="0" smtClean="0"/>
              <a:t>2) </a:t>
            </a:r>
            <a:r>
              <a:rPr lang="cs-CZ" dirty="0" err="1" smtClean="0"/>
              <a:t>protizávislost</a:t>
            </a:r>
            <a:endParaRPr lang="cs-CZ" dirty="0" smtClean="0"/>
          </a:p>
          <a:p>
            <a:r>
              <a:rPr lang="cs-CZ" dirty="0" smtClean="0"/>
              <a:t>3) důvěra a struktura</a:t>
            </a:r>
          </a:p>
          <a:p>
            <a:r>
              <a:rPr lang="cs-CZ" dirty="0" smtClean="0"/>
              <a:t>4) práce</a:t>
            </a:r>
          </a:p>
          <a:p>
            <a:r>
              <a:rPr lang="cs-CZ" dirty="0" smtClean="0"/>
              <a:t>5) terminační stadium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483768" y="188640"/>
            <a:ext cx="392607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Informace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  <p:pic>
        <p:nvPicPr>
          <p:cNvPr id="16386" name="Picture 2" descr="http://1.bp.blogspot.com/-4jpHfmcAcG8/TsOOlbXLF9I/AAAAAAAAAZI/UmhPhkORSlM/s1600/3434.jpe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3068960"/>
            <a:ext cx="4267200" cy="260985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556792"/>
            <a:ext cx="8503920" cy="4572000"/>
          </a:xfrm>
        </p:spPr>
        <p:txBody>
          <a:bodyPr/>
          <a:lstStyle/>
          <a:p>
            <a:r>
              <a:rPr lang="cs-CZ" dirty="0" smtClean="0"/>
              <a:t>Tyto stadia lze  popsat a analyzovat pomocí několika dimenzí</a:t>
            </a:r>
            <a:endParaRPr lang="pl-PL" dirty="0" smtClean="0"/>
          </a:p>
          <a:p>
            <a:endParaRPr lang="pl-PL" dirty="0" smtClean="0"/>
          </a:p>
          <a:p>
            <a:r>
              <a:rPr lang="cs-CZ" u="sng" dirty="0" smtClean="0"/>
              <a:t>Ve vývoji skupin probíhají také dva procesy</a:t>
            </a:r>
          </a:p>
          <a:p>
            <a:r>
              <a:rPr lang="cs-CZ" dirty="0" smtClean="0"/>
              <a:t>1) konformita</a:t>
            </a:r>
          </a:p>
          <a:p>
            <a:r>
              <a:rPr lang="cs-CZ" dirty="0" smtClean="0"/>
              <a:t>2) koheze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role a statusy </a:t>
            </a:r>
            <a:r>
              <a:rPr lang="cs-CZ" dirty="0"/>
              <a:t>členů jsou  </a:t>
            </a:r>
            <a:r>
              <a:rPr lang="cs-CZ" dirty="0" smtClean="0"/>
              <a:t>generalizovány</a:t>
            </a:r>
          </a:p>
          <a:p>
            <a:endParaRPr lang="cs-CZ" dirty="0" smtClean="0"/>
          </a:p>
          <a:p>
            <a:r>
              <a:rPr lang="cs-CZ" dirty="0" smtClean="0"/>
              <a:t>probíhá vysoká koheze</a:t>
            </a:r>
          </a:p>
          <a:p>
            <a:endParaRPr lang="cs-CZ" dirty="0" smtClean="0"/>
          </a:p>
          <a:p>
            <a:r>
              <a:rPr lang="cs-CZ" dirty="0" smtClean="0"/>
              <a:t>čím atraktivnější tým je, tím je vyšší koheze</a:t>
            </a:r>
          </a:p>
          <a:p>
            <a:endParaRPr lang="cs-CZ" dirty="0" smtClean="0"/>
          </a:p>
          <a:p>
            <a:r>
              <a:rPr lang="cs-CZ" dirty="0" smtClean="0"/>
              <a:t>první a jasně definovanou rolí je vůdce, který zaujímá nejlepší pozici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1547664" y="260648"/>
            <a:ext cx="5908553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cs-CZ" sz="5400" b="1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Inkluze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konformita klesá, lidé chtějí a začnou být autentičtí a komunikace tím začíná být více otevřená</a:t>
            </a:r>
          </a:p>
          <a:p>
            <a:endParaRPr lang="cs-CZ" dirty="0" smtClean="0"/>
          </a:p>
          <a:p>
            <a:r>
              <a:rPr lang="cs-CZ" dirty="0" smtClean="0"/>
              <a:t>ti, co se starají o skupinu a mají sociálně-emocionální roli mají v týmu vysoký status</a:t>
            </a:r>
          </a:p>
          <a:p>
            <a:endParaRPr lang="cs-CZ" dirty="0" smtClean="0"/>
          </a:p>
          <a:p>
            <a:r>
              <a:rPr lang="cs-CZ" dirty="0" smtClean="0"/>
              <a:t>vůdce může rozdělit tým na dva tábory: pro a proti vůdci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2051720" y="188640"/>
            <a:ext cx="507062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none" spc="0" dirty="0" err="1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Protizávislost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skupina je strukturálně rozdělena podle rolí a statusů</a:t>
            </a:r>
          </a:p>
          <a:p>
            <a:endParaRPr lang="pl-PL" dirty="0" smtClean="0"/>
          </a:p>
          <a:p>
            <a:r>
              <a:rPr lang="cs-CZ" dirty="0" smtClean="0"/>
              <a:t>v tomto stádiu se objevuje koheze, která se často zvyšuje </a:t>
            </a:r>
          </a:p>
          <a:p>
            <a:endParaRPr lang="cs-CZ" dirty="0" smtClean="0"/>
          </a:p>
          <a:p>
            <a:r>
              <a:rPr lang="cs-CZ" dirty="0" smtClean="0"/>
              <a:t>vůdce skupiny má moc, koordinační a skupinové myšlení</a:t>
            </a:r>
          </a:p>
          <a:p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899592" y="188640"/>
            <a:ext cx="6968575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dirty="0"/>
              <a:t>Důvěra a struktura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skupina se dostává k „opravdové“ práci</a:t>
            </a:r>
          </a:p>
          <a:p>
            <a:endParaRPr lang="cs-CZ" dirty="0" smtClean="0"/>
          </a:p>
          <a:p>
            <a:r>
              <a:rPr lang="cs-CZ" dirty="0" smtClean="0"/>
              <a:t>podle výzkumů by ve skupině měla práce zabírat 76%</a:t>
            </a:r>
            <a:endParaRPr lang="cs-CZ" dirty="0"/>
          </a:p>
        </p:txBody>
      </p:sp>
      <p:sp>
        <p:nvSpPr>
          <p:cNvPr id="4" name="Obdélník 3"/>
          <p:cNvSpPr/>
          <p:nvPr/>
        </p:nvSpPr>
        <p:spPr>
          <a:xfrm>
            <a:off x="3419872" y="188640"/>
            <a:ext cx="2207656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cs-CZ" sz="5400" b="1" cap="none" spc="0" dirty="0" smtClean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Práce</a:t>
            </a:r>
            <a:endParaRPr lang="cs-CZ" sz="5400" b="1" cap="none" spc="0" dirty="0">
              <a:ln w="17780" cmpd="sng">
                <a:solidFill>
                  <a:srgbClr val="FFFFFF"/>
                </a:solidFill>
                <a:prstDash val="solid"/>
                <a:miter lim="800000"/>
              </a:ln>
              <a:gradFill rotWithShape="1">
                <a:gsLst>
                  <a:gs pos="0">
                    <a:srgbClr val="000000">
                      <a:tint val="92000"/>
                      <a:shade val="100000"/>
                      <a:satMod val="150000"/>
                    </a:srgbClr>
                  </a:gs>
                  <a:gs pos="49000">
                    <a:srgbClr val="000000">
                      <a:tint val="89000"/>
                      <a:shade val="90000"/>
                      <a:satMod val="150000"/>
                    </a:srgbClr>
                  </a:gs>
                  <a:gs pos="50000">
                    <a:srgbClr val="000000">
                      <a:tint val="100000"/>
                      <a:shade val="75000"/>
                      <a:satMod val="150000"/>
                    </a:srgbClr>
                  </a:gs>
                  <a:gs pos="95000">
                    <a:srgbClr val="000000">
                      <a:shade val="47000"/>
                      <a:satMod val="150000"/>
                    </a:srgbClr>
                  </a:gs>
                  <a:gs pos="100000">
                    <a:srgbClr val="000000">
                      <a:shade val="39000"/>
                      <a:satMod val="150000"/>
                    </a:srgbClr>
                  </a:gs>
                </a:gsLst>
                <a:lin ang="5400000"/>
              </a:gradFill>
              <a:effectLst>
                <a:outerShdw blurRad="50800" algn="tl" rotWithShape="0">
                  <a:srgbClr val="000000"/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6DC6CDD897236648814918DF821AA7F8" ma:contentTypeVersion="2" ma:contentTypeDescription="Vytvoří nový dokument" ma:contentTypeScope="" ma:versionID="af9887c040457a1a4961457537b6539b">
  <xsd:schema xmlns:xsd="http://www.w3.org/2001/XMLSchema" xmlns:xs="http://www.w3.org/2001/XMLSchema" xmlns:p="http://schemas.microsoft.com/office/2006/metadata/properties" xmlns:ns2="ffe072d7-0479-4921-b039-430ac4313379" targetNamespace="http://schemas.microsoft.com/office/2006/metadata/properties" ma:root="true" ma:fieldsID="1f7e674bb10f8a69f799aed2807a0a63" ns2:_="">
    <xsd:import namespace="ffe072d7-0479-4921-b039-430ac4313379"/>
    <xsd:element name="properties">
      <xsd:complexType>
        <xsd:sequence>
          <xsd:element name="documentManagement">
            <xsd:complexType>
              <xsd:all>
                <xsd:element ref="ns2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e072d7-0479-4921-b039-430ac4313379" elementFormDefault="qualified">
    <xsd:import namespace="http://schemas.microsoft.com/office/2006/documentManagement/types"/>
    <xsd:import namespace="http://schemas.microsoft.com/office/infopath/2007/PartnerControls"/>
    <xsd:element name="TaxCatchAll" ma:index="9" nillable="true" ma:displayName="TaxCatchAll" ma:description="" ma:hidden="true" ma:list="{efe6d685-f78c-45eb-badd-b7e1a9ba9804}" ma:internalName="TaxCatchAll" ma:showField="CatchAllData" ma:web="5197a47c-fdca-4f3e-a8ed-ca0d9f74c59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obsahu"/>
        <xsd:element ref="dc:title" minOccurs="0" maxOccurs="1" ma:index="4" ma:displayName="Nadpis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fe072d7-0479-4921-b039-430ac4313379"/>
  </documentManagement>
</p:properties>
</file>

<file path=customXml/itemProps1.xml><?xml version="1.0" encoding="utf-8"?>
<ds:datastoreItem xmlns:ds="http://schemas.openxmlformats.org/officeDocument/2006/customXml" ds:itemID="{3906DE42-6881-4847-86F6-224FFF43306E}"/>
</file>

<file path=customXml/itemProps2.xml><?xml version="1.0" encoding="utf-8"?>
<ds:datastoreItem xmlns:ds="http://schemas.openxmlformats.org/officeDocument/2006/customXml" ds:itemID="{3081529A-CC90-4FD8-BB6E-0CB93ED208C4}"/>
</file>

<file path=customXml/itemProps3.xml><?xml version="1.0" encoding="utf-8"?>
<ds:datastoreItem xmlns:ds="http://schemas.openxmlformats.org/officeDocument/2006/customXml" ds:itemID="{C278AABC-51D4-4B68-93C2-44B913D1677A}"/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150</TotalTime>
  <Words>383</Words>
  <Application>Microsoft Office PowerPoint</Application>
  <PresentationFormat>Předvádění na obrazovce (4:3)</PresentationFormat>
  <Paragraphs>82</Paragraphs>
  <Slides>13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13</vt:i4>
      </vt:variant>
    </vt:vector>
  </HeadingPairs>
  <TitlesOfParts>
    <vt:vector size="14" baseType="lpstr">
      <vt:lpstr>Cesta</vt:lpstr>
      <vt:lpstr>Prezentace aplikace PowerPoint</vt:lpstr>
      <vt:lpstr>Prezentace aplikace PowerPoint</vt:lpstr>
      <vt:lpstr>Úkol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Úkol</vt:lpstr>
      <vt:lpstr>Moc ve skupině  - vedení skupiny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cp:lastModifiedBy>Janovičová Věra</cp:lastModifiedBy>
  <cp:revision>20</cp:revision>
  <dcterms:created xsi:type="dcterms:W3CDTF">2012-11-28T15:21:59Z</dcterms:created>
  <dcterms:modified xsi:type="dcterms:W3CDTF">2013-11-28T09:17:48Z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0x0101006DC6CDD897236648814918DF821AA7F8</vt:lpwstr>
  </property>
  <property fmtid="{D5CDD505-2E9C-101B-9397-08002B2CF9AE}" pid="3" name="TaxKeywordTaxHTField">
    <vt:lpwstr/>
  </property>
  <property fmtid="{D5CDD505-2E9C-101B-9397-08002B2CF9AE}" pid="4" name="TaxKeyword">
    <vt:lpwstr/>
  </property>
</Properties>
</file>