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70" r:id="rId2"/>
    <p:sldId id="256" r:id="rId3"/>
    <p:sldId id="267" r:id="rId4"/>
    <p:sldId id="257" r:id="rId5"/>
    <p:sldId id="266" r:id="rId6"/>
    <p:sldId id="264" r:id="rId7"/>
    <p:sldId id="258" r:id="rId8"/>
    <p:sldId id="268" r:id="rId9"/>
    <p:sldId id="259" r:id="rId10"/>
    <p:sldId id="260" r:id="rId11"/>
    <p:sldId id="261" r:id="rId12"/>
    <p:sldId id="269" r:id="rId13"/>
    <p:sldId id="262" r:id="rId14"/>
    <p:sldId id="263" r:id="rId15"/>
    <p:sldId id="265" r:id="rId16"/>
    <p:sldId id="271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CFEBEC7-8E2C-4717-8FC2-240BA77A00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935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AEBCF69-21A3-425D-AB77-A1725FC1A6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5646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03C27-299D-44E1-AE9F-847A40696545}" type="slidenum">
              <a:rPr lang="cs-CZ" altLang="cs-CZ" smtClean="0"/>
              <a:pPr eaLnBrk="1" hangingPunct="1">
                <a:spcBef>
                  <a:spcPct val="0"/>
                </a:spcBef>
              </a:pPr>
              <a:t>9</a:t>
            </a:fld>
            <a:endParaRPr lang="cs-CZ" altLang="cs-CZ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mtClean="0"/>
              <a:t>Důležitost pozitivního přístupu – pozor na myšlenkové představy, kterými si sami spustíme poplachovou reakci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4448DD-DA73-4845-AB48-25DE71936DA8}" type="slidenum">
              <a:rPr lang="cs-CZ" altLang="cs-CZ" smtClean="0"/>
              <a:pPr eaLnBrk="1" hangingPunct="1">
                <a:spcBef>
                  <a:spcPct val="0"/>
                </a:spcBef>
              </a:pPr>
              <a:t>10</a:t>
            </a:fld>
            <a:endParaRPr lang="cs-CZ" altLang="cs-CZ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mtClean="0"/>
              <a:t>Senzorická zátěž je spojena s činností periferních smyslových orgánů a s nimi</a:t>
            </a:r>
          </a:p>
          <a:p>
            <a:pPr eaLnBrk="1" hangingPunct="1"/>
            <a:r>
              <a:rPr lang="cs-CZ" altLang="cs-CZ" smtClean="0"/>
              <a:t>propojenou částí centrálního nervového systému. Zátěž mentální je naopak zaměřena</a:t>
            </a:r>
          </a:p>
          <a:p>
            <a:pPr eaLnBrk="1" hangingPunct="1"/>
            <a:r>
              <a:rPr lang="cs-CZ" altLang="cs-CZ" smtClean="0"/>
              <a:t>na pozornost, paměť, představivost, myšlení a rozhodování. Poslední zátěž představuje zátěž</a:t>
            </a:r>
          </a:p>
          <a:p>
            <a:pPr eaLnBrk="1" hangingPunct="1"/>
            <a:r>
              <a:rPr lang="cs-CZ" altLang="cs-CZ" smtClean="0"/>
              <a:t>emocionální, která je odrazem citů.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84E5273-2B32-4E65-B377-F708C42BC648}" type="slidenum">
              <a:rPr lang="cs-CZ" altLang="cs-CZ" smtClean="0"/>
              <a:pPr eaLnBrk="1" hangingPunct="1">
                <a:spcBef>
                  <a:spcPct val="0"/>
                </a:spcBef>
              </a:pPr>
              <a:t>14</a:t>
            </a:fld>
            <a:endParaRPr lang="cs-CZ" altLang="cs-CZ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mtClean="0"/>
              <a:t>Jestliže se člověk nedokáže odpoutat</a:t>
            </a:r>
          </a:p>
          <a:p>
            <a:pPr eaLnBrk="1" hangingPunct="1"/>
            <a:r>
              <a:rPr lang="cs-CZ" altLang="cs-CZ" smtClean="0"/>
              <a:t>od denního působení stresu, je dosti pravděpodobné, že se to velmi brzy odrazí na jeho</a:t>
            </a:r>
          </a:p>
          <a:p>
            <a:pPr eaLnBrk="1" hangingPunct="1"/>
            <a:r>
              <a:rPr lang="cs-CZ" altLang="cs-CZ" smtClean="0"/>
              <a:t>zdravotním stavu. Propojení naší mysli s tělesnou schránkou je úzce spjato. Vše souvisí</a:t>
            </a:r>
          </a:p>
          <a:p>
            <a:pPr eaLnBrk="1" hangingPunct="1"/>
            <a:r>
              <a:rPr lang="cs-CZ" altLang="cs-CZ" smtClean="0"/>
              <a:t>se vším, a proto může často docházet v případě nedostatečného odpočinku ke vzniku řady</a:t>
            </a:r>
          </a:p>
          <a:p>
            <a:pPr eaLnBrk="1" hangingPunct="1"/>
            <a:r>
              <a:rPr lang="cs-CZ" altLang="cs-CZ" smtClean="0"/>
              <a:t>nemocí. Příkladem může být porucha imunity či postižení kardiovaskulárního systému. Životní cyklus – rytmus dne – Komenský 8 hodin práce, 8 hodin hry, 8 hodin spánku</a:t>
            </a:r>
          </a:p>
          <a:p>
            <a:pPr eaLnBrk="1" hangingPunct="1"/>
            <a:r>
              <a:rPr lang="cs-CZ" altLang="cs-CZ" smtClean="0"/>
              <a:t>- Sedmero prevence stresu...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359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Click to edit Master subtitle style</a:t>
            </a:r>
          </a:p>
        </p:txBody>
      </p:sp>
      <p:sp>
        <p:nvSpPr>
          <p:cNvPr id="2359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cs-CZ" noProof="0" smtClean="0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1FD1-2343-466E-BF66-C82217D70F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35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789F4-5DC0-4D0F-97E6-A5B8469C01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3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68AAE-B393-480F-862A-31852B7976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41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DE92E-3D7B-4334-91D9-4CFF86D0CE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88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15C62-CF80-446B-9D90-D7E37D1A16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56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3C63D-7EE0-4F54-BBDE-2AE5AB2B8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57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1CCE8-A90A-457D-B361-E524421685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96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B2A01-16E9-42CA-8DF3-09B525D1BF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85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034CE-D79C-4A0E-B364-23A9B0F456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89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F3E54-95CA-48CF-97E1-6ECEA45E29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61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C268D-9A87-4F9F-97EB-AEAEAF50E0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0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4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5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256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2256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2256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6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6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EABBBE-9926-424F-8EB6-B7E6F0F25F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VY_32_INOVACE_20.19_PP_Pracovní zátěž, stres a odpočinek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 i="1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 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se stresem, jeho druhy, zátěží a odpočinkem. 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9.12.2013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Druhy zátěže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/>
              <a:t>1) </a:t>
            </a:r>
            <a:r>
              <a:rPr lang="cs-CZ" sz="2800" b="1" u="sng" dirty="0" smtClean="0"/>
              <a:t>Biologická zátěž</a:t>
            </a:r>
            <a:r>
              <a:rPr lang="cs-CZ" sz="2800" dirty="0" smtClean="0"/>
              <a:t> - Stresory zde mohou být biologické, fyzikální či chemické povahy</a:t>
            </a:r>
          </a:p>
          <a:p>
            <a:pPr eaLnBrk="1" hangingPunct="1">
              <a:defRPr/>
            </a:pPr>
            <a:r>
              <a:rPr lang="cs-CZ" sz="2800" dirty="0" smtClean="0"/>
              <a:t>2) </a:t>
            </a:r>
            <a:r>
              <a:rPr lang="cs-CZ" sz="2800" b="1" u="sng" dirty="0" smtClean="0"/>
              <a:t>Fyzická zátěž</a:t>
            </a:r>
            <a:r>
              <a:rPr lang="cs-CZ" sz="2800" b="1" dirty="0" smtClean="0"/>
              <a:t> - </a:t>
            </a:r>
            <a:r>
              <a:rPr lang="cs-CZ" sz="2800" dirty="0" smtClean="0"/>
              <a:t>Základem fyzické práce  je svalová činnost. Organismus se stává zdrojem energie pro výkon práce. Kritériem je energetický výdej</a:t>
            </a:r>
          </a:p>
          <a:p>
            <a:pPr eaLnBrk="1" hangingPunct="1">
              <a:defRPr/>
            </a:pPr>
            <a:r>
              <a:rPr lang="cs-CZ" sz="2800" dirty="0" smtClean="0"/>
              <a:t>3) </a:t>
            </a:r>
            <a:r>
              <a:rPr lang="cs-CZ" sz="2800" b="1" u="sng" dirty="0" smtClean="0"/>
              <a:t>Psychická zátěž</a:t>
            </a:r>
            <a:r>
              <a:rPr lang="cs-CZ" sz="2800" b="1" dirty="0" smtClean="0"/>
              <a:t> - </a:t>
            </a:r>
            <a:r>
              <a:rPr lang="cs-CZ" sz="2800" dirty="0" smtClean="0"/>
              <a:t>Jedná se o zpracovávání a vyrovnávání se s nároky životních a pracovních situací.</a:t>
            </a:r>
            <a:r>
              <a:rPr lang="cs-CZ" sz="2800" b="1" dirty="0" smtClean="0"/>
              <a:t> </a:t>
            </a:r>
            <a:r>
              <a:rPr lang="cs-CZ" sz="2800" b="1" dirty="0"/>
              <a:t>Z</a:t>
            </a:r>
            <a:r>
              <a:rPr lang="cs-CZ" sz="2800" dirty="0" smtClean="0"/>
              <a:t>átěž senzorická, mentální a emoční.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smtClean="0"/>
              <a:t>4) </a:t>
            </a:r>
            <a:r>
              <a:rPr lang="cs-CZ" sz="2800" b="1" u="sng" smtClean="0"/>
              <a:t>Pracovní zátěž</a:t>
            </a:r>
            <a:r>
              <a:rPr lang="cs-CZ" sz="2800" smtClean="0"/>
              <a:t> - </a:t>
            </a:r>
            <a:r>
              <a:rPr lang="cs-CZ" sz="2800" u="sng" smtClean="0"/>
              <a:t>představuje zátěž při výkonu povolání, která je spojena s pracovními podmínkami a požadavky na práci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smtClean="0"/>
              <a:t>Pracovní stres vyjadřuje komplex tělesné a duševní zátěže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smtClean="0"/>
              <a:t>Dle druhu povolání je možno následně rozlišit, která ze složek zátěže převažuje. Zda se jedná o práci, kde dominuje práce svalů či naopak zda je člověk více zaměřen na zpracovávání informací a dat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Vyjmenuj příznaky stresu.</a:t>
            </a:r>
          </a:p>
          <a:p>
            <a:pPr>
              <a:defRPr/>
            </a:pPr>
            <a:r>
              <a:rPr lang="cs-CZ" dirty="0" smtClean="0"/>
              <a:t>Rozliš druhy odpočinku.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Příznaky stresu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u="sng" dirty="0" smtClean="0"/>
              <a:t>Fyzikální (tělesné):</a:t>
            </a:r>
            <a:r>
              <a:rPr lang="cs-CZ" sz="24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/>
              <a:t>sevření hrudní kosti, bušení srdce, nucení k močení, nechutenství, snížená sexuální </a:t>
            </a:r>
            <a:r>
              <a:rPr lang="cs-CZ" sz="2400" dirty="0" err="1" smtClean="0"/>
              <a:t>apetence</a:t>
            </a:r>
            <a:r>
              <a:rPr lang="cs-CZ" sz="2400" dirty="0" smtClean="0"/>
              <a:t>, bolest hlavy, zažívací problémy, bolest břicha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u="sng" dirty="0" smtClean="0"/>
              <a:t>Emocionální příznaky</a:t>
            </a:r>
            <a:r>
              <a:rPr lang="cs-CZ" sz="2400" dirty="0" smtClean="0"/>
              <a:t>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/>
              <a:t>rychle a prudké změny nálad, neschopnost empatie, nadměrné trápení, nadměrné starosti o svůj fyzický a zdravotní stav, nadměrný pocit únavy, neschopnost koncentrace, vznětlivost či podrážděnost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u="sng" dirty="0" smtClean="0"/>
              <a:t>Behaviorální příznaky</a:t>
            </a:r>
            <a:r>
              <a:rPr lang="cs-CZ" sz="2400" dirty="0" smtClean="0"/>
              <a:t>: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400" dirty="0" smtClean="0"/>
              <a:t>    nerozhodnost, neadekvátní naříkání a bědování,    vyhýbání se úkolům, zvýšená konzumace alkoholu a tabáku, ztráta  chuti k jídlu, přejídání 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Odpočinek -&gt; relaxace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u="sng" dirty="0" smtClean="0"/>
              <a:t>Pojem relaxace vyjadřuje uvolnění a vědomé odstranění tělesného a psychického napětí</a:t>
            </a:r>
            <a:r>
              <a:rPr lang="cs-CZ" sz="2800" dirty="0" smtClean="0"/>
              <a:t>.</a:t>
            </a:r>
          </a:p>
          <a:p>
            <a:pPr eaLnBrk="1" hangingPunct="1">
              <a:defRPr/>
            </a:pPr>
            <a:r>
              <a:rPr lang="cs-CZ" sz="2800" dirty="0" smtClean="0"/>
              <a:t>Jedná se o velmi důležitou součást životního procesu.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800" dirty="0" smtClean="0"/>
          </a:p>
          <a:p>
            <a:pPr eaLnBrk="1" hangingPunct="1">
              <a:defRPr/>
            </a:pPr>
            <a:r>
              <a:rPr lang="cs-CZ" sz="2800" dirty="0" smtClean="0"/>
              <a:t>Pasivní relaxace (poslech </a:t>
            </a:r>
            <a:r>
              <a:rPr lang="cs-CZ" sz="2800" dirty="0" err="1" smtClean="0"/>
              <a:t>hudby,aromaterapie</a:t>
            </a:r>
            <a:r>
              <a:rPr lang="cs-CZ" sz="2800" dirty="0" smtClean="0"/>
              <a:t>, návštěva kina či divadla) </a:t>
            </a:r>
          </a:p>
          <a:p>
            <a:pPr eaLnBrk="1" hangingPunct="1">
              <a:defRPr/>
            </a:pPr>
            <a:r>
              <a:rPr lang="cs-CZ" sz="2800" dirty="0" smtClean="0"/>
              <a:t>Aktivní relaxace (základem je pohyb)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algn="r" eaLnBrk="1" hangingPunct="1">
              <a:lnSpc>
                <a:spcPct val="90000"/>
              </a:lnSpc>
              <a:defRPr/>
            </a:pPr>
            <a:r>
              <a:rPr lang="cs-CZ" smtClean="0"/>
              <a:t>Děkuji za pozornost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2013</a:t>
            </a:r>
          </a:p>
        </p:txBody>
      </p:sp>
      <p:sp>
        <p:nvSpPr>
          <p:cNvPr id="1843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843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pl-PL" altLang="cs-CZ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 </a:t>
            </a:r>
          </a:p>
          <a:p>
            <a:pPr eaLnBrk="1" hangingPunct="1"/>
            <a:r>
              <a:rPr lang="cs-CZ" altLang="cs-CZ" sz="1100"/>
              <a:t>HELUS, Z,</a:t>
            </a:r>
            <a:r>
              <a:rPr lang="cs-CZ" altLang="cs-CZ" sz="1100" i="1"/>
              <a:t> Psychologie</a:t>
            </a:r>
            <a:r>
              <a:rPr lang="cs-CZ" altLang="cs-CZ" sz="1100"/>
              <a:t>  </a:t>
            </a:r>
            <a:r>
              <a:rPr lang="cs-CZ" altLang="cs-CZ" sz="1100" i="1"/>
              <a:t>. 2. vyd. Praha: </a:t>
            </a:r>
            <a:r>
              <a:rPr lang="cs-CZ" altLang="cs-CZ" sz="1100"/>
              <a:t>Fortuna 1999. ISBN 80-7168-406-6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205038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cs-CZ" sz="4800" dirty="0" smtClean="0"/>
              <a:t/>
            </a:r>
            <a:br>
              <a:rPr lang="cs-CZ" sz="4800" dirty="0" smtClean="0"/>
            </a:br>
            <a:r>
              <a:rPr lang="cs-CZ" sz="4800" dirty="0" smtClean="0"/>
              <a:t>Pracovní zátěž, stres a odpočinek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Co je to stres?</a:t>
            </a:r>
          </a:p>
          <a:p>
            <a:pPr>
              <a:defRPr/>
            </a:pPr>
            <a:r>
              <a:rPr lang="cs-CZ" dirty="0" smtClean="0"/>
              <a:t>Jaké druhy stresu znáš?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Stres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Z anglického stress – napětí, namáhání, tlak</a:t>
            </a:r>
          </a:p>
          <a:p>
            <a:pPr eaLnBrk="1" hangingPunct="1">
              <a:defRPr/>
            </a:pPr>
            <a:r>
              <a:rPr lang="cs-CZ" smtClean="0"/>
              <a:t>Nebo z latinského  stringo – „utahovati smyčku kolem krku“</a:t>
            </a:r>
          </a:p>
          <a:p>
            <a:pPr eaLnBrk="1" hangingPunct="1">
              <a:defRPr/>
            </a:pPr>
            <a:r>
              <a:rPr lang="cs-CZ" u="sng" smtClean="0"/>
              <a:t>Je stav organismu, který je odezvou na nadměrnou tělesnou či psychickou zátěž</a:t>
            </a:r>
          </a:p>
          <a:p>
            <a:pPr eaLnBrk="1" hangingPunct="1">
              <a:defRPr/>
            </a:pPr>
            <a:r>
              <a:rPr lang="cs-CZ" u="sng" smtClean="0"/>
              <a:t>Eustres x distres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DISTRES</a:t>
            </a:r>
            <a:endParaRPr lang="cs-CZ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Jedná se o špatnou, zlou zátěž, která je spojena s negativně laděnými a prožívanými emočními procesy (zklamání, strach, leknutí)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EUSTRES</a:t>
            </a:r>
            <a:endParaRPr lang="cs-CZ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J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edná se o zátěž příjemnou a radostnou, která je vázána na pozitivně laděné emoční procesy (radostné vzrušení, očekávání příjemné události, nadšení). Ovšem i tato zátěž v silnější míře působí škodlivě.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Fáze stresu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1</a:t>
            </a:r>
            <a:r>
              <a:rPr lang="cs-CZ" u="sng" dirty="0" smtClean="0"/>
              <a:t>. Poplachová reakce – obranná mobilizace organismu</a:t>
            </a:r>
          </a:p>
          <a:p>
            <a:pPr eaLnBrk="1" hangingPunct="1">
              <a:defRPr/>
            </a:pPr>
            <a:r>
              <a:rPr lang="cs-CZ" u="sng" dirty="0" smtClean="0"/>
              <a:t>2. Fáze adaptace – účelné jednání</a:t>
            </a:r>
          </a:p>
          <a:p>
            <a:pPr eaLnBrk="1" hangingPunct="1">
              <a:defRPr/>
            </a:pPr>
            <a:r>
              <a:rPr lang="cs-CZ" u="sng" dirty="0" smtClean="0"/>
              <a:t>3. Stádium vyčerpání – při nevyřešení v předchozích fázích dochází ke zhroucení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Stresory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Faktory, které vyvolávají stres se nazývají stresory</a:t>
            </a:r>
          </a:p>
          <a:p>
            <a:pPr eaLnBrk="1" hangingPunct="1">
              <a:defRPr/>
            </a:pPr>
            <a:r>
              <a:rPr lang="cs-CZ" u="sng" smtClean="0"/>
              <a:t>Znamenají vše, co u jedince vyvolává nepříjemné pocity, co ho unavuje, zatěžuje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Vyjmenuj stresory, které nás zatěžují.</a:t>
            </a:r>
          </a:p>
          <a:p>
            <a:pPr>
              <a:defRPr/>
            </a:pPr>
            <a:r>
              <a:rPr lang="cs-CZ" dirty="0" smtClean="0"/>
              <a:t>Rozliš druhy stresorů.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Druhy stresorů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u="sng" smtClean="0"/>
              <a:t>Vnější:</a:t>
            </a:r>
          </a:p>
          <a:p>
            <a:pPr lvl="1" eaLnBrk="1" hangingPunct="1">
              <a:defRPr/>
            </a:pPr>
            <a:r>
              <a:rPr lang="cs-CZ" sz="2400" u="sng" smtClean="0"/>
              <a:t>A) fyzikální (chlad, hluk, osvětlení,..)</a:t>
            </a:r>
          </a:p>
          <a:p>
            <a:pPr lvl="1" eaLnBrk="1" hangingPunct="1">
              <a:defRPr/>
            </a:pPr>
            <a:r>
              <a:rPr lang="cs-CZ" sz="2400" u="sng" smtClean="0"/>
              <a:t>B) chemické (infekce,..)</a:t>
            </a:r>
          </a:p>
          <a:p>
            <a:pPr lvl="1" eaLnBrk="1" hangingPunct="1">
              <a:defRPr/>
            </a:pPr>
            <a:r>
              <a:rPr lang="cs-CZ" sz="2400" u="sng" smtClean="0"/>
              <a:t>C) biologické (nedostatek potravin, tekutin, škodlivé látky)</a:t>
            </a:r>
          </a:p>
          <a:p>
            <a:pPr eaLnBrk="1" hangingPunct="1">
              <a:defRPr/>
            </a:pPr>
            <a:r>
              <a:rPr lang="cs-CZ" sz="2800" u="sng" smtClean="0"/>
              <a:t>Vnitřní</a:t>
            </a:r>
          </a:p>
          <a:p>
            <a:pPr lvl="1" eaLnBrk="1" hangingPunct="1">
              <a:defRPr/>
            </a:pPr>
            <a:r>
              <a:rPr lang="cs-CZ" sz="2400" u="sng" smtClean="0"/>
              <a:t>A) fyzické (nemoc, zranění,..)</a:t>
            </a:r>
          </a:p>
          <a:p>
            <a:pPr lvl="1" eaLnBrk="1" hangingPunct="1">
              <a:defRPr/>
            </a:pPr>
            <a:r>
              <a:rPr lang="cs-CZ" sz="2400" u="sng" smtClean="0"/>
              <a:t>B) emocionální (negativní emoce, úzkost, strach)</a:t>
            </a:r>
          </a:p>
          <a:p>
            <a:pPr lvl="1" eaLnBrk="1" hangingPunct="1">
              <a:defRPr/>
            </a:pPr>
            <a:r>
              <a:rPr lang="cs-CZ" sz="2400" u="sng" smtClean="0"/>
              <a:t>C) sociální (konflikty, závist, rivalita)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6601FEF-FF7B-4710-A937-76C3E3FA4010}"/>
</file>

<file path=customXml/itemProps2.xml><?xml version="1.0" encoding="utf-8"?>
<ds:datastoreItem xmlns:ds="http://schemas.openxmlformats.org/officeDocument/2006/customXml" ds:itemID="{68278777-D283-4461-ABED-668940BEB4BB}"/>
</file>

<file path=customXml/itemProps3.xml><?xml version="1.0" encoding="utf-8"?>
<ds:datastoreItem xmlns:ds="http://schemas.openxmlformats.org/officeDocument/2006/customXml" ds:itemID="{C0096880-5A50-4264-8D0A-C039AC14A86C}"/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567</TotalTime>
  <Words>916</Words>
  <Application>Microsoft Office PowerPoint</Application>
  <PresentationFormat>Předvádění na obrazovce (4:3)</PresentationFormat>
  <Paragraphs>102</Paragraphs>
  <Slides>16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Tahoma</vt:lpstr>
      <vt:lpstr>Arial</vt:lpstr>
      <vt:lpstr>Wingdings</vt:lpstr>
      <vt:lpstr>Times New Roman</vt:lpstr>
      <vt:lpstr>Balance</vt:lpstr>
      <vt:lpstr>Prezentace aplikace PowerPoint</vt:lpstr>
      <vt:lpstr> Pracovní zátěž, stres a odpočinek</vt:lpstr>
      <vt:lpstr>Úkol</vt:lpstr>
      <vt:lpstr>Stres</vt:lpstr>
      <vt:lpstr>DISTRES</vt:lpstr>
      <vt:lpstr>Fáze stresu</vt:lpstr>
      <vt:lpstr>Stresory</vt:lpstr>
      <vt:lpstr>ÚKOL</vt:lpstr>
      <vt:lpstr>Druhy stresorů</vt:lpstr>
      <vt:lpstr>Druhy zátěže </vt:lpstr>
      <vt:lpstr>Prezentace aplikace PowerPoint</vt:lpstr>
      <vt:lpstr>Úkol</vt:lpstr>
      <vt:lpstr>Příznaky stresu</vt:lpstr>
      <vt:lpstr>Odpočinek -&gt; relaxace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 Schade</dc:creator>
  <cp:lastModifiedBy>Michal Schade</cp:lastModifiedBy>
  <cp:revision>12</cp:revision>
  <dcterms:created xsi:type="dcterms:W3CDTF">2013-02-12T09:24:52Z</dcterms:created>
  <dcterms:modified xsi:type="dcterms:W3CDTF">2013-12-30T16:33:13Z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