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0"/>
  </p:notesMasterIdLst>
  <p:handoutMasterIdLst>
    <p:handoutMasterId r:id="rId21"/>
  </p:handoutMasterIdLst>
  <p:sldIdLst>
    <p:sldId id="274" r:id="rId2"/>
    <p:sldId id="256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4" r:id="rId13"/>
    <p:sldId id="267" r:id="rId14"/>
    <p:sldId id="269" r:id="rId15"/>
    <p:sldId id="273" r:id="rId16"/>
    <p:sldId id="265" r:id="rId17"/>
    <p:sldId id="270" r:id="rId18"/>
    <p:sldId id="275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0132AE0-400A-4EBC-9CBF-59530F0240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079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8FD4362-FB01-4494-8C25-2015695453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0211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C1ED56F-11DC-410C-A31E-30610C4C5A9F}" type="slidenum">
              <a:rPr lang="cs-CZ" altLang="cs-CZ" smtClean="0"/>
              <a:pPr eaLnBrk="1" hangingPunct="1">
                <a:spcBef>
                  <a:spcPct val="0"/>
                </a:spcBef>
              </a:pPr>
              <a:t>12</a:t>
            </a:fld>
            <a:endParaRPr lang="cs-CZ" altLang="cs-CZ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mtClean="0"/>
              <a:t>Typy: fotografie pasového formátu, nepsat věk, cizí jazyk zkontrolovat, nepsat proč odcházíte z minulé práce, emailové přezdívky – pozor na zdrobněliny, přidat motivační dopis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smtClean="0"/>
              <a:t>Click to edit Master title style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C68C2-9101-4E34-9C6C-B75FE57C37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44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8ED13-2ACD-4A21-8621-995847C486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01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0B763-0DC0-4BA0-BB04-BE37C9F381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218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65122-5459-4347-A026-E4AB849778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847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6885D-4CD3-4076-AE9C-98A8B7F1BF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78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B07C1-F2A1-4648-92EA-70651D81FF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123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53FF3-4405-44C8-B610-31AC4E089A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30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3B87E-54F1-408C-8585-29D6BB336D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297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BA0FF-EF4D-4E8C-9E8C-CF1D8776A6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9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32D26-E3EC-4338-897C-B5529CE385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58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93484-5A04-4852-904A-F6A8F8CCF0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759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9D709-DE8B-4C2E-B8E1-D23B9454E6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D56540C-CC90-4CB2-BCC5-6805CA804F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bs.cz/" TargetMode="External"/><Relationship Id="rId2" Type="http://schemas.openxmlformats.org/officeDocument/2006/relationships/hyperlink" Target="http://www.prace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prace.cz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VY_32_INOVACE_20.20_PP_Sebeprezentace na trhu práce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 i="1"/>
              <a:t>Materiál je určen žákům 2.ročníku,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 možnostmi hledání pracovního poměru.. 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5.12.2013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35213"/>
            <a:ext cx="7772400" cy="37369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mtClean="0"/>
              <a:t>2) </a:t>
            </a:r>
            <a:r>
              <a:rPr lang="cs-CZ" u="sng" smtClean="0"/>
              <a:t>Internetové pracovní portály</a:t>
            </a:r>
          </a:p>
          <a:p>
            <a:pPr eaLnBrk="1" hangingPunct="1">
              <a:defRPr/>
            </a:pPr>
            <a:r>
              <a:rPr lang="cs-CZ" smtClean="0">
                <a:hlinkClick r:id="rId2"/>
              </a:rPr>
              <a:t>www.prace.cz</a:t>
            </a:r>
            <a:endParaRPr lang="cs-CZ" smtClean="0"/>
          </a:p>
          <a:p>
            <a:pPr eaLnBrk="1" hangingPunct="1">
              <a:defRPr/>
            </a:pPr>
            <a:r>
              <a:rPr lang="cs-CZ" smtClean="0">
                <a:hlinkClick r:id="rId3"/>
              </a:rPr>
              <a:t>www.jobs.cz</a:t>
            </a:r>
            <a:endParaRPr lang="cs-CZ" smtClean="0"/>
          </a:p>
          <a:p>
            <a:pPr eaLnBrk="1" hangingPunct="1">
              <a:defRPr/>
            </a:pPr>
            <a:r>
              <a:rPr lang="cs-CZ" smtClean="0">
                <a:hlinkClick r:id="rId4"/>
              </a:rPr>
              <a:t>www.sprace.cz</a:t>
            </a:r>
            <a:endParaRPr lang="cs-CZ" smtClean="0"/>
          </a:p>
          <a:p>
            <a:pPr eaLnBrk="1" hangingPunct="1">
              <a:defRPr/>
            </a:pPr>
            <a:r>
              <a:rPr lang="cs-CZ" smtClean="0"/>
              <a:t>Stránky firem, institucí,...</a:t>
            </a:r>
          </a:p>
          <a:p>
            <a:pPr eaLnBrk="1" hangingPunct="1">
              <a:defRPr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3) </a:t>
            </a:r>
            <a:r>
              <a:rPr lang="cs-CZ" u="sng" smtClean="0"/>
              <a:t>Sledování inzerátů v novinách</a:t>
            </a:r>
          </a:p>
          <a:p>
            <a:pPr eaLnBrk="1" hangingPunct="1">
              <a:defRPr/>
            </a:pPr>
            <a:r>
              <a:rPr lang="cs-CZ" smtClean="0"/>
              <a:t>Mladá fronta</a:t>
            </a:r>
          </a:p>
          <a:p>
            <a:pPr eaLnBrk="1" hangingPunct="1">
              <a:defRPr/>
            </a:pPr>
            <a:r>
              <a:rPr lang="cs-CZ" smtClean="0"/>
              <a:t>Annonce</a:t>
            </a:r>
          </a:p>
          <a:p>
            <a:pPr eaLnBrk="1" hangingPunct="1">
              <a:defRPr/>
            </a:pPr>
            <a:r>
              <a:rPr lang="cs-CZ" smtClean="0"/>
              <a:t>Karlovarské noviny</a:t>
            </a:r>
          </a:p>
          <a:p>
            <a:pPr eaLnBrk="1" hangingPunct="1">
              <a:defRPr/>
            </a:pPr>
            <a:r>
              <a:rPr lang="cs-CZ" smtClean="0"/>
              <a:t>Metro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s-CZ" smtClean="0"/>
              <a:t>4) </a:t>
            </a:r>
            <a:r>
              <a:rPr lang="cs-CZ" u="sng" smtClean="0"/>
              <a:t>Zaslání životopisu a motivačního dopisu do firem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u="sng" smtClean="0"/>
              <a:t>Životopis je vaší vizitkou a vstupenkou k přijímacímu pohovoru na volné pracovní místo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Buďte struční, uvádějte jen pravdivé údaje a pokuste se potenciálního zaměstnavatele zaujmout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/>
              <a:t>5) </a:t>
            </a:r>
            <a:r>
              <a:rPr lang="cs-CZ" u="sng" dirty="0" smtClean="0"/>
              <a:t>Práce přes své známé</a:t>
            </a:r>
          </a:p>
          <a:p>
            <a:pPr eaLnBrk="1" hangingPunct="1">
              <a:defRPr/>
            </a:pPr>
            <a:r>
              <a:rPr lang="cs-CZ" dirty="0" smtClean="0"/>
              <a:t>Jeden z nejlepších a nejjednodušších způsobů</a:t>
            </a:r>
          </a:p>
          <a:p>
            <a:pPr eaLnBrk="1" hangingPunct="1">
              <a:defRPr/>
            </a:pPr>
            <a:endParaRPr lang="cs-CZ" dirty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cs-CZ" dirty="0" smtClean="0"/>
              <a:t>6</a:t>
            </a:r>
            <a:r>
              <a:rPr lang="cs-CZ" dirty="0"/>
              <a:t>) </a:t>
            </a:r>
            <a:r>
              <a:rPr lang="cs-CZ" u="sng" dirty="0"/>
              <a:t>Brigáda s možností vzniku pracovního poměru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cs-CZ" dirty="0" smtClean="0"/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endParaRPr lang="cs-CZ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879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/>
              <a:t>7) </a:t>
            </a:r>
            <a:r>
              <a:rPr lang="cs-CZ" u="sng" dirty="0" smtClean="0"/>
              <a:t>Práce v zahraničí</a:t>
            </a:r>
          </a:p>
          <a:p>
            <a:pPr eaLnBrk="1" hangingPunct="1">
              <a:buFontTx/>
              <a:buNone/>
              <a:defRPr/>
            </a:pPr>
            <a:r>
              <a:rPr lang="cs-CZ" dirty="0" smtClean="0"/>
              <a:t>-	Stáže (vysoké školy) </a:t>
            </a:r>
          </a:p>
          <a:p>
            <a:pPr eaLnBrk="1" hangingPunct="1">
              <a:buFontTx/>
              <a:buNone/>
              <a:defRPr/>
            </a:pPr>
            <a:r>
              <a:rPr lang="cs-CZ" dirty="0" smtClean="0"/>
              <a:t>-	Sbírání zkušeností – naučení se jazyku </a:t>
            </a:r>
          </a:p>
          <a:p>
            <a:pPr eaLnBrk="1" hangingPunct="1">
              <a:buFontTx/>
              <a:buNone/>
              <a:defRPr/>
            </a:pPr>
            <a:r>
              <a:rPr lang="cs-CZ" dirty="0" smtClean="0"/>
              <a:t>	(au-pair, barmanství, sběr plodů)</a:t>
            </a:r>
          </a:p>
          <a:p>
            <a:pPr eaLnBrk="1" hangingPunct="1">
              <a:buFontTx/>
              <a:buNone/>
              <a:defRPr/>
            </a:pPr>
            <a:endParaRPr lang="cs-CZ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u="sng" dirty="0"/>
              <a:t>8) Telefonáty do firem</a:t>
            </a:r>
          </a:p>
          <a:p>
            <a:pPr eaLnBrk="1" hangingPunct="1">
              <a:buFontTx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Kdo se nejlépe uplatní na trhu práce?</a:t>
            </a:r>
          </a:p>
          <a:p>
            <a:pPr>
              <a:defRPr/>
            </a:pPr>
            <a:r>
              <a:rPr lang="cs-CZ" dirty="0" smtClean="0"/>
              <a:t>Kdo má ztížené podmínky na trhu práce?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038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cs-CZ" dirty="0" smtClean="0"/>
          </a:p>
          <a:p>
            <a:pPr eaLnBrk="1" hangingPunct="1">
              <a:defRPr/>
            </a:pPr>
            <a:r>
              <a:rPr lang="cs-CZ" dirty="0" smtClean="0"/>
              <a:t>Lidé vyššího věku</a:t>
            </a:r>
          </a:p>
          <a:p>
            <a:pPr eaLnBrk="1" hangingPunct="1">
              <a:defRPr/>
            </a:pPr>
            <a:r>
              <a:rPr lang="cs-CZ" dirty="0" smtClean="0"/>
              <a:t>Osoby s handicapem</a:t>
            </a:r>
          </a:p>
          <a:p>
            <a:pPr eaLnBrk="1" hangingPunct="1">
              <a:defRPr/>
            </a:pPr>
            <a:r>
              <a:rPr lang="cs-CZ" dirty="0" smtClean="0"/>
              <a:t>Matky s dětmi</a:t>
            </a:r>
          </a:p>
          <a:p>
            <a:pPr eaLnBrk="1" hangingPunct="1">
              <a:defRPr/>
            </a:pPr>
            <a:r>
              <a:rPr lang="cs-CZ" dirty="0" smtClean="0"/>
              <a:t>Absolventi bez praxe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cs-CZ" dirty="0" smtClean="0"/>
          </a:p>
          <a:p>
            <a:pPr eaLnBrk="1" hangingPunct="1">
              <a:defRPr/>
            </a:pPr>
            <a:r>
              <a:rPr lang="cs-CZ" dirty="0" smtClean="0"/>
              <a:t>Lidé s praxí</a:t>
            </a:r>
          </a:p>
          <a:p>
            <a:pPr eaLnBrk="1" hangingPunct="1">
              <a:defRPr/>
            </a:pPr>
            <a:r>
              <a:rPr lang="cs-CZ" dirty="0" smtClean="0"/>
              <a:t>Lidé s odborným vzděláním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  <a:p>
            <a:pPr algn="r" eaLnBrk="1" hangingPunct="1">
              <a:defRPr/>
            </a:pPr>
            <a:r>
              <a:rPr lang="cs-CZ" smtClean="0"/>
              <a:t>Děkuji za pozornost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2013</a:t>
            </a:r>
          </a:p>
        </p:txBody>
      </p:sp>
      <p:sp>
        <p:nvSpPr>
          <p:cNvPr id="19459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9460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pl-PL" altLang="cs-CZ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 </a:t>
            </a:r>
          </a:p>
          <a:p>
            <a:pPr eaLnBrk="1" hangingPunct="1"/>
            <a:r>
              <a:rPr lang="cs-CZ" altLang="cs-CZ" sz="1100"/>
              <a:t>HELUS, Z,</a:t>
            </a:r>
            <a:r>
              <a:rPr lang="cs-CZ" altLang="cs-CZ" sz="1100" i="1"/>
              <a:t> Psychologie</a:t>
            </a:r>
            <a:r>
              <a:rPr lang="cs-CZ" altLang="cs-CZ" sz="1100"/>
              <a:t>  </a:t>
            </a:r>
            <a:r>
              <a:rPr lang="cs-CZ" altLang="cs-CZ" sz="1100" i="1"/>
              <a:t>. 2. vyd. Praha: </a:t>
            </a:r>
            <a:r>
              <a:rPr lang="cs-CZ" altLang="cs-CZ" sz="1100"/>
              <a:t>Fortuna 1999. ISBN 80-7168-406-6</a:t>
            </a: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2" name="Obdélník 1"/>
          <p:cNvSpPr>
            <a:spLocks noChangeArrowheads="1"/>
          </p:cNvSpPr>
          <p:nvPr/>
        </p:nvSpPr>
        <p:spPr bwMode="auto">
          <a:xfrm>
            <a:off x="373063" y="1441450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/>
              <a:t>http://cs.wikipedia.org/wiki/</a:t>
            </a:r>
          </a:p>
        </p:txBody>
      </p:sp>
      <p:sp>
        <p:nvSpPr>
          <p:cNvPr id="19463" name="Obdélník 2"/>
          <p:cNvSpPr>
            <a:spLocks noChangeArrowheads="1"/>
          </p:cNvSpPr>
          <p:nvPr/>
        </p:nvSpPr>
        <p:spPr bwMode="auto">
          <a:xfrm>
            <a:off x="358775" y="1827213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/>
              <a:t>http://portal.mpsv.cz/upcr/kp/kvk/kop/karlovy_vary/kontakty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Sebeprezentace na trhu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Co si představuješ pod pojmem sebeprezentace na trhu práce?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Sebeprezentace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u="sng" smtClean="0"/>
              <a:t>Sebeprezentace je schopnost „umět se prodat“</a:t>
            </a:r>
          </a:p>
          <a:p>
            <a:pPr eaLnBrk="1" hangingPunct="1">
              <a:defRPr/>
            </a:pPr>
            <a:r>
              <a:rPr lang="cs-CZ" sz="2800" u="sng" smtClean="0"/>
              <a:t>Úzce souvisí s empatií, důvěryhodností, sebevědomím a celkově s emoční inteligencí</a:t>
            </a:r>
          </a:p>
          <a:p>
            <a:pPr eaLnBrk="1" hangingPunct="1">
              <a:defRPr/>
            </a:pPr>
            <a:r>
              <a:rPr lang="cs-CZ" sz="2800" u="sng" smtClean="0"/>
              <a:t>Účelem sebeprezentace je zanechat dobrý dojem a také představit sebe a své schopnosti reálně, ale i přitažlivě a sebevědomě, a tak vzbudit zájem o svou osobu u ostatních lidí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Trh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71688"/>
            <a:ext cx="7918450" cy="39925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smtClean="0"/>
              <a:t>Trh práce je neodmyslitelnou součástí tržní ekonomiky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l-PL" sz="2400" smtClean="0"/>
              <a:t>Na trhu práce je práce prodávána jako výrobní faktor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u="sng" smtClean="0"/>
              <a:t>Trh je charakterizován poptávkou po práci a její nabídkou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u="sng" smtClean="0"/>
              <a:t>Na tomto trhu nabízejí zaměstnavatelé pracovníkům práci za mzdu či plat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smtClean="0"/>
              <a:t>Stát ovlivňuje trh práce také regulací mobility, a to především omezením možností cizích státních příslušníků pracovat v České republice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smtClean="0"/>
              <a:t>Logo trhu práce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sz="2400" smtClean="0"/>
          </a:p>
        </p:txBody>
      </p:sp>
      <p:pic>
        <p:nvPicPr>
          <p:cNvPr id="6148" name="Picture 4" descr="http://img.firmy.cz/fy/331/331956_140x140.png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24750" y="5373688"/>
            <a:ext cx="1333500" cy="1333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smtClean="0"/>
              <a:t>Co je sebeprezentace na trhu práce?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dirty="0" smtClean="0"/>
              <a:t>Prezentace Vaší osoby na trhu práce, kdy se Vaše osoba snaží získat pracovní místo</a:t>
            </a:r>
            <a:r>
              <a:rPr lang="cs-CZ" dirty="0" smtClean="0"/>
              <a:t> nebo naopak Vaše osoba shání pracovní síly.</a:t>
            </a:r>
          </a:p>
          <a:p>
            <a:pPr eaLnBrk="1" hangingPunct="1"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smtClean="0"/>
              <a:t>Jakým způsobem se můžeme sebeprezentovat na trhu práce?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smtClean="0"/>
              <a:t>1) </a:t>
            </a:r>
            <a:r>
              <a:rPr lang="cs-CZ" sz="2800" u="sng" smtClean="0"/>
              <a:t>Úřad práce</a:t>
            </a:r>
            <a:r>
              <a:rPr lang="cs-CZ" sz="2800" smtClean="0"/>
              <a:t> Karlovy Vary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800" u="sng" smtClean="0"/>
              <a:t>Svahová 1170/24</a:t>
            </a:r>
            <a:r>
              <a:rPr lang="cs-CZ" sz="28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800" smtClean="0"/>
              <a:t>Úřad práce plní úkoly v těchto oblastech: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smtClean="0"/>
              <a:t>	a) zaměstnanosti  </a:t>
            </a:r>
            <a:br>
              <a:rPr lang="cs-CZ" sz="2800" smtClean="0"/>
            </a:br>
            <a:r>
              <a:rPr lang="cs-CZ" sz="2800" smtClean="0"/>
              <a:t>b) ochrany zaměstnanců při platební 	neschopnosti zaměstnavatele </a:t>
            </a:r>
            <a:br>
              <a:rPr lang="cs-CZ" sz="2800" smtClean="0"/>
            </a:br>
            <a:r>
              <a:rPr lang="cs-CZ" sz="2800" smtClean="0"/>
              <a:t>c) státní sociální podpory                               d) dávek pro osoby se zdravotním postižením </a:t>
            </a:r>
            <a:br>
              <a:rPr lang="cs-CZ" sz="2800" smtClean="0"/>
            </a:br>
            <a:r>
              <a:rPr lang="cs-CZ" sz="2800" smtClean="0"/>
              <a:t>e) příspěvku na péči a inspekce poskytování 	sociálních služeb                                       f) pomoci v hmotné nouzi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K 31. 1. 2013 evidoval Úřad práce ČR (ÚP ČR) </a:t>
            </a:r>
            <a:r>
              <a:rPr lang="cs-CZ" smtClean="0"/>
              <a:t>na svých krajských pobočkách a jejich kontaktních pracovištích</a:t>
            </a:r>
            <a:r>
              <a:rPr lang="cs-CZ" b="1" smtClean="0"/>
              <a:t> celkem 585 809 uchazečů o zaměstnání</a:t>
            </a:r>
            <a:r>
              <a:rPr lang="cs-CZ" smtClean="0"/>
              <a:t> </a:t>
            </a:r>
          </a:p>
          <a:p>
            <a:pPr eaLnBrk="1" hangingPunct="1">
              <a:defRPr/>
            </a:pPr>
            <a:r>
              <a:rPr lang="cs-CZ" b="1" smtClean="0"/>
              <a:t>Podíl nezaměstnaných osob</a:t>
            </a:r>
            <a:r>
              <a:rPr lang="cs-CZ" smtClean="0"/>
              <a:t>, tj. počet dosažitelných uchazečů o zaměstnání ve věku 15 – 64 let </a:t>
            </a:r>
            <a:r>
              <a:rPr lang="cs-CZ" b="1" smtClean="0"/>
              <a:t>k 31. 1. 2013 dosáhl hodnoty 8,0 %</a:t>
            </a:r>
            <a:r>
              <a:rPr lang="cs-CZ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Pravidelné schůzky s úřednicemi</a:t>
            </a:r>
          </a:p>
          <a:p>
            <a:pPr eaLnBrk="1" hangingPunct="1">
              <a:defRPr/>
            </a:pPr>
            <a:r>
              <a:rPr lang="cs-CZ" smtClean="0"/>
              <a:t>První měsíce si hledáte práci sami </a:t>
            </a:r>
            <a:r>
              <a:rPr lang="cs-CZ" smtClean="0">
                <a:sym typeface="Wingdings" pitchFamily="2" charset="2"/>
              </a:rPr>
              <a:t> poté chodíte na schůzky</a:t>
            </a:r>
          </a:p>
          <a:p>
            <a:pPr eaLnBrk="1" hangingPunct="1">
              <a:defRPr/>
            </a:pPr>
            <a:r>
              <a:rPr lang="cs-CZ" smtClean="0">
                <a:sym typeface="Wingdings" pitchFamily="2" charset="2"/>
              </a:rPr>
              <a:t>ÚP za Vás platí zdravotní pojištění (1080,-)     , ale pouze do 26 let, pokud jste student...</a:t>
            </a:r>
          </a:p>
          <a:p>
            <a:pPr eaLnBrk="1" hangingPunct="1">
              <a:defRPr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106D192-FD4A-419B-B2F1-AC34C64BCF11}"/>
</file>

<file path=customXml/itemProps2.xml><?xml version="1.0" encoding="utf-8"?>
<ds:datastoreItem xmlns:ds="http://schemas.openxmlformats.org/officeDocument/2006/customXml" ds:itemID="{37EB7196-7CD0-4EEE-8F79-938F0F647670}"/>
</file>

<file path=customXml/itemProps3.xml><?xml version="1.0" encoding="utf-8"?>
<ds:datastoreItem xmlns:ds="http://schemas.openxmlformats.org/officeDocument/2006/customXml" ds:itemID="{4442E319-6432-4DEA-B3E0-E4F79485BEF4}"/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114</TotalTime>
  <Words>598</Words>
  <Application>Microsoft Office PowerPoint</Application>
  <PresentationFormat>Předvádění na obrazovce (4:3)</PresentationFormat>
  <Paragraphs>97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Tahoma</vt:lpstr>
      <vt:lpstr>Arial</vt:lpstr>
      <vt:lpstr>Wingdings</vt:lpstr>
      <vt:lpstr>Times New Roman</vt:lpstr>
      <vt:lpstr>Textured</vt:lpstr>
      <vt:lpstr>Prezentace aplikace PowerPoint</vt:lpstr>
      <vt:lpstr> Sebeprezentace na trhu práce</vt:lpstr>
      <vt:lpstr>ÚKOL</vt:lpstr>
      <vt:lpstr>Sebeprezentace</vt:lpstr>
      <vt:lpstr>Trh práce</vt:lpstr>
      <vt:lpstr>Co je sebeprezentace na trhu práce?</vt:lpstr>
      <vt:lpstr>Jakým způsobem se můžeme sebeprezentovat na trhu práce?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ÚKOL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Michal Schade</dc:creator>
  <cp:lastModifiedBy>Michal Schade</cp:lastModifiedBy>
  <cp:revision>14</cp:revision>
  <dcterms:created xsi:type="dcterms:W3CDTF">1601-01-01T00:00:00Z</dcterms:created>
  <dcterms:modified xsi:type="dcterms:W3CDTF">2013-12-30T16:34:22Z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