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4" r:id="rId2"/>
    <p:sldId id="256" r:id="rId3"/>
    <p:sldId id="27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3" r:id="rId19"/>
    <p:sldId id="270" r:id="rId20"/>
    <p:sldId id="275" r:id="rId2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nice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5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4861B-BC5F-4186-BD0C-5E2381456194}" type="datetimeFigureOut">
              <a:rPr lang="cs-CZ"/>
              <a:pPr>
                <a:defRPr/>
              </a:pPr>
              <a:t>4.6.2013</a:t>
            </a:fld>
            <a:endParaRPr lang="cs-CZ"/>
          </a:p>
        </p:txBody>
      </p:sp>
      <p:sp>
        <p:nvSpPr>
          <p:cNvPr id="6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F6D49-2CEF-4AA7-A377-1F29B98FA1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4884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F8F37-E899-48C4-9A10-C47E060A410A}" type="datetimeFigureOut">
              <a:rPr lang="cs-CZ"/>
              <a:pPr>
                <a:defRPr/>
              </a:pPr>
              <a:t>4.6.2013</a:t>
            </a:fld>
            <a:endParaRPr lang="cs-CZ"/>
          </a:p>
        </p:txBody>
      </p:sp>
      <p:sp>
        <p:nvSpPr>
          <p:cNvPr id="5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6B55D-54DC-4E23-AD6E-586B5BB964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6224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0FDC9-ED89-4DEF-9A6D-A35F71864F68}" type="datetimeFigureOut">
              <a:rPr lang="cs-CZ"/>
              <a:pPr>
                <a:defRPr/>
              </a:pPr>
              <a:t>4.6.2013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779BD-C2AC-4E64-9B2B-37FF291E1B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0689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44E99-B3DF-43D9-A8D0-9ED0BAE0304F}" type="datetimeFigureOut">
              <a:rPr lang="cs-CZ"/>
              <a:pPr>
                <a:defRPr/>
              </a:pPr>
              <a:t>4.6.2013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DE11A-EFBF-4684-8190-F9DA314A4A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709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nice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42E39-DDA3-4D46-A989-47867F6D5A6B}" type="datetimeFigureOut">
              <a:rPr lang="cs-CZ"/>
              <a:pPr>
                <a:defRPr/>
              </a:pPr>
              <a:t>4.6.2013</a:t>
            </a:fld>
            <a:endParaRPr lang="cs-CZ"/>
          </a:p>
        </p:txBody>
      </p:sp>
      <p:sp>
        <p:nvSpPr>
          <p:cNvPr id="7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2D6A1-DAEA-4DF1-84DD-D80C340568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8931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5D282-9D07-4D5A-8D75-F4C020684F9F}" type="datetimeFigureOut">
              <a:rPr lang="cs-CZ"/>
              <a:pPr>
                <a:defRPr/>
              </a:pPr>
              <a:t>4.6.2013</a:t>
            </a:fld>
            <a:endParaRPr lang="cs-CZ"/>
          </a:p>
        </p:txBody>
      </p:sp>
      <p:sp>
        <p:nvSpPr>
          <p:cNvPr id="6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D80BA-B4E9-47E1-AD5B-31FBEE8E35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266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F5C2F-7588-41C9-9A4F-B7CD164C4473}" type="datetimeFigureOut">
              <a:rPr lang="cs-CZ"/>
              <a:pPr>
                <a:defRPr/>
              </a:pPr>
              <a:t>4.6.2013</a:t>
            </a:fld>
            <a:endParaRPr lang="cs-CZ"/>
          </a:p>
        </p:txBody>
      </p:sp>
      <p:sp>
        <p:nvSpPr>
          <p:cNvPr id="9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C0BF1-AB85-4269-AB2C-2E65005AF3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638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C069C-02E7-47BC-8093-C682AA4A2667}" type="datetimeFigureOut">
              <a:rPr lang="cs-CZ"/>
              <a:pPr>
                <a:defRPr/>
              </a:pPr>
              <a:t>4.6.2013</a:t>
            </a:fld>
            <a:endParaRPr lang="cs-CZ"/>
          </a:p>
        </p:txBody>
      </p:sp>
      <p:sp>
        <p:nvSpPr>
          <p:cNvPr id="4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AB82B-DF4B-4F2C-B29B-094F8BDDD7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980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5DBF8-4ADA-4C41-88F9-D93416AE3B35}" type="datetimeFigureOut">
              <a:rPr lang="cs-CZ"/>
              <a:pPr>
                <a:defRPr/>
              </a:pPr>
              <a:t>4.6.2013</a:t>
            </a:fld>
            <a:endParaRPr lang="cs-CZ"/>
          </a:p>
        </p:txBody>
      </p:sp>
      <p:sp>
        <p:nvSpPr>
          <p:cNvPr id="3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86AED-5BC8-469E-8DD3-1CBA77949C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64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nice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BC9CC-4BCA-4604-B26D-11D6CF345049}" type="datetimeFigureOut">
              <a:rPr lang="cs-CZ"/>
              <a:pPr>
                <a:defRPr/>
              </a:pPr>
              <a:t>4.6.2013</a:t>
            </a:fld>
            <a:endParaRPr lang="cs-CZ"/>
          </a:p>
        </p:txBody>
      </p:sp>
      <p:sp>
        <p:nvSpPr>
          <p:cNvPr id="7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CA58B-88B7-46A5-A34D-D198B9BDFE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4048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D4E9D-E120-4FAA-9826-3404C5005C83}" type="datetimeFigureOut">
              <a:rPr lang="cs-CZ"/>
              <a:pPr>
                <a:defRPr/>
              </a:pPr>
              <a:t>4.6.2013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F3481-7BD1-4505-B8FA-3C77084DE2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234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Zástupný symbol pro text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C89BF8-28A2-4BCB-82BB-C9EA7EFB3532}" type="datetimeFigureOut">
              <a:rPr lang="cs-CZ"/>
              <a:pPr>
                <a:defRPr/>
              </a:pPr>
              <a:t>4.6.2013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69CF92-B1D6-4662-8F98-627FF45310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797" r:id="rId4"/>
    <p:sldLayoutId id="2147483803" r:id="rId5"/>
    <p:sldLayoutId id="2147483798" r:id="rId6"/>
    <p:sldLayoutId id="2147483804" r:id="rId7"/>
    <p:sldLayoutId id="2147483805" r:id="rId8"/>
    <p:sldLayoutId id="2147483806" r:id="rId9"/>
    <p:sldLayoutId id="2147483799" r:id="rId10"/>
    <p:sldLayoutId id="21474838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ovéPole 1"/>
          <p:cNvSpPr txBox="1">
            <a:spLocks noChangeArrowheads="1"/>
          </p:cNvSpPr>
          <p:nvPr/>
        </p:nvSpPr>
        <p:spPr bwMode="auto">
          <a:xfrm>
            <a:off x="1590675" y="188913"/>
            <a:ext cx="59626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z="1100" b="1">
                <a:latin typeface="Times New Roman" pitchFamily="18" charset="0"/>
                <a:cs typeface="Times New Roman" pitchFamily="18" charset="0"/>
              </a:rPr>
              <a:t>Projekt Smart logistik - moderní výuka logistiky, registrační číslo projektu CZ.1.07/1.5.00/34.0110</a:t>
            </a:r>
          </a:p>
        </p:txBody>
      </p:sp>
      <p:sp>
        <p:nvSpPr>
          <p:cNvPr id="10243" name="TextovéPole 2"/>
          <p:cNvSpPr txBox="1">
            <a:spLocks noChangeArrowheads="1"/>
          </p:cNvSpPr>
          <p:nvPr/>
        </p:nvSpPr>
        <p:spPr bwMode="auto">
          <a:xfrm>
            <a:off x="1331913" y="447675"/>
            <a:ext cx="65849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z="1100" b="1">
                <a:latin typeface="Times New Roman" pitchFamily="18" charset="0"/>
                <a:cs typeface="Times New Roman" pitchFamily="18" charset="0"/>
              </a:rPr>
              <a:t>Příjemce: Střední odborná škola logistická a střední odborné učiliště Dalovice, Hlavní 114, 362 63 Dalovice</a:t>
            </a:r>
          </a:p>
        </p:txBody>
      </p:sp>
      <p:pic>
        <p:nvPicPr>
          <p:cNvPr id="10244" name="Obrázek 3" descr="Logolink OPVK - oříznutý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5292725"/>
            <a:ext cx="6272212" cy="120808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ovéPole 4"/>
          <p:cNvSpPr txBox="1">
            <a:spLocks noChangeArrowheads="1"/>
          </p:cNvSpPr>
          <p:nvPr/>
        </p:nvSpPr>
        <p:spPr bwMode="auto">
          <a:xfrm>
            <a:off x="788988" y="4868863"/>
            <a:ext cx="75660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sz="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Tento výukový materiál vznikl v rámci Operačního programu Vzdělání pro konkurenceschopnost.</a:t>
            </a:r>
          </a:p>
        </p:txBody>
      </p:sp>
      <p:sp>
        <p:nvSpPr>
          <p:cNvPr id="10246" name="TextovéPole 5"/>
          <p:cNvSpPr txBox="1">
            <a:spLocks noChangeArrowheads="1"/>
          </p:cNvSpPr>
          <p:nvPr/>
        </p:nvSpPr>
        <p:spPr bwMode="auto">
          <a:xfrm>
            <a:off x="0" y="4354513"/>
            <a:ext cx="930433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sz="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Materiál je určen k bezplatnému používání pro potřeby výuky a vzdělávání na všech typech škol a školských zařízení.</a:t>
            </a:r>
          </a:p>
          <a:p>
            <a:pPr algn="ctr" eaLnBrk="1" hangingPunct="1"/>
            <a:r>
              <a:rPr lang="cs-CZ" sz="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Jakékoliv další používání podléhá autorskému zákonu.</a:t>
            </a:r>
          </a:p>
        </p:txBody>
      </p:sp>
      <p:sp>
        <p:nvSpPr>
          <p:cNvPr id="10247" name="TextovéPole 6"/>
          <p:cNvSpPr txBox="1">
            <a:spLocks noChangeArrowheads="1"/>
          </p:cNvSpPr>
          <p:nvPr/>
        </p:nvSpPr>
        <p:spPr bwMode="auto">
          <a:xfrm>
            <a:off x="358775" y="1160463"/>
            <a:ext cx="17145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z="1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Název materiálu:</a:t>
            </a:r>
          </a:p>
        </p:txBody>
      </p:sp>
      <p:sp>
        <p:nvSpPr>
          <p:cNvPr id="10248" name="TextovéPole 7"/>
          <p:cNvSpPr txBox="1">
            <a:spLocks noChangeArrowheads="1"/>
          </p:cNvSpPr>
          <p:nvPr/>
        </p:nvSpPr>
        <p:spPr bwMode="auto">
          <a:xfrm>
            <a:off x="358775" y="901700"/>
            <a:ext cx="19431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z="1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Autor materiálu:	</a:t>
            </a:r>
          </a:p>
        </p:txBody>
      </p:sp>
      <p:sp>
        <p:nvSpPr>
          <p:cNvPr id="10249" name="TextovéPole 10"/>
          <p:cNvSpPr txBox="1">
            <a:spLocks noChangeArrowheads="1"/>
          </p:cNvSpPr>
          <p:nvPr/>
        </p:nvSpPr>
        <p:spPr bwMode="auto">
          <a:xfrm>
            <a:off x="358775" y="1419225"/>
            <a:ext cx="64928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z="1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Ročník:</a:t>
            </a:r>
          </a:p>
        </p:txBody>
      </p:sp>
      <p:sp>
        <p:nvSpPr>
          <p:cNvPr id="10250" name="TextovéPole 13"/>
          <p:cNvSpPr txBox="1">
            <a:spLocks noChangeArrowheads="1"/>
          </p:cNvSpPr>
          <p:nvPr/>
        </p:nvSpPr>
        <p:spPr bwMode="auto">
          <a:xfrm>
            <a:off x="358775" y="1679575"/>
            <a:ext cx="168592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z="1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Vzdělávací oblast / téma:</a:t>
            </a:r>
          </a:p>
        </p:txBody>
      </p:sp>
      <p:sp>
        <p:nvSpPr>
          <p:cNvPr id="10251" name="TextovéPole 14"/>
          <p:cNvSpPr txBox="1">
            <a:spLocks noChangeArrowheads="1"/>
          </p:cNvSpPr>
          <p:nvPr/>
        </p:nvSpPr>
        <p:spPr bwMode="auto">
          <a:xfrm>
            <a:off x="358775" y="1938338"/>
            <a:ext cx="16208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z="1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Datum (období) tvorby:</a:t>
            </a:r>
          </a:p>
        </p:txBody>
      </p:sp>
      <p:sp>
        <p:nvSpPr>
          <p:cNvPr id="10252" name="TextovéPole 16"/>
          <p:cNvSpPr txBox="1">
            <a:spLocks noChangeArrowheads="1"/>
          </p:cNvSpPr>
          <p:nvPr/>
        </p:nvSpPr>
        <p:spPr bwMode="auto">
          <a:xfrm>
            <a:off x="358775" y="2197100"/>
            <a:ext cx="84296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z="1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Anotace:</a:t>
            </a:r>
            <a:endParaRPr lang="cs-CZ" sz="1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3" name="TextovéPole 17"/>
          <p:cNvSpPr txBox="1">
            <a:spLocks noChangeArrowheads="1"/>
          </p:cNvSpPr>
          <p:nvPr/>
        </p:nvSpPr>
        <p:spPr bwMode="auto">
          <a:xfrm>
            <a:off x="2174875" y="1187450"/>
            <a:ext cx="5832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VY_32_INOVACE_21.05_LCR_Železné hory</a:t>
            </a:r>
          </a:p>
        </p:txBody>
      </p:sp>
      <p:sp>
        <p:nvSpPr>
          <p:cNvPr id="10254" name="TextovéPole 18"/>
          <p:cNvSpPr txBox="1">
            <a:spLocks noChangeArrowheads="1"/>
          </p:cNvSpPr>
          <p:nvPr/>
        </p:nvSpPr>
        <p:spPr bwMode="auto">
          <a:xfrm>
            <a:off x="2174875" y="901700"/>
            <a:ext cx="16002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Věra Janovičová</a:t>
            </a:r>
          </a:p>
        </p:txBody>
      </p:sp>
      <p:sp>
        <p:nvSpPr>
          <p:cNvPr id="10255" name="TextovéPole 25"/>
          <p:cNvSpPr txBox="1">
            <a:spLocks noChangeArrowheads="1"/>
          </p:cNvSpPr>
          <p:nvPr/>
        </p:nvSpPr>
        <p:spPr bwMode="auto">
          <a:xfrm>
            <a:off x="2174875" y="2197100"/>
            <a:ext cx="557212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z="1100" b="1" i="1"/>
              <a:t>materiál je určen žákům 4. ročníků, k jejich motivaci pro výuku LCR.  Žáci ve formě PP mají lepší přehled o výkladu látky a možnosti lepšího pochopení a vstřebání informací. Formou doplňujících otázek si ujasňují výklad.</a:t>
            </a:r>
            <a:r>
              <a:rPr 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Žáci se seznámí s regionem Železné hory a jeho pamětihodnosti, doplněné o obrazový materiál.</a:t>
            </a:r>
          </a:p>
        </p:txBody>
      </p:sp>
      <p:sp>
        <p:nvSpPr>
          <p:cNvPr id="10256" name="TextovéPole 17"/>
          <p:cNvSpPr txBox="1">
            <a:spLocks noChangeArrowheads="1"/>
          </p:cNvSpPr>
          <p:nvPr/>
        </p:nvSpPr>
        <p:spPr bwMode="auto">
          <a:xfrm>
            <a:off x="2174875" y="1419225"/>
            <a:ext cx="233203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</a:p>
        </p:txBody>
      </p:sp>
      <p:sp>
        <p:nvSpPr>
          <p:cNvPr id="10257" name="TextovéPole 17"/>
          <p:cNvSpPr txBox="1">
            <a:spLocks noChangeArrowheads="1"/>
          </p:cNvSpPr>
          <p:nvPr/>
        </p:nvSpPr>
        <p:spPr bwMode="auto">
          <a:xfrm>
            <a:off x="2174875" y="1679575"/>
            <a:ext cx="58959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Logistika cestovního ruchu</a:t>
            </a:r>
          </a:p>
        </p:txBody>
      </p:sp>
      <p:sp>
        <p:nvSpPr>
          <p:cNvPr id="10258" name="TextovéPole 17"/>
          <p:cNvSpPr txBox="1">
            <a:spLocks noChangeArrowheads="1"/>
          </p:cNvSpPr>
          <p:nvPr/>
        </p:nvSpPr>
        <p:spPr bwMode="auto">
          <a:xfrm>
            <a:off x="2174875" y="1938338"/>
            <a:ext cx="82232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2.4..2013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jde o jeden z mála zachovalých a minimálně narušených vodních toků v České republice</a:t>
            </a:r>
          </a:p>
          <a:p>
            <a:pPr eaLnBrk="1" hangingPunct="1"/>
            <a:r>
              <a:rPr lang="cs-CZ" smtClean="0"/>
              <a:t>řeka je vhodná pro vodní turistiku, protože je sjízdná v celé své délce od Albrechtic nad Orlicí až po soutok s Labem</a:t>
            </a:r>
          </a:p>
        </p:txBody>
      </p:sp>
      <p:pic>
        <p:nvPicPr>
          <p:cNvPr id="19459" name="Picture 2" descr="C:\Users\Ivetka\Pictures\Desktop\200px-Hradec_Králové_od_soutok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135438"/>
            <a:ext cx="3641725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Obdélník 3"/>
          <p:cNvSpPr>
            <a:spLocks noChangeArrowheads="1"/>
          </p:cNvSpPr>
          <p:nvPr/>
        </p:nvSpPr>
        <p:spPr bwMode="auto">
          <a:xfrm>
            <a:off x="720725" y="6211888"/>
            <a:ext cx="4572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1400"/>
              <a:t>http://upload.wikimedia.org/wikipedia/commons/c/c8/Hradec_Králové_od_soutoku.JPG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DRAHANSKÁ VYSOČINA</a:t>
            </a:r>
            <a:endParaRPr lang="cs-CZ" dirty="0"/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3600" smtClean="0"/>
              <a:t>je geomorfologický celek, spadající pod Brněnskou vrchovinu</a:t>
            </a:r>
          </a:p>
          <a:p>
            <a:pPr eaLnBrk="1" hangingPunct="1"/>
            <a:r>
              <a:rPr lang="cs-CZ" sz="3600" smtClean="0"/>
              <a:t>Je nazvána podle obce Drahany, které leží na Prostějovsku</a:t>
            </a:r>
          </a:p>
          <a:p>
            <a:pPr eaLnBrk="1" hangingPunct="1"/>
            <a:r>
              <a:rPr lang="cs-CZ" sz="3600" smtClean="0"/>
              <a:t>Nejvyšší bod Skalky, který leží 735 m n.m., se nachází ve východní části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3600" smtClean="0"/>
              <a:t>součástí Drahanské vrchoviny je Moravský kras, v němž prvohorní vápence vystupují na ploše téměř 100 km čtverečních</a:t>
            </a:r>
          </a:p>
          <a:p>
            <a:pPr eaLnBrk="1" hangingPunct="1"/>
            <a:r>
              <a:rPr lang="cs-CZ" sz="3600" smtClean="0"/>
              <a:t>na velké části jsou také poměrně rozsáhlé čtvrtohorní usazeniny</a:t>
            </a:r>
          </a:p>
        </p:txBody>
      </p:sp>
      <p:pic>
        <p:nvPicPr>
          <p:cNvPr id="21507" name="Picture 2" descr="C:\Users\Ivetka\Pictures\Desktop\250px-Drahanská_vrchovina_-_Draha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149725"/>
            <a:ext cx="323215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Obdélník 3"/>
          <p:cNvSpPr>
            <a:spLocks noChangeArrowheads="1"/>
          </p:cNvSpPr>
          <p:nvPr/>
        </p:nvSpPr>
        <p:spPr bwMode="auto">
          <a:xfrm>
            <a:off x="815975" y="5626100"/>
            <a:ext cx="4572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1400"/>
              <a:t>http://upload.wikimedia.org/wikipedia/commons/thumb/9/9e/Drahanská_vrchovina_-_Drahany.jpg/250px-Drahanská_vrchovina_-_Drahany.jpg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3600" smtClean="0"/>
              <a:t>vzhledem k poloze i vzhledem k neexistenci velkých průmyslových podniků je zde jedno z nejčistších ovzduší v České republice</a:t>
            </a:r>
          </a:p>
          <a:p>
            <a:pPr eaLnBrk="1" hangingPunct="1"/>
            <a:r>
              <a:rPr lang="cs-CZ" sz="3600" smtClean="0"/>
              <a:t>Drahanská vrchovina leží ve srážkovém stínu Českomoravské vrchoviny</a:t>
            </a:r>
          </a:p>
          <a:p>
            <a:pPr eaLnBrk="1" hangingPunct="1"/>
            <a:r>
              <a:rPr lang="pl-PL" sz="3600" smtClean="0"/>
              <a:t> je velmi chudá na povrchové vodní zdroje i na zásoby podzemních vod</a:t>
            </a:r>
            <a:endParaRPr lang="cs-CZ" sz="360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3600" smtClean="0"/>
              <a:t>nacházejí se zde jak lesy jehličnaté, tak lesy s převahou listnáčů</a:t>
            </a:r>
          </a:p>
          <a:p>
            <a:pPr eaLnBrk="1" hangingPunct="1"/>
            <a:r>
              <a:rPr lang="cs-CZ" sz="3600" smtClean="0"/>
              <a:t>Drahanská vrchovina má poměrně dobré ekologické podmínky, nachází se zde velké množství živočichů</a:t>
            </a:r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</p:txBody>
      </p:sp>
      <p:pic>
        <p:nvPicPr>
          <p:cNvPr id="23555" name="Picture 2" descr="C:\Users\Ivetka\Pictures\Desktop\250px-Drahanska_vrchovina_CZ_I2D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508500"/>
            <a:ext cx="3175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Obdélník 3"/>
          <p:cNvSpPr>
            <a:spLocks noChangeArrowheads="1"/>
          </p:cNvSpPr>
          <p:nvPr/>
        </p:nvSpPr>
        <p:spPr bwMode="auto">
          <a:xfrm>
            <a:off x="2286000" y="5081588"/>
            <a:ext cx="2862263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1400"/>
              <a:t>http://upload.wikimedia.org/wikipedia/commons/thumb/5/52/Drahanska_vrchovina_CZ_I2D-3.png/250px-Drahanska_vrchovina_CZ_I2D-3.png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Ochrana přírody</a:t>
            </a:r>
            <a:endParaRPr lang="cs-CZ" dirty="0"/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3600" smtClean="0"/>
              <a:t>CHKO: Moravský kras</a:t>
            </a:r>
          </a:p>
          <a:p>
            <a:pPr eaLnBrk="1" hangingPunct="1"/>
            <a:r>
              <a:rPr lang="cs-CZ" sz="3600" smtClean="0"/>
              <a:t>Nár. přírodní památky: Jeskyně Pekárna, Rudické propadání</a:t>
            </a:r>
          </a:p>
          <a:p>
            <a:pPr eaLnBrk="1" hangingPunct="1"/>
            <a:r>
              <a:rPr lang="cs-CZ" sz="3600" smtClean="0"/>
              <a:t>Vyskytují se zde oblasti, kde rostou chráněné stromy jako: Hrubá lípa, Lípy v Karolíně, Skřípovská lípa nebo Tři smrky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Památky</a:t>
            </a:r>
            <a:endParaRPr lang="cs-CZ" dirty="0"/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3600" smtClean="0"/>
              <a:t>Vyskytuje se zde spoustu zajímavých míst, pro cestovní ruch, například hrady (Blansek, Ježův hrad, Kuchlov), zámky (Boskovice, Plumlov), zříceniny nebo rozhledny (Babí lom, Malý chlum)</a:t>
            </a:r>
          </a:p>
          <a:p>
            <a:pPr eaLnBrk="1" hangingPunct="1"/>
            <a:r>
              <a:rPr lang="cs-CZ" sz="3600" smtClean="0"/>
              <a:t>Velmi navštěvovaný je Větrný mlýn Ruprechtov</a:t>
            </a:r>
          </a:p>
          <a:p>
            <a:pPr eaLnBrk="1" hangingPunct="1"/>
            <a:endParaRPr lang="cs-CZ" smtClean="0"/>
          </a:p>
        </p:txBody>
      </p:sp>
      <p:pic>
        <p:nvPicPr>
          <p:cNvPr id="25604" name="Picture 2" descr="C:\Users\Ivetka\Pictures\Desktop\450px-Windmill_Ruprecht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716338"/>
            <a:ext cx="1692275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Obdélník 3"/>
          <p:cNvSpPr>
            <a:spLocks noChangeArrowheads="1"/>
          </p:cNvSpPr>
          <p:nvPr/>
        </p:nvSpPr>
        <p:spPr bwMode="auto">
          <a:xfrm>
            <a:off x="3798888" y="6302375"/>
            <a:ext cx="36528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1400"/>
              <a:t>http://upload.wikimedia.org/wikipedia/commons/7/75/Windmill_Ruprechtov.jpg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http://</a:t>
            </a:r>
          </a:p>
        </p:txBody>
      </p:sp>
      <p:pic>
        <p:nvPicPr>
          <p:cNvPr id="26627" name="Picture 2" descr="C:\Users\Ivetka\Pictures\Desktop\113-Blansek-1400-h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484313"/>
            <a:ext cx="305593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Obdélník 3"/>
          <p:cNvSpPr>
            <a:spLocks noChangeArrowheads="1"/>
          </p:cNvSpPr>
          <p:nvPr/>
        </p:nvSpPr>
        <p:spPr bwMode="auto">
          <a:xfrm>
            <a:off x="404813" y="3644900"/>
            <a:ext cx="228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/>
              <a:t>http://www.beatris.cz/images/pohlednice/113-Blansek-1400-hr.jpg</a:t>
            </a:r>
          </a:p>
        </p:txBody>
      </p:sp>
      <p:pic>
        <p:nvPicPr>
          <p:cNvPr id="26629" name="Picture 3" descr="C:\Users\Ivetka\Pictures\Desktop\boskovice_zam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813050"/>
            <a:ext cx="4233862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Obdélník 4"/>
          <p:cNvSpPr>
            <a:spLocks noChangeArrowheads="1"/>
          </p:cNvSpPr>
          <p:nvPr/>
        </p:nvSpPr>
        <p:spPr bwMode="auto">
          <a:xfrm>
            <a:off x="3773488" y="2228850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1600"/>
              <a:t>http://www.masboskovickoplus.cz/cestovni/hrady/boskovice_zamek.jpg</a:t>
            </a:r>
          </a:p>
        </p:txBody>
      </p:sp>
      <p:pic>
        <p:nvPicPr>
          <p:cNvPr id="26631" name="Picture 4" descr="C:\Users\Ivetka\Pictures\Desktop\Rozhledna_Malý_Chlu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838" y="-23396575"/>
            <a:ext cx="3744913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Úkol</a:t>
            </a:r>
            <a:endParaRPr lang="cs-CZ" dirty="0"/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Jaké pamětihodnosti si pamatuješ?</a:t>
            </a:r>
          </a:p>
          <a:p>
            <a:pPr eaLnBrk="1" hangingPunct="1"/>
            <a:r>
              <a:rPr lang="cs-CZ" smtClean="0"/>
              <a:t>Které řeky protékají danými lokalitami?</a:t>
            </a:r>
          </a:p>
          <a:p>
            <a:pPr eaLnBrk="1" hangingPunct="1"/>
            <a:r>
              <a:rPr lang="cs-CZ" smtClean="0"/>
              <a:t>Vyjmenuj zajímavosti regionu.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www.treking/vychodnicechy.cz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www.mezistromy.cz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www.wikipedia.cz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www.ekempy.cz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			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Děkuji za pozornost!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ŽELEZNÉ HORY, POVODÍ ORLICE, DRAHANSKÁ VYSOČINA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300788" y="3549650"/>
            <a:ext cx="2598737" cy="5715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1600" dirty="0"/>
              <a:t>http://www.treking.cz/regiony/drahanska3.jpg</a:t>
            </a:r>
          </a:p>
        </p:txBody>
      </p:sp>
      <p:pic>
        <p:nvPicPr>
          <p:cNvPr id="11268" name="Picture 2" descr="C:\Users\Ivetka\Pictures\Desktop\zelezene h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1628775"/>
            <a:ext cx="2554287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 descr="C:\Users\Ivetka\Pictures\Desktop\povodi orl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71513"/>
            <a:ext cx="2620963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 descr="C:\Users\Ivetka\Pictures\Desktop\drahanska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628775"/>
            <a:ext cx="2649537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Obdélník 3"/>
          <p:cNvSpPr>
            <a:spLocks noChangeArrowheads="1"/>
          </p:cNvSpPr>
          <p:nvPr/>
        </p:nvSpPr>
        <p:spPr bwMode="auto">
          <a:xfrm>
            <a:off x="406400" y="3517900"/>
            <a:ext cx="30781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1600"/>
              <a:t>http://upload.wikimedia.org/wikipedia/commons/c/cd/Lichnice-leden.jpg</a:t>
            </a:r>
          </a:p>
        </p:txBody>
      </p:sp>
      <p:sp>
        <p:nvSpPr>
          <p:cNvPr id="11272" name="Obdélník 4"/>
          <p:cNvSpPr>
            <a:spLocks noChangeArrowheads="1"/>
          </p:cNvSpPr>
          <p:nvPr/>
        </p:nvSpPr>
        <p:spPr bwMode="auto">
          <a:xfrm>
            <a:off x="2678113" y="0"/>
            <a:ext cx="3816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1600"/>
              <a:t>http://media.novinky.cz/822/158228-original-suqr0.jpg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ovéPole 2"/>
          <p:cNvSpPr txBox="1">
            <a:spLocks noChangeArrowheads="1"/>
          </p:cNvSpPr>
          <p:nvPr/>
        </p:nvSpPr>
        <p:spPr bwMode="auto">
          <a:xfrm>
            <a:off x="3016250" y="5567363"/>
            <a:ext cx="3567113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Mgr. Věra Janovičová</a:t>
            </a:r>
          </a:p>
          <a:p>
            <a:pPr algn="ctr" eaLnBrk="1" hangingPunct="1"/>
            <a:r>
              <a:rPr 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SOŠ logistická a SOU Dalovice</a:t>
            </a:r>
          </a:p>
          <a:p>
            <a:pPr algn="ctr" eaLnBrk="1" hangingPunct="1"/>
            <a:r>
              <a:rPr lang="cs-CZ" sz="11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janovicova@logistickaskola.cz</a:t>
            </a:r>
          </a:p>
          <a:p>
            <a:pPr algn="ctr" eaLnBrk="1" hangingPunct="1"/>
            <a:r>
              <a:rPr lang="cs-CZ" sz="11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duben 2013</a:t>
            </a:r>
          </a:p>
        </p:txBody>
      </p:sp>
      <p:sp>
        <p:nvSpPr>
          <p:cNvPr id="29699" name="TextovéPole 3"/>
          <p:cNvSpPr txBox="1">
            <a:spLocks noChangeArrowheads="1"/>
          </p:cNvSpPr>
          <p:nvPr/>
        </p:nvSpPr>
        <p:spPr bwMode="auto">
          <a:xfrm>
            <a:off x="358775" y="4595813"/>
            <a:ext cx="84264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Objekty, použité k vytvoření materiálu jsou vlastní originální tvorbou autora. pocházejí z veřejných knihoven obrázků (public domain) nebo z databáze SW Smart Notebook.</a:t>
            </a:r>
          </a:p>
        </p:txBody>
      </p:sp>
      <p:sp>
        <p:nvSpPr>
          <p:cNvPr id="29700" name="TextovéPole 4"/>
          <p:cNvSpPr txBox="1">
            <a:spLocks noChangeArrowheads="1"/>
          </p:cNvSpPr>
          <p:nvPr/>
        </p:nvSpPr>
        <p:spPr bwMode="auto">
          <a:xfrm>
            <a:off x="206375" y="182563"/>
            <a:ext cx="443388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Seznam použité literatury a pramenů:</a:t>
            </a:r>
            <a:endParaRPr lang="cs-CZ" sz="1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1" name="TextovéPole 5"/>
          <p:cNvSpPr txBox="1">
            <a:spLocks noChangeArrowheads="1"/>
          </p:cNvSpPr>
          <p:nvPr/>
        </p:nvSpPr>
        <p:spPr bwMode="auto">
          <a:xfrm>
            <a:off x="295275" y="512763"/>
            <a:ext cx="768508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HRALA, V</a:t>
            </a:r>
            <a:r>
              <a:rPr lang="cs-CZ" sz="11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 Geografie cestovního ruchu</a:t>
            </a:r>
            <a:r>
              <a:rPr 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4. vyd. Praha: Idea Servis 2002. ISBN 80-85970-36-8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Úkol</a:t>
            </a:r>
            <a:endParaRPr lang="cs-CZ" dirty="0"/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Najdi na mapě Železné hory</a:t>
            </a:r>
          </a:p>
          <a:p>
            <a:pPr eaLnBrk="1" hangingPunct="1"/>
            <a:r>
              <a:rPr lang="cs-CZ" smtClean="0"/>
              <a:t>Jaké zajímavosti vyčteš z mapy?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ŽELEZNÉ HORY</a:t>
            </a:r>
            <a:endParaRPr lang="cs-CZ" dirty="0"/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3600" smtClean="0"/>
              <a:t>geomorfologický celek ve východních Čechách</a:t>
            </a:r>
          </a:p>
          <a:p>
            <a:pPr eaLnBrk="1" hangingPunct="1"/>
            <a:r>
              <a:rPr lang="cs-CZ" sz="3600" smtClean="0"/>
              <a:t>součást Českomoravské vrchoviny</a:t>
            </a:r>
          </a:p>
          <a:p>
            <a:pPr eaLnBrk="1" hangingPunct="1"/>
            <a:r>
              <a:rPr lang="cs-CZ" sz="3600" smtClean="0"/>
              <a:t>mají rozlohu 580 km²</a:t>
            </a:r>
          </a:p>
          <a:p>
            <a:pPr eaLnBrk="1" hangingPunct="1"/>
            <a:r>
              <a:rPr lang="cs-CZ" sz="3600" smtClean="0"/>
              <a:t>střední nadmořskou výšku cca 450 m</a:t>
            </a:r>
          </a:p>
          <a:p>
            <a:pPr eaLnBrk="1" hangingPunct="1"/>
            <a:r>
              <a:rPr lang="cs-CZ" sz="3600" smtClean="0"/>
              <a:t>nejvyšším vrcholem je Vestec dosahující nadmořské výšky 668 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3600" smtClean="0"/>
              <a:t>patří mezi geologicky nejpestřejší a nejsložitější území v České republice</a:t>
            </a:r>
          </a:p>
          <a:p>
            <a:pPr eaLnBrk="1" hangingPunct="1"/>
            <a:r>
              <a:rPr lang="cs-CZ" sz="3600" smtClean="0"/>
              <a:t>jsou zde zastoupeny prakticky všechny geologické formace (od prahorních až po čtvrtohorní</a:t>
            </a:r>
          </a:p>
          <a:p>
            <a:pPr eaLnBrk="1" hangingPunct="1"/>
            <a:r>
              <a:rPr lang="cs-CZ" sz="3600" smtClean="0"/>
              <a:t>při průzkumech bylo v lokalitě Železných hor zjištěno více než 100 druhů hornin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3600" smtClean="0"/>
              <a:t>důležitou roli lesů podtrhuje několik významných památných stromů a také pralesní komplex Polom</a:t>
            </a:r>
          </a:p>
          <a:p>
            <a:pPr eaLnBrk="1" hangingPunct="1"/>
            <a:r>
              <a:rPr lang="cs-CZ" sz="3600" smtClean="0"/>
              <a:t>název Železné hory souvisí s výskytem a dolováním železné rudy a ve 13. až 18. století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Významné řeky</a:t>
            </a:r>
            <a:endParaRPr lang="cs-CZ" dirty="0"/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3600" smtClean="0"/>
              <a:t>Doubrava</a:t>
            </a:r>
          </a:p>
          <a:p>
            <a:pPr eaLnBrk="1" hangingPunct="1"/>
            <a:r>
              <a:rPr lang="cs-CZ" sz="3600" smtClean="0"/>
              <a:t>Chrudimka</a:t>
            </a:r>
          </a:p>
          <a:p>
            <a:pPr eaLnBrk="1" hangingPunct="1"/>
            <a:r>
              <a:rPr lang="cs-CZ" sz="3600" smtClean="0"/>
              <a:t>Labe (v úseku několika desítek metrů přetíná Českomoravskou vrchovinu respektive Železné hory)</a:t>
            </a:r>
          </a:p>
        </p:txBody>
      </p:sp>
      <p:pic>
        <p:nvPicPr>
          <p:cNvPr id="16388" name="Picture 2" descr="C:\Users\Ivetka\Pictures\Desktop\200px-Mouth_of_Chrudimka_into_El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365625"/>
            <a:ext cx="2830513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Obdélník 3"/>
          <p:cNvSpPr>
            <a:spLocks noChangeArrowheads="1"/>
          </p:cNvSpPr>
          <p:nvPr/>
        </p:nvSpPr>
        <p:spPr bwMode="auto">
          <a:xfrm>
            <a:off x="2736850" y="5707063"/>
            <a:ext cx="29876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1200"/>
              <a:t>http://upload.wikimedia.org/wikipedia/commons/thumb/0/03/Mouth_of_Chrudimka_into_Elbe.jpg/200px-Mouth_of_Chrudimka_into_Elbe.jpg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Významné obce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Heřmanův Městec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Hlinsko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Horní Bradlo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Chotěboř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Nasavrky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Prachovice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Seč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Skuteč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Trhová Kamenice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Třemošnice</a:t>
            </a:r>
            <a:endParaRPr lang="cs-CZ" dirty="0"/>
          </a:p>
        </p:txBody>
      </p:sp>
      <p:pic>
        <p:nvPicPr>
          <p:cNvPr id="17412" name="Picture 2" descr="C:\Users\Ivetka\Pictures\Desktop\tremosnic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535113"/>
            <a:ext cx="22193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 descr="C:\Users\Ivetka\Pictures\Desktop\chotebor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4275138"/>
            <a:ext cx="31242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Obdélník 3"/>
          <p:cNvSpPr>
            <a:spLocks noChangeArrowheads="1"/>
          </p:cNvSpPr>
          <p:nvPr/>
        </p:nvSpPr>
        <p:spPr bwMode="auto">
          <a:xfrm>
            <a:off x="5546725" y="3559175"/>
            <a:ext cx="2717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1400"/>
              <a:t>http://www.tremosnice.cz/cz/foto/mapa_tremosnice.jpg</a:t>
            </a:r>
          </a:p>
        </p:txBody>
      </p:sp>
      <p:sp>
        <p:nvSpPr>
          <p:cNvPr id="17415" name="Obdélník 4"/>
          <p:cNvSpPr>
            <a:spLocks noChangeArrowheads="1"/>
          </p:cNvSpPr>
          <p:nvPr/>
        </p:nvSpPr>
        <p:spPr bwMode="auto">
          <a:xfrm>
            <a:off x="3041650" y="5770563"/>
            <a:ext cx="4572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1400"/>
              <a:t>http://www.kralovske-mesto-chotebor.cz/images_mesta/chotebor/logo_Chotebor.jpg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POVODÍ ORLICE</a:t>
            </a:r>
            <a:endParaRPr lang="cs-CZ" dirty="0"/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sz="3600" smtClean="0"/>
              <a:t>délka toku je 32,7 km</a:t>
            </a:r>
          </a:p>
          <a:p>
            <a:pPr eaLnBrk="1" hangingPunct="1"/>
            <a:r>
              <a:rPr lang="pl-PL" sz="3600" smtClean="0"/>
              <a:t>plocha povodí	2036,2 km²</a:t>
            </a:r>
          </a:p>
          <a:p>
            <a:pPr eaLnBrk="1" hangingPunct="1"/>
            <a:r>
              <a:rPr lang="cs-CZ" sz="3600" smtClean="0"/>
              <a:t>řeka ve východních Čechách</a:t>
            </a:r>
          </a:p>
          <a:p>
            <a:pPr eaLnBrk="1" hangingPunct="1"/>
            <a:r>
              <a:rPr lang="cs-CZ" sz="3600" smtClean="0"/>
              <a:t>vzniká soutokem dvou zdrojnic – Divoké Orlice a Tiché Orlice</a:t>
            </a:r>
          </a:p>
          <a:p>
            <a:pPr eaLnBrk="1" hangingPunct="1"/>
            <a:r>
              <a:rPr lang="cs-CZ" sz="3600" smtClean="0"/>
              <a:t>v Hradci Králové se z levé strany vlévá do řeky Labe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est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C6CDD897236648814918DF821AA7F8" ma:contentTypeVersion="2" ma:contentTypeDescription="Vytvoří nový dokument" ma:contentTypeScope="" ma:versionID="af9887c040457a1a4961457537b6539b">
  <xsd:schema xmlns:xsd="http://www.w3.org/2001/XMLSchema" xmlns:xs="http://www.w3.org/2001/XMLSchema" xmlns:p="http://schemas.microsoft.com/office/2006/metadata/properties" xmlns:ns2="ffe072d7-0479-4921-b039-430ac4313379" targetNamespace="http://schemas.microsoft.com/office/2006/metadata/properties" ma:root="true" ma:fieldsID="1f7e674bb10f8a69f799aed2807a0a63" ns2:_="">
    <xsd:import namespace="ffe072d7-0479-4921-b039-430ac4313379"/>
    <xsd:element name="properties">
      <xsd:complexType>
        <xsd:sequence>
          <xsd:element name="documentManagement">
            <xsd:complexType>
              <xsd:all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72d7-0479-4921-b039-430ac431337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CatchAll" ma:description="" ma:hidden="true" ma:list="{efe6d685-f78c-45eb-badd-b7e1a9ba9804}" ma:internalName="TaxCatchAll" ma:showField="CatchAllData" ma:web="5197a47c-fdca-4f3e-a8ed-ca0d9f74c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72d7-0479-4921-b039-430ac4313379"/>
  </documentManagement>
</p:properties>
</file>

<file path=customXml/itemProps1.xml><?xml version="1.0" encoding="utf-8"?>
<ds:datastoreItem xmlns:ds="http://schemas.openxmlformats.org/officeDocument/2006/customXml" ds:itemID="{D6065A57-678E-41CF-850C-82839011C58B}"/>
</file>

<file path=customXml/itemProps2.xml><?xml version="1.0" encoding="utf-8"?>
<ds:datastoreItem xmlns:ds="http://schemas.openxmlformats.org/officeDocument/2006/customXml" ds:itemID="{1098D313-119E-4364-A4FD-C90D4E907AC4}"/>
</file>

<file path=customXml/itemProps3.xml><?xml version="1.0" encoding="utf-8"?>
<ds:datastoreItem xmlns:ds="http://schemas.openxmlformats.org/officeDocument/2006/customXml" ds:itemID="{81B67C77-8313-4435-B61F-DA2D4FCF758F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107</TotalTime>
  <Words>690</Words>
  <Application>Microsoft Office PowerPoint</Application>
  <PresentationFormat>Předvádění na obrazovce (4:3)</PresentationFormat>
  <Paragraphs>104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7" baseType="lpstr">
      <vt:lpstr>Franklin Gothic Book</vt:lpstr>
      <vt:lpstr>Arial</vt:lpstr>
      <vt:lpstr>Franklin Gothic Medium</vt:lpstr>
      <vt:lpstr>Wingdings 2</vt:lpstr>
      <vt:lpstr>Calibri</vt:lpstr>
      <vt:lpstr>Times New Roman</vt:lpstr>
      <vt:lpstr>Cesta</vt:lpstr>
      <vt:lpstr>Prezentace aplikace PowerPoint</vt:lpstr>
      <vt:lpstr>ŽELEZNÉ HORY, POVODÍ ORLICE, DRAHANSKÁ VYSOČINA</vt:lpstr>
      <vt:lpstr>Úkol</vt:lpstr>
      <vt:lpstr>ŽELEZNÉ HORY</vt:lpstr>
      <vt:lpstr>Prezentace aplikace PowerPoint</vt:lpstr>
      <vt:lpstr>Prezentace aplikace PowerPoint</vt:lpstr>
      <vt:lpstr>Významné řeky</vt:lpstr>
      <vt:lpstr>Významné obce</vt:lpstr>
      <vt:lpstr>POVODÍ ORLICE</vt:lpstr>
      <vt:lpstr>Prezentace aplikace PowerPoint</vt:lpstr>
      <vt:lpstr>DRAHANSKÁ VYSOČINA</vt:lpstr>
      <vt:lpstr>Prezentace aplikace PowerPoint</vt:lpstr>
      <vt:lpstr>Prezentace aplikace PowerPoint</vt:lpstr>
      <vt:lpstr>Prezentace aplikace PowerPoint</vt:lpstr>
      <vt:lpstr>Ochrana přírody</vt:lpstr>
      <vt:lpstr>Památky</vt:lpstr>
      <vt:lpstr>Prezentace aplikace PowerPoint</vt:lpstr>
      <vt:lpstr>Úkol</vt:lpstr>
      <vt:lpstr>Zdroje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Věra Janovičová</dc:creator>
  <cp:revision>12</cp:revision>
  <dcterms:created xsi:type="dcterms:W3CDTF">2013-04-01T11:21:20Z</dcterms:created>
  <dcterms:modified xsi:type="dcterms:W3CDTF">2013-06-04T07:43:38Z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0x0101006DC6CDD897236648814918DF821AA7F8</vt:lpwstr>
  </property>
  <property fmtid="{D5CDD505-2E9C-101B-9397-08002B2CF9AE}" pid="3" name="TaxKeywordTaxHTField">
    <vt:lpwstr/>
  </property>
  <property fmtid="{D5CDD505-2E9C-101B-9397-08002B2CF9AE}" pid="4" name="TaxKeyword">
    <vt:lpwstr/>
  </property>
</Properties>
</file>