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6" r:id="rId3"/>
    <p:sldId id="278" r:id="rId4"/>
    <p:sldId id="259" r:id="rId5"/>
    <p:sldId id="257" r:id="rId6"/>
    <p:sldId id="258" r:id="rId7"/>
    <p:sldId id="260" r:id="rId8"/>
    <p:sldId id="266" r:id="rId9"/>
    <p:sldId id="265" r:id="rId10"/>
    <p:sldId id="262" r:id="rId11"/>
    <p:sldId id="263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5" r:id="rId20"/>
    <p:sldId id="274" r:id="rId21"/>
    <p:sldId id="277" r:id="rId22"/>
    <p:sldId id="28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565" autoAdjust="0"/>
  </p:normalViewPr>
  <p:slideViewPr>
    <p:cSldViewPr>
      <p:cViewPr varScale="1">
        <p:scale>
          <a:sx n="67" d="100"/>
          <a:sy n="67" d="100"/>
        </p:scale>
        <p:origin x="-4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A66A-9ED7-4A74-9FD8-FAAC12C1B777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6FA-5FCB-40DC-A229-74EAFFEE8E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A66A-9ED7-4A74-9FD8-FAAC12C1B777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6FA-5FCB-40DC-A229-74EAFFEE8E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A66A-9ED7-4A74-9FD8-FAAC12C1B777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6FA-5FCB-40DC-A229-74EAFFEE8E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A66A-9ED7-4A74-9FD8-FAAC12C1B777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6FA-5FCB-40DC-A229-74EAFFEE8E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A66A-9ED7-4A74-9FD8-FAAC12C1B777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6FA-5FCB-40DC-A229-74EAFFEE8E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A66A-9ED7-4A74-9FD8-FAAC12C1B777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6FA-5FCB-40DC-A229-74EAFFEE8E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A66A-9ED7-4A74-9FD8-FAAC12C1B777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6FA-5FCB-40DC-A229-74EAFFEE8E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A66A-9ED7-4A74-9FD8-FAAC12C1B777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6FA-5FCB-40DC-A229-74EAFFEE8E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A66A-9ED7-4A74-9FD8-FAAC12C1B777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6FA-5FCB-40DC-A229-74EAFFEE8E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A66A-9ED7-4A74-9FD8-FAAC12C1B777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6FA-5FCB-40DC-A229-74EAFFEE8E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A66A-9ED7-4A74-9FD8-FAAC12C1B777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A8E6FA-5FCB-40DC-A229-74EAFFEE8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98A66A-9ED7-4A74-9FD8-FAAC12C1B777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A8E6FA-5FCB-40DC-A229-74EAFFEE8E1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590869" y="188641"/>
            <a:ext cx="596226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Projekt </a:t>
            </a:r>
            <a:r>
              <a:rPr lang="cs-CZ" sz="1100" b="1" dirty="0" err="1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 logistik - moderní výuka logistiky, registrační číslo projektu CZ.1.07/1.5.00/34.0110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1331640" y="447869"/>
            <a:ext cx="658524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894" y="5292090"/>
            <a:ext cx="6272213" cy="120872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788670" y="4869180"/>
            <a:ext cx="7566660" cy="22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354830"/>
            <a:ext cx="9304020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/>
            <a:r>
              <a:rPr lang="cs-CZ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59532" y="1160748"/>
            <a:ext cx="17145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</a:t>
            </a:r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59532" y="901519"/>
            <a:ext cx="1943100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</a:t>
            </a:r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	</a:t>
            </a:r>
          </a:p>
        </p:txBody>
      </p:sp>
      <p:sp>
        <p:nvSpPr>
          <p:cNvPr id="2059" name="TextovéPole 10"/>
          <p:cNvSpPr txBox="1">
            <a:spLocks noChangeArrowheads="1"/>
          </p:cNvSpPr>
          <p:nvPr/>
        </p:nvSpPr>
        <p:spPr bwMode="auto">
          <a:xfrm>
            <a:off x="359532" y="1419977"/>
            <a:ext cx="64807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TextovéPole 13"/>
          <p:cNvSpPr txBox="1">
            <a:spLocks noChangeArrowheads="1"/>
          </p:cNvSpPr>
          <p:nvPr/>
        </p:nvSpPr>
        <p:spPr bwMode="auto">
          <a:xfrm>
            <a:off x="359532" y="1679206"/>
            <a:ext cx="1684987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ovéPole 14"/>
          <p:cNvSpPr txBox="1">
            <a:spLocks noChangeArrowheads="1"/>
          </p:cNvSpPr>
          <p:nvPr/>
        </p:nvSpPr>
        <p:spPr bwMode="auto">
          <a:xfrm>
            <a:off x="359532" y="1938435"/>
            <a:ext cx="16201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</a:t>
            </a:r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(období) tvorby: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5" name="TextovéPole 16"/>
          <p:cNvSpPr txBox="1">
            <a:spLocks noChangeArrowheads="1"/>
          </p:cNvSpPr>
          <p:nvPr/>
        </p:nvSpPr>
        <p:spPr bwMode="auto">
          <a:xfrm>
            <a:off x="359532" y="2197664"/>
            <a:ext cx="842494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TextovéPole 17"/>
          <p:cNvSpPr txBox="1">
            <a:spLocks noChangeArrowheads="1"/>
          </p:cNvSpPr>
          <p:nvPr/>
        </p:nvSpPr>
        <p:spPr bwMode="auto">
          <a:xfrm>
            <a:off x="2174134" y="1188241"/>
            <a:ext cx="5832648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VY_32_INOVACE_21.15_LCR_Brazílie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7" name="TextovéPole 18"/>
          <p:cNvSpPr txBox="1">
            <a:spLocks noChangeArrowheads="1"/>
          </p:cNvSpPr>
          <p:nvPr/>
        </p:nvSpPr>
        <p:spPr bwMode="auto">
          <a:xfrm>
            <a:off x="2174134" y="901519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</a:t>
            </a:r>
            <a:r>
              <a:rPr lang="cs-CZ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Janovičová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TextovéPole 25"/>
          <p:cNvSpPr txBox="1">
            <a:spLocks noChangeArrowheads="1"/>
          </p:cNvSpPr>
          <p:nvPr/>
        </p:nvSpPr>
        <p:spPr bwMode="auto">
          <a:xfrm>
            <a:off x="2174134" y="2197664"/>
            <a:ext cx="5573419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i="1" dirty="0"/>
              <a:t>M</a:t>
            </a:r>
            <a:r>
              <a:rPr lang="cs-CZ" sz="1100" b="1" i="1" dirty="0" smtClean="0"/>
              <a:t>ateriál je určen žákům 4. ročníků, k jejich motivaci pro výuku LCR.  Žáci ve formě PP mají lepší přehled o výkladu látky a možnosti lepšího pochopení a vstřebání informací. Formou doplňujících otázek si ujasňují výklad.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Žáci se seznámí s Brazílií a jejími pamětihodnosti, doplněné o obrazový materiál.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17"/>
          <p:cNvSpPr txBox="1">
            <a:spLocks noChangeArrowheads="1"/>
          </p:cNvSpPr>
          <p:nvPr/>
        </p:nvSpPr>
        <p:spPr bwMode="auto">
          <a:xfrm>
            <a:off x="2174134" y="1419977"/>
            <a:ext cx="233357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17"/>
          <p:cNvSpPr txBox="1">
            <a:spLocks noChangeArrowheads="1"/>
          </p:cNvSpPr>
          <p:nvPr/>
        </p:nvSpPr>
        <p:spPr bwMode="auto">
          <a:xfrm>
            <a:off x="2174134" y="1679206"/>
            <a:ext cx="5897455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Logistika cestovního ruchu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17"/>
          <p:cNvSpPr txBox="1">
            <a:spLocks noChangeArrowheads="1"/>
          </p:cNvSpPr>
          <p:nvPr/>
        </p:nvSpPr>
        <p:spPr bwMode="auto">
          <a:xfrm>
            <a:off x="2174134" y="1938435"/>
            <a:ext cx="8229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cs-CZ" sz="11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.10.2013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Kultura, cestovní ruch</a:t>
            </a:r>
            <a:endParaRPr lang="cs-CZ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Zemi ročně navštíví na 1,5 miliónu návštěvníků (Většina z Argentiny a USA). 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Rio de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Janeiro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láká turisty světoznámým karnevalem a mořskou pláží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Copacabana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 Dále je známé obrovskou sochou Ježíše.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Brazílie se snaží podporovat cestovní ruch v Amazonii.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Manaus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– pověstná budova opery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Významná města</a:t>
            </a:r>
            <a:endParaRPr lang="cs-CZ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 de Janeiro „Cidade Maravilhosa“</a:t>
            </a:r>
            <a:r>
              <a:rPr lang="cs-CZ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t-BR" sz="2800" b="1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</a:rPr>
              <a:t>Bývalé hlavní město, množství turistických cílů (</a:t>
            </a:r>
            <a:r>
              <a:rPr lang="cs-CZ" sz="2800" dirty="0" err="1" smtClean="0">
                <a:solidFill>
                  <a:schemeClr val="accent3">
                    <a:lumMod val="50000"/>
                  </a:schemeClr>
                </a:solidFill>
              </a:rPr>
              <a:t>Corcovado</a:t>
            </a: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</a:rPr>
              <a:t>…) karnevaly </a:t>
            </a:r>
          </a:p>
          <a:p>
            <a:r>
              <a:rPr lang="cs-CZ" sz="28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cs-CZ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Paulo:</a:t>
            </a:r>
          </a:p>
          <a:p>
            <a:r>
              <a:rPr lang="cs-CZ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</a:rPr>
              <a:t>hospodářské centrum Brazílie</a:t>
            </a:r>
          </a:p>
          <a:p>
            <a:r>
              <a:rPr lang="pt-BR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Brasília</a:t>
            </a:r>
            <a:r>
              <a:rPr lang="cs-CZ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</a:rPr>
              <a:t>hlavní město – postavené na zelené louce</a:t>
            </a:r>
          </a:p>
          <a:p>
            <a:r>
              <a:rPr lang="pt-BR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Belém</a:t>
            </a:r>
            <a:r>
              <a:rPr lang="cs-CZ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největší město amazonského povodí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Rio de </a:t>
            </a:r>
            <a:r>
              <a:rPr lang="cs-CZ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Janeiro</a:t>
            </a:r>
            <a:endParaRPr lang="cs-CZ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12 milionů obyvatel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„nejkrásnější město světa“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Kouzelné zátoky a malebná silueta pohoří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Vrchol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Corcovada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(700 m) – dominanta města obrovská socha Krista (25 m)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Nejznámější pláž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Copacabana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Centrum města – moderní stavby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Pozoruhodná stavba – most přes zátoku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Guanabará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spojující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Nitéroi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(poloostrov) s Riem (dlouhý 14 km)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Slavný karneval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Chudinské čtvrti (favely)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Rio de </a:t>
            </a:r>
            <a:r>
              <a:rPr lang="cs-CZ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Janeiro</a:t>
            </a:r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socha Krista</a:t>
            </a:r>
            <a:endParaRPr lang="cs-CZ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2489419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3384376" cy="2535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916832"/>
            <a:ext cx="3414726" cy="1921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143108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http://pamiatkyamesta.pise.sk/obrazky/pamiatkyamesta.pise.sk/statue-of-jesus-in-rio-de-janeiro.jpg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Rio de </a:t>
            </a:r>
            <a:r>
              <a:rPr lang="cs-CZ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Janeiro</a:t>
            </a:r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</a:t>
            </a:r>
            <a:r>
              <a:rPr lang="cs-CZ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Copacabana</a:t>
            </a:r>
            <a:endParaRPr lang="cs-CZ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916832"/>
            <a:ext cx="3744415" cy="2514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104456" cy="2721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214282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http://jungletribe.com/croatian/wp-content/uploads/2013/07/Copacabana-Beach-Rio-de-Janeiro.jpg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Rio de </a:t>
            </a:r>
            <a:r>
              <a:rPr lang="cs-CZ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Janeiro</a:t>
            </a:r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Karneval</a:t>
            </a:r>
            <a:endParaRPr lang="cs-CZ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528393" cy="2507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670" y="4221088"/>
            <a:ext cx="3672802" cy="2444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653136"/>
            <a:ext cx="2907407" cy="1934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060848"/>
            <a:ext cx="2994980" cy="1956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bdélník 7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brazilie</a:t>
            </a:r>
            <a:r>
              <a:rPr lang="cs-CZ" dirty="0" smtClean="0"/>
              <a:t>-informace.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img</a:t>
            </a:r>
            <a:r>
              <a:rPr lang="cs-CZ" dirty="0" smtClean="0"/>
              <a:t>/karneval.</a:t>
            </a:r>
            <a:r>
              <a:rPr lang="cs-CZ" dirty="0" err="1" smtClean="0"/>
              <a:t>jpg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Sao</a:t>
            </a:r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Paulo</a:t>
            </a:r>
            <a:endParaRPr lang="cs-CZ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15 miliónů obyvatel</a:t>
            </a:r>
          </a:p>
          <a:p>
            <a:r>
              <a:rPr lang="cs-CZ" dirty="0" smtClean="0"/>
              <a:t>Ultramoderní architektura v centru</a:t>
            </a:r>
          </a:p>
          <a:p>
            <a:r>
              <a:rPr lang="cs-CZ" dirty="0" smtClean="0"/>
              <a:t>Přehrady na řece </a:t>
            </a:r>
            <a:r>
              <a:rPr lang="cs-CZ" dirty="0" err="1" smtClean="0"/>
              <a:t>Tiete</a:t>
            </a:r>
            <a:r>
              <a:rPr lang="cs-CZ" dirty="0" smtClean="0"/>
              <a:t> – vodní nádrže a rekreační účely</a:t>
            </a:r>
          </a:p>
          <a:p>
            <a:r>
              <a:rPr lang="cs-CZ" dirty="0" smtClean="0"/>
              <a:t>Ústav </a:t>
            </a:r>
            <a:r>
              <a:rPr lang="cs-CZ" dirty="0" err="1" smtClean="0"/>
              <a:t>Butanta</a:t>
            </a:r>
            <a:r>
              <a:rPr lang="cs-CZ" dirty="0" smtClean="0"/>
              <a:t> – vyrábění sér proti uštknutí jedovatými hady, pavouky a štíry – zajímavost  pro turisty</a:t>
            </a:r>
          </a:p>
          <a:p>
            <a:r>
              <a:rPr lang="cs-CZ" dirty="0" smtClean="0"/>
              <a:t>Centrum výroby aut v licenci (fiat, ford, chevrolet)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Sao</a:t>
            </a:r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Paulo </a:t>
            </a:r>
            <a:endParaRPr lang="cs-CZ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2638400" cy="3942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80928"/>
            <a:ext cx="3967484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3714744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http://upload.wikimedia.org/wikipedia/commons/7/7e/Catedral_Metropolitana_de_Sao_Paulo_1_Brasil.jpg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Brasilia - katedrála</a:t>
            </a:r>
            <a:endParaRPr lang="cs-CZ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Brasília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– „město 21. století“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Město na zelené louce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Hlavní město Brazílie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Palác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Planalto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– sídlí zde prezidentské kanceláře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Architektura – Oscar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Niemeyer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Zakladatel – president českého původu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Joselino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Kubicek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Brasília</a:t>
            </a:r>
            <a:r>
              <a:rPr lang="cs-CZ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katedrála</a:t>
            </a:r>
            <a:endParaRPr lang="cs-CZ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244956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457200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tripzone.cz</a:t>
            </a:r>
            <a:r>
              <a:rPr lang="cs-CZ" dirty="0" smtClean="0"/>
              <a:t>/</a:t>
            </a:r>
            <a:r>
              <a:rPr lang="cs-CZ" dirty="0" err="1" smtClean="0"/>
              <a:t>content</a:t>
            </a:r>
            <a:r>
              <a:rPr lang="cs-CZ" dirty="0" smtClean="0"/>
              <a:t>_</a:t>
            </a:r>
            <a:r>
              <a:rPr lang="cs-CZ" dirty="0" err="1" smtClean="0"/>
              <a:t>img</a:t>
            </a:r>
            <a:r>
              <a:rPr lang="cs-CZ" dirty="0" smtClean="0"/>
              <a:t>_</a:t>
            </a:r>
            <a:r>
              <a:rPr lang="cs-CZ" dirty="0" err="1" smtClean="0"/>
              <a:t>cs</a:t>
            </a:r>
            <a:r>
              <a:rPr lang="cs-CZ" dirty="0" smtClean="0"/>
              <a:t>/001/</a:t>
            </a:r>
            <a:r>
              <a:rPr lang="cs-CZ" dirty="0" err="1" smtClean="0"/>
              <a:t>brasilia</a:t>
            </a:r>
            <a:r>
              <a:rPr lang="cs-CZ" dirty="0" smtClean="0"/>
              <a:t>-</a:t>
            </a:r>
            <a:r>
              <a:rPr lang="cs-CZ" dirty="0" err="1" smtClean="0"/>
              <a:t>katedrala</a:t>
            </a:r>
            <a:r>
              <a:rPr lang="cs-CZ" dirty="0" smtClean="0"/>
              <a:t>-w-1323.jpg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8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BRAZÍLIE</a:t>
            </a:r>
            <a:endParaRPr lang="cs-CZ" sz="8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2287141" cy="2287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Brasília</a:t>
            </a:r>
            <a:r>
              <a:rPr lang="cs-CZ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budova národního kongresu</a:t>
            </a:r>
            <a:endParaRPr lang="cs-CZ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5770141" cy="3815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http://upload.wikimedia.org/wikipedia/commons/7/74/Brasilia_Congresso_Nacional_05_2007_221.jpg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Děkuji za pozornost</a:t>
            </a:r>
            <a:endParaRPr lang="cs-CZ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Veselý obličej 3"/>
          <p:cNvSpPr/>
          <p:nvPr/>
        </p:nvSpPr>
        <p:spPr>
          <a:xfrm>
            <a:off x="3275856" y="2852936"/>
            <a:ext cx="2952328" cy="2232248"/>
          </a:xfrm>
          <a:prstGeom prst="smileyFac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3016627" y="5567638"/>
            <a:ext cx="3566160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</a:t>
            </a:r>
            <a:r>
              <a:rPr lang="cs-CZ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Janovičová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janovicova</a:t>
            </a: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cs-CZ" sz="11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logistickaskola.cz</a:t>
            </a:r>
            <a:endParaRPr lang="cs-CZ" sz="11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5íjen 2013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359532" y="4595530"/>
            <a:ext cx="8424936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 jsou vlastní originální tvorbou autora. pocházejí 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nebo z databáze SW </a:t>
            </a:r>
            <a:r>
              <a:rPr lang="cs-CZ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Notebook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205740" y="182880"/>
            <a:ext cx="4434840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ovéPole 5"/>
          <p:cNvSpPr txBox="1">
            <a:spLocks noChangeArrowheads="1"/>
          </p:cNvSpPr>
          <p:nvPr/>
        </p:nvSpPr>
        <p:spPr bwMode="auto">
          <a:xfrm>
            <a:off x="294725" y="512676"/>
            <a:ext cx="7684868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Zdroj   HRALA, V</a:t>
            </a: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Geografie cestovního ruchu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4. vyd. Praha: Idea Servis 2002. ISBN 80-85970-36-8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zdroj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Která města Brazílie znáš?</a:t>
            </a:r>
          </a:p>
          <a:p>
            <a:endParaRPr lang="cs-CZ" dirty="0" smtClean="0"/>
          </a:p>
          <a:p>
            <a:r>
              <a:rPr lang="cs-CZ" dirty="0" smtClean="0"/>
              <a:t>Co je typické pro Brazílii?</a:t>
            </a:r>
          </a:p>
          <a:p>
            <a:endParaRPr lang="cs-CZ" dirty="0" smtClean="0"/>
          </a:p>
          <a:p>
            <a:r>
              <a:rPr lang="cs-CZ" dirty="0" smtClean="0"/>
              <a:t>Jak se v Brazílii nejlépe dorozumíš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Mapa Brazílie:</a:t>
            </a:r>
            <a:endParaRPr lang="cs-CZ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156" y="1196752"/>
            <a:ext cx="5540851" cy="528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Základní údaje</a:t>
            </a:r>
            <a:endParaRPr lang="cs-CZ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cs-CZ" dirty="0" smtClean="0">
              <a:solidFill>
                <a:srgbClr val="292929"/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Původní název: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Brazilská federativní republika (República federativa do Brasil)</a:t>
            </a:r>
            <a:endParaRPr lang="cs-CZ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Rozloha: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8,511,965 km2</a:t>
            </a:r>
            <a:endParaRPr lang="cs-CZ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obyvatel: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198 739 269</a:t>
            </a:r>
            <a:endParaRPr lang="cs-CZ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město: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Brasília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(2. mil. obyvatel)</a:t>
            </a:r>
          </a:p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Úřední jazyk: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Portugalština</a:t>
            </a:r>
            <a:endParaRPr lang="cs-CZ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Náboženství: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převažuje křesťanství(katolíci 85%, protestanti 11%,menší počet věřících 4%)</a:t>
            </a:r>
            <a:endParaRPr lang="cs-CZ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Měna: 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Brazilský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real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Základní údaje:</a:t>
            </a:r>
            <a:endParaRPr lang="cs-CZ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Největší město: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Sao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Paulo</a:t>
            </a:r>
          </a:p>
          <a:p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Nejdelší řeka: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Amazonka (nejdelší  průtok), 6 mil. km², 9 států</a:t>
            </a:r>
          </a:p>
          <a:p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Nejvyšší bod: 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Pico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da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Neblina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(3014 m n. m.)</a:t>
            </a:r>
          </a:p>
          <a:p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Nejvyšší vodopád: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Iguacu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– 3 km(řeka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Paraná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 parky :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350 chráněných oblastí</a:t>
            </a:r>
          </a:p>
          <a:p>
            <a:pPr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(Tijuca, Serra dos Óragos, Iguacu)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Státní zřízení</a:t>
            </a:r>
            <a:endParaRPr lang="cs-CZ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Federativní republika 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– v čele prezident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Legislativa: </a:t>
            </a:r>
            <a:r>
              <a:rPr lang="cs-CZ" b="1" i="1" dirty="0" smtClean="0">
                <a:solidFill>
                  <a:schemeClr val="accent3">
                    <a:lumMod val="50000"/>
                  </a:schemeClr>
                </a:solidFill>
              </a:rPr>
              <a:t>Národní kongres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(senát, poslanecká sněmovna)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V čele každého státu guvernér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Symboly Brazílie</a:t>
            </a:r>
            <a:endParaRPr lang="cs-CZ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Vlajka Brazílie                            Symbol Brazílie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2287141" cy="2287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2304256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869160"/>
            <a:ext cx="2327474" cy="1838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Ekonomická charakteristika</a:t>
            </a:r>
            <a:endParaRPr lang="cs-CZ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8. největší průmyslová země světa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• Člen OSN, WTO, G15 apod.</a:t>
            </a: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WTO – světová obchodní organizace (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World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Trade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Organization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68960"/>
            <a:ext cx="3690975" cy="2399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3">
      <a:dk1>
        <a:srgbClr val="FFFFFF"/>
      </a:dk1>
      <a:lt1>
        <a:srgbClr val="92D050"/>
      </a:lt1>
      <a:dk2>
        <a:srgbClr val="FFFF66"/>
      </a:dk2>
      <a:lt2>
        <a:srgbClr val="FFFF9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5C5C032A-35D8-49A7-8BB7-E577708F26AE}"/>
</file>

<file path=customXml/itemProps2.xml><?xml version="1.0" encoding="utf-8"?>
<ds:datastoreItem xmlns:ds="http://schemas.openxmlformats.org/officeDocument/2006/customXml" ds:itemID="{766C42BE-785F-453A-BBD6-D9FD70ABD841}"/>
</file>

<file path=customXml/itemProps3.xml><?xml version="1.0" encoding="utf-8"?>
<ds:datastoreItem xmlns:ds="http://schemas.openxmlformats.org/officeDocument/2006/customXml" ds:itemID="{5D963FE0-3938-4EE5-AA2E-E64D302670A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679</Words>
  <Application>Microsoft Office PowerPoint</Application>
  <PresentationFormat>Předvádění na obrazovce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Tok</vt:lpstr>
      <vt:lpstr>Prezentace aplikace PowerPoint</vt:lpstr>
      <vt:lpstr>BRAZÍLIE</vt:lpstr>
      <vt:lpstr>Úkol</vt:lpstr>
      <vt:lpstr>Mapa Brazílie:</vt:lpstr>
      <vt:lpstr>Základní údaje</vt:lpstr>
      <vt:lpstr>Základní údaje:</vt:lpstr>
      <vt:lpstr>Státní zřízení</vt:lpstr>
      <vt:lpstr>Symboly Brazílie</vt:lpstr>
      <vt:lpstr>Ekonomická charakteristika</vt:lpstr>
      <vt:lpstr>Kultura, cestovní ruch</vt:lpstr>
      <vt:lpstr>Významná města</vt:lpstr>
      <vt:lpstr>Rio de Janeiro</vt:lpstr>
      <vt:lpstr>Rio de Janeiro – socha Krista</vt:lpstr>
      <vt:lpstr>Rio de Janeiro - Copacabana</vt:lpstr>
      <vt:lpstr>Rio de Janeiro - Karneval</vt:lpstr>
      <vt:lpstr>Sao Paulo</vt:lpstr>
      <vt:lpstr>Sao Paulo </vt:lpstr>
      <vt:lpstr>Brasilia - katedrála</vt:lpstr>
      <vt:lpstr>Brasília - katedrála</vt:lpstr>
      <vt:lpstr>Brasília – budova národního kongresu</vt:lpstr>
      <vt:lpstr>Děkuji za pozornost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Sborovna 2b</cp:lastModifiedBy>
  <cp:revision>100</cp:revision>
  <dcterms:created xsi:type="dcterms:W3CDTF">2011-10-15T10:15:53Z</dcterms:created>
  <dcterms:modified xsi:type="dcterms:W3CDTF">2013-11-04T11:19:30Z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