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4.xml" ContentType="application/vnd.openxmlformats-officedocument.presentationml.slide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7" r:id="rId2"/>
    <p:sldId id="258" r:id="rId3"/>
    <p:sldId id="256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FFE241FE-E47D-4B5E-AB49-E8E8EDC54811}" type="datetimeFigureOut">
              <a:rPr lang="cs-CZ"/>
              <a:pPr>
                <a:defRPr/>
              </a:pPr>
              <a:t>6.1.2013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  <a:endParaRPr lang="cs-CZ" noProof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3E1CBDFC-7DBF-4A0D-83E7-00A6E56689D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  <p:sp>
        <p:nvSpPr>
          <p:cNvPr id="15363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F085A65-AD5E-447D-8143-9596F9704D4D}" type="slidenum">
              <a:rPr lang="cs-CZ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aoblený obdélník 14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Zaoblený obdélník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Nadpis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20" name="Podnadpis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cs-CZ" smtClean="0"/>
              <a:t>Klepnutím lze upravit styl předlohy podnadpisů.</a:t>
            </a:r>
            <a:endParaRPr lang="en-US"/>
          </a:p>
        </p:txBody>
      </p:sp>
      <p:sp>
        <p:nvSpPr>
          <p:cNvPr id="7" name="Zástupný symbol pro datum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7EF8908-C54B-46BD-869F-76AD1FB82298}" type="datetimeFigureOut">
              <a:rPr lang="cs-CZ"/>
              <a:pPr>
                <a:defRPr/>
              </a:pPr>
              <a:t>6.1.2013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EBD5605-A7EB-434E-89A0-3B7510EE1F2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AF9A47-99E7-401C-9883-93D98BAF03C8}" type="datetimeFigureOut">
              <a:rPr lang="cs-CZ"/>
              <a:pPr>
                <a:defRPr/>
              </a:pPr>
              <a:t>6.1.2013</a:t>
            </a:fld>
            <a:endParaRPr lang="cs-CZ"/>
          </a:p>
        </p:txBody>
      </p:sp>
      <p:sp>
        <p:nvSpPr>
          <p:cNvPr id="5" name="Zástupný symbol pro zápatí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3B8F7C-65D2-41E7-B6D7-E7A9C1E1FB1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528932-9322-487C-ACE4-B367EBBB30BA}" type="datetimeFigureOut">
              <a:rPr lang="cs-CZ"/>
              <a:pPr>
                <a:defRPr/>
              </a:pPr>
              <a:t>6.1.2013</a:t>
            </a:fld>
            <a:endParaRPr lang="cs-CZ"/>
          </a:p>
        </p:txBody>
      </p:sp>
      <p:sp>
        <p:nvSpPr>
          <p:cNvPr id="5" name="Zástupný symbol pro zápatí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4CF4CB-8D4F-48EC-AE3D-E81370781B2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FC12DA-370E-4C68-BB51-D36BC12DFCD5}" type="datetimeFigureOut">
              <a:rPr lang="cs-CZ"/>
              <a:pPr>
                <a:defRPr/>
              </a:pPr>
              <a:t>6.1.2013</a:t>
            </a:fld>
            <a:endParaRPr lang="cs-CZ"/>
          </a:p>
        </p:txBody>
      </p:sp>
      <p:sp>
        <p:nvSpPr>
          <p:cNvPr id="5" name="Zástupný symbol pro zápatí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1BB75D-7C77-4D1B-B5A5-423D97A128D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aoblený obdélník 13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Zaoblený obdélník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3597541-FA33-4F4F-AE65-3850757C9205}" type="datetimeFigureOut">
              <a:rPr lang="cs-CZ"/>
              <a:pPr>
                <a:defRPr/>
              </a:pPr>
              <a:t>6.1.2013</a:t>
            </a:fld>
            <a:endParaRPr lang="cs-CZ"/>
          </a:p>
        </p:txBody>
      </p:sp>
      <p:sp>
        <p:nvSpPr>
          <p:cNvPr id="7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8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C8B016D-6BB3-4D06-8F11-1536DBB0C84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137EE0-5439-43C9-8CB7-53FE3400F29E}" type="datetimeFigureOut">
              <a:rPr lang="cs-CZ"/>
              <a:pPr>
                <a:defRPr/>
              </a:pPr>
              <a:t>6.1.2013</a:t>
            </a:fld>
            <a:endParaRPr lang="cs-CZ"/>
          </a:p>
        </p:txBody>
      </p:sp>
      <p:sp>
        <p:nvSpPr>
          <p:cNvPr id="6" name="Zástupný symbol pro zápatí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FE7C82-14C1-4ACE-8086-152C85F25E8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lvl1pPr>
              <a:defRPr b="1"/>
            </a:lvl1pPr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1B1678-B2F8-4857-AE17-2BA5067CA0F9}" type="datetimeFigureOut">
              <a:rPr lang="cs-CZ"/>
              <a:pPr>
                <a:defRPr/>
              </a:pPr>
              <a:t>6.1.2013</a:t>
            </a:fld>
            <a:endParaRPr lang="cs-CZ"/>
          </a:p>
        </p:txBody>
      </p:sp>
      <p:sp>
        <p:nvSpPr>
          <p:cNvPr id="8" name="Zástupný symbol pro zápatí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DF52C8-B5CF-41B8-94E5-C07D9159C13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6FA6D4-DEDD-4CC5-BE3B-7DAB0C0DCB13}" type="datetimeFigureOut">
              <a:rPr lang="cs-CZ"/>
              <a:pPr>
                <a:defRPr/>
              </a:pPr>
              <a:t>6.1.2013</a:t>
            </a:fld>
            <a:endParaRPr lang="cs-CZ"/>
          </a:p>
        </p:txBody>
      </p:sp>
      <p:sp>
        <p:nvSpPr>
          <p:cNvPr id="4" name="Zástupný symbol pro zápatí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E3D538-F17B-47A0-B65A-804D029CFA2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aoblený obdélník 6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83D3CBF-46AC-468E-BB8E-0640D716357B}" type="datetimeFigureOut">
              <a:rPr lang="cs-CZ"/>
              <a:pPr>
                <a:defRPr/>
              </a:pPr>
              <a:t>6.1.2013</a:t>
            </a:fld>
            <a:endParaRPr lang="cs-CZ"/>
          </a:p>
        </p:txBody>
      </p:sp>
      <p:sp>
        <p:nvSpPr>
          <p:cNvPr id="4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31FC0CF-3633-4708-A1E2-6ECEAD88506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EFA01B-C192-496A-8257-918CF04AF1DA}" type="datetimeFigureOut">
              <a:rPr lang="cs-CZ"/>
              <a:pPr>
                <a:defRPr/>
              </a:pPr>
              <a:t>6.1.2013</a:t>
            </a:fld>
            <a:endParaRPr lang="cs-CZ"/>
          </a:p>
        </p:txBody>
      </p:sp>
      <p:sp>
        <p:nvSpPr>
          <p:cNvPr id="6" name="Zástupný symbol pro zápatí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70FCBE-622A-473D-9C7D-AF79D399835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aoblený obdélník 14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Obdélník s jedním zakulaceným rohem 10"/>
          <p:cNvSpPr/>
          <p:nvPr/>
        </p:nvSpPr>
        <p:spPr>
          <a:xfrm>
            <a:off x="6400800" y="433388"/>
            <a:ext cx="2324100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cs-CZ" noProof="0" smtClean="0"/>
              <a:t>Klepnutím na ikonu přidáte obrázek.</a:t>
            </a:r>
            <a:endParaRPr lang="en-US" noProof="0"/>
          </a:p>
        </p:txBody>
      </p:sp>
      <p:sp>
        <p:nvSpPr>
          <p:cNvPr id="7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9713113-5488-4DF7-A0CB-D6D66D7E504B}" type="datetimeFigureOut">
              <a:rPr lang="cs-CZ"/>
              <a:pPr>
                <a:defRPr/>
              </a:pPr>
              <a:t>6.1.2013</a:t>
            </a:fld>
            <a:endParaRPr lang="cs-CZ"/>
          </a:p>
        </p:txBody>
      </p:sp>
      <p:sp>
        <p:nvSpPr>
          <p:cNvPr id="8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5B25F53-3930-4813-9DCC-8BC7B73155D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aoblený obdélník 6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Zaoblený obdélník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Zástupný symbol pro nadpis 12"/>
          <p:cNvSpPr>
            <a:spLocks noGrp="1"/>
          </p:cNvSpPr>
          <p:nvPr>
            <p:ph type="title"/>
          </p:nvPr>
        </p:nvSpPr>
        <p:spPr>
          <a:xfrm>
            <a:off x="503238" y="4986338"/>
            <a:ext cx="8183562" cy="1050925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1031" name="Zástupný symbol pro text 3"/>
          <p:cNvSpPr>
            <a:spLocks noGrp="1"/>
          </p:cNvSpPr>
          <p:nvPr>
            <p:ph type="body" idx="1"/>
          </p:nvPr>
        </p:nvSpPr>
        <p:spPr bwMode="auto">
          <a:xfrm>
            <a:off x="503238" y="530225"/>
            <a:ext cx="8183562" cy="418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82880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smtClean="0"/>
          </a:p>
        </p:txBody>
      </p:sp>
      <p:sp>
        <p:nvSpPr>
          <p:cNvPr id="25" name="Zástupný symbol pro datum 24"/>
          <p:cNvSpPr>
            <a:spLocks noGrp="1"/>
          </p:cNvSpPr>
          <p:nvPr>
            <p:ph type="dt" sz="half" idx="2"/>
          </p:nvPr>
        </p:nvSpPr>
        <p:spPr>
          <a:xfrm>
            <a:off x="3776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bg2">
                    <a:shade val="50000"/>
                  </a:schemeClr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32607C8C-F90F-4D82-BB20-E425274EA5DF}" type="datetimeFigureOut">
              <a:rPr lang="cs-CZ"/>
              <a:pPr>
                <a:defRPr/>
              </a:pPr>
              <a:t>6.1.2013</a:t>
            </a:fld>
            <a:endParaRPr lang="cs-CZ"/>
          </a:p>
        </p:txBody>
      </p:sp>
      <p:sp>
        <p:nvSpPr>
          <p:cNvPr id="18" name="Zástupný symbol pro zápatí 17"/>
          <p:cNvSpPr>
            <a:spLocks noGrp="1"/>
          </p:cNvSpPr>
          <p:nvPr>
            <p:ph type="ftr" sz="quarter" idx="3"/>
          </p:nvPr>
        </p:nvSpPr>
        <p:spPr>
          <a:xfrm>
            <a:off x="6062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bg2">
                    <a:shade val="50000"/>
                  </a:schemeClr>
                </a:solidFill>
                <a:latin typeface="+mn-lt"/>
              </a:defRPr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4"/>
          </p:nvPr>
        </p:nvSpPr>
        <p:spPr>
          <a:xfrm>
            <a:off x="8348663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bg2">
                    <a:shade val="50000"/>
                  </a:schemeClr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EA21C998-201B-45A8-85D5-6A71A322838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5" r:id="rId2"/>
    <p:sldLayoutId id="2147483673" r:id="rId3"/>
    <p:sldLayoutId id="2147483666" r:id="rId4"/>
    <p:sldLayoutId id="2147483667" r:id="rId5"/>
    <p:sldLayoutId id="2147483668" r:id="rId6"/>
    <p:sldLayoutId id="2147483674" r:id="rId7"/>
    <p:sldLayoutId id="2147483669" r:id="rId8"/>
    <p:sldLayoutId id="2147483675" r:id="rId9"/>
    <p:sldLayoutId id="2147483670" r:id="rId10"/>
    <p:sldLayoutId id="2147483671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600" b="1" kern="1200">
          <a:solidFill>
            <a:srgbClr val="FF8D3E"/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9pPr>
      <a:extLst/>
    </p:titleStyle>
    <p:bodyStyle>
      <a:lvl1pPr marL="265113" indent="-265113" algn="l" rtl="0" fontAlgn="base">
        <a:spcBef>
          <a:spcPts val="25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00025" algn="l" rtl="0" fontAlgn="base">
        <a:spcBef>
          <a:spcPts val="250"/>
        </a:spcBef>
        <a:spcAft>
          <a:spcPct val="0"/>
        </a:spcAft>
        <a:buClr>
          <a:schemeClr val="accent1"/>
        </a:buClr>
        <a:buSzPct val="100000"/>
        <a:buFont typeface="Verdana" pitchFamily="34" charset="0"/>
        <a:buChar char="◦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5813" indent="-182563" algn="l" rtl="0" fontAlgn="base">
        <a:spcBef>
          <a:spcPts val="250"/>
        </a:spcBef>
        <a:spcAft>
          <a:spcPct val="0"/>
        </a:spcAft>
        <a:buClr>
          <a:srgbClr val="ED3742"/>
        </a:buClr>
        <a:buSzPct val="100000"/>
        <a:buFont typeface="Wingdings 2" pitchFamily="18" charset="2"/>
        <a:buChar char="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3938" indent="-182563" algn="l" rtl="0" fontAlgn="base">
        <a:spcBef>
          <a:spcPts val="225"/>
        </a:spcBef>
        <a:spcAft>
          <a:spcPct val="0"/>
        </a:spcAft>
        <a:buClr>
          <a:srgbClr val="ED3742"/>
        </a:buClr>
        <a:buSzPct val="112000"/>
        <a:buFont typeface="Verdana" pitchFamily="34" charset="0"/>
        <a:buChar char="◦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79525" indent="-182563" algn="l" rtl="0" fontAlgn="base">
        <a:spcBef>
          <a:spcPts val="250"/>
        </a:spcBef>
        <a:spcAft>
          <a:spcPct val="0"/>
        </a:spcAft>
        <a:buClr>
          <a:srgbClr val="4A85BF"/>
        </a:buClr>
        <a:buSzPct val="100000"/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Nadpis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593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cs-CZ" smtClean="0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sp>
        <p:nvSpPr>
          <p:cNvPr id="2051" name="Zástupný symbol pro obsah 5"/>
          <p:cNvSpPr>
            <a:spLocks noGrp="1"/>
          </p:cNvSpPr>
          <p:nvPr>
            <p:ph idx="1"/>
          </p:nvPr>
        </p:nvSpPr>
        <p:spPr>
          <a:xfrm>
            <a:off x="468313" y="2133600"/>
            <a:ext cx="8218487" cy="4464050"/>
          </a:xfrm>
        </p:spPr>
        <p:txBody>
          <a:bodyPr>
            <a:normAutofit lnSpcReduction="10000"/>
          </a:bodyPr>
          <a:lstStyle/>
          <a:p>
            <a:pPr marL="265176" indent="-265176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cs-CZ" sz="2400" dirty="0" smtClean="0"/>
              <a:t>Název školy: </a:t>
            </a:r>
            <a:r>
              <a:rPr lang="cs-CZ" sz="1800" dirty="0" smtClean="0"/>
              <a:t>Střední zdravotnická škola a vyšší odborná škola zdravotnická Karlovy Vary</a:t>
            </a:r>
          </a:p>
          <a:p>
            <a:pPr marL="265176" indent="-265176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cs-CZ" sz="1800" dirty="0" smtClean="0"/>
              <a:t>Číslo projektu: CZ.1.07/1.5.00/34.0953 </a:t>
            </a:r>
          </a:p>
          <a:p>
            <a:pPr marL="265176" indent="-265176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cs-CZ" sz="2400" dirty="0" smtClean="0">
                <a:latin typeface="Arial" charset="0"/>
              </a:rPr>
              <a:t>Vzdělávací materiál</a:t>
            </a:r>
            <a:r>
              <a:rPr lang="cs-CZ" sz="2400" dirty="0" smtClean="0"/>
              <a:t>: </a:t>
            </a:r>
            <a:r>
              <a:rPr lang="cs-CZ" sz="2400" dirty="0" smtClean="0">
                <a:latin typeface="Arial" charset="0"/>
              </a:rPr>
              <a:t>Oxidační číslo</a:t>
            </a:r>
          </a:p>
          <a:p>
            <a:pPr marL="265176" indent="-265176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cs-CZ" sz="1800" dirty="0" smtClean="0"/>
              <a:t>Šablona III/2 Inovace a zkvalitnění výuky prostřednictvím ICT</a:t>
            </a:r>
          </a:p>
          <a:p>
            <a:pPr marL="265176" indent="-265176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cs-CZ" sz="2400" dirty="0" smtClean="0"/>
              <a:t>Název materiálu: </a:t>
            </a:r>
            <a:r>
              <a:rPr lang="cs-CZ" sz="1800" dirty="0" smtClean="0"/>
              <a:t>VY_32_INOVACE_CHE.1.01</a:t>
            </a:r>
          </a:p>
          <a:p>
            <a:pPr marL="265176" indent="-265176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cs-CZ" sz="2400" dirty="0" smtClean="0"/>
              <a:t>Datum tvorby: </a:t>
            </a:r>
            <a:r>
              <a:rPr lang="cs-CZ" sz="1800" dirty="0" smtClean="0"/>
              <a:t>3.9.2012</a:t>
            </a:r>
          </a:p>
          <a:p>
            <a:pPr marL="265176" indent="-265176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cs-CZ" sz="1800" dirty="0" smtClean="0"/>
              <a:t>Vyučovací předmět, ročník, obor: CHE, </a:t>
            </a:r>
            <a:r>
              <a:rPr lang="cs-CZ" sz="1800" dirty="0"/>
              <a:t>1</a:t>
            </a:r>
            <a:r>
              <a:rPr lang="cs-CZ" sz="1800" dirty="0" smtClean="0"/>
              <a:t>. ročník, Laboratorní asistent</a:t>
            </a:r>
          </a:p>
          <a:p>
            <a:pPr marL="265176" indent="-265176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cs-CZ" sz="2400" dirty="0" smtClean="0"/>
              <a:t>Autor: </a:t>
            </a:r>
            <a:r>
              <a:rPr lang="cs-CZ" sz="1800" dirty="0" smtClean="0"/>
              <a:t>Mgr. Veronika Pánková</a:t>
            </a:r>
          </a:p>
          <a:p>
            <a:pPr marL="265176" indent="-265176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cs-CZ" sz="2400" dirty="0" smtClean="0"/>
              <a:t>Anotace: </a:t>
            </a:r>
            <a:r>
              <a:rPr lang="cs-CZ" sz="1600" dirty="0" smtClean="0"/>
              <a:t>Vzdělávací materiál inovuje výuku chemie, pomáhá snazšímu pochopení chemického názvosloví. Využívá ICT při výuce, motivuje a aktivuje žáky. </a:t>
            </a:r>
          </a:p>
        </p:txBody>
      </p:sp>
      <p:pic>
        <p:nvPicPr>
          <p:cNvPr id="14339" name="Picture 4"/>
          <p:cNvPicPr>
            <a:picLocks noGrp="1" noChangeAspect="1" noChangeArrowheads="1"/>
          </p:cNvPicPr>
          <p:nvPr>
            <p:ph type="title" idx="4294967295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1550" y="476250"/>
            <a:ext cx="7489825" cy="15668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cs-CZ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Spojte název se správným vzorcem</a:t>
            </a:r>
            <a:endParaRPr lang="cs-CZ" dirty="0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sp>
        <p:nvSpPr>
          <p:cNvPr id="33795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1075" cy="4043363"/>
          </a:xfrm>
        </p:spPr>
        <p:txBody>
          <a:bodyPr>
            <a:normAutofit fontScale="85000" lnSpcReduction="10000"/>
          </a:bodyPr>
          <a:lstStyle/>
          <a:p>
            <a:pPr marL="265176" indent="-265176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cs-CZ" sz="3200" dirty="0" smtClean="0"/>
              <a:t>Mn</a:t>
            </a:r>
            <a:r>
              <a:rPr lang="cs-CZ" sz="3200" baseline="-25000" dirty="0" smtClean="0"/>
              <a:t>2</a:t>
            </a:r>
            <a:r>
              <a:rPr lang="cs-CZ" sz="3200" dirty="0" smtClean="0"/>
              <a:t>O</a:t>
            </a:r>
            <a:r>
              <a:rPr lang="cs-CZ" sz="3200" baseline="-25000" dirty="0" smtClean="0"/>
              <a:t>7</a:t>
            </a:r>
          </a:p>
          <a:p>
            <a:pPr marL="265176" indent="-265176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cs-CZ" sz="3200" dirty="0" smtClean="0"/>
              <a:t>Na OH</a:t>
            </a:r>
          </a:p>
          <a:p>
            <a:pPr marL="265176" indent="-265176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cs-CZ" sz="3200" dirty="0" err="1" smtClean="0"/>
              <a:t>HCl</a:t>
            </a:r>
            <a:endParaRPr lang="cs-CZ" sz="3200" dirty="0" smtClean="0"/>
          </a:p>
          <a:p>
            <a:pPr marL="265176" indent="-265176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cs-CZ" sz="3200" dirty="0" smtClean="0"/>
              <a:t>K Br</a:t>
            </a:r>
          </a:p>
          <a:p>
            <a:pPr marL="265176" indent="-265176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cs-CZ" sz="3200" dirty="0" smtClean="0"/>
              <a:t>Ca CO</a:t>
            </a:r>
            <a:r>
              <a:rPr lang="cs-CZ" sz="3200" baseline="-25000" dirty="0" smtClean="0"/>
              <a:t>3</a:t>
            </a:r>
          </a:p>
          <a:p>
            <a:pPr marL="265176" indent="-265176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cs-CZ" sz="3200" dirty="0" smtClean="0"/>
              <a:t>Li NO</a:t>
            </a:r>
            <a:r>
              <a:rPr lang="cs-CZ" sz="3200" baseline="-25000" dirty="0" smtClean="0"/>
              <a:t>3</a:t>
            </a:r>
          </a:p>
          <a:p>
            <a:pPr marL="265176" indent="-265176" fontAlgn="auto">
              <a:spcAft>
                <a:spcPts val="0"/>
              </a:spcAft>
              <a:buFont typeface="Wingdings 2"/>
              <a:buChar char=""/>
              <a:defRPr/>
            </a:pPr>
            <a:endParaRPr lang="cs-CZ" dirty="0" smtClean="0"/>
          </a:p>
        </p:txBody>
      </p:sp>
      <p:sp>
        <p:nvSpPr>
          <p:cNvPr id="33796" name="Zástupný symbol pro obsah 3"/>
          <p:cNvSpPr>
            <a:spLocks noGrp="1"/>
          </p:cNvSpPr>
          <p:nvPr>
            <p:ph sz="half" idx="2"/>
          </p:nvPr>
        </p:nvSpPr>
        <p:spPr>
          <a:xfrm>
            <a:off x="4178300" y="1600200"/>
            <a:ext cx="3521075" cy="3971925"/>
          </a:xfrm>
        </p:spPr>
        <p:txBody>
          <a:bodyPr>
            <a:normAutofit fontScale="85000" lnSpcReduction="10000"/>
          </a:bodyPr>
          <a:lstStyle/>
          <a:p>
            <a:pPr marL="265176" indent="-265176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cs-CZ" sz="3200" dirty="0"/>
              <a:t>d</a:t>
            </a:r>
            <a:r>
              <a:rPr lang="cs-CZ" sz="3200" dirty="0" smtClean="0"/>
              <a:t>usičnan lithný</a:t>
            </a:r>
          </a:p>
          <a:p>
            <a:pPr marL="265176" indent="-265176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cs-CZ" sz="3200" dirty="0"/>
              <a:t>k</a:t>
            </a:r>
            <a:r>
              <a:rPr lang="cs-CZ" sz="3200" dirty="0" smtClean="0"/>
              <a:t>yselina chlorovodíková</a:t>
            </a:r>
          </a:p>
          <a:p>
            <a:pPr marL="265176" indent="-265176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cs-CZ" sz="3200" dirty="0"/>
              <a:t>o</a:t>
            </a:r>
            <a:r>
              <a:rPr lang="cs-CZ" sz="3200" dirty="0" smtClean="0"/>
              <a:t>xid manganistý</a:t>
            </a:r>
          </a:p>
          <a:p>
            <a:pPr marL="265176" indent="-265176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cs-CZ" sz="3200" dirty="0"/>
              <a:t>u</a:t>
            </a:r>
            <a:r>
              <a:rPr lang="cs-CZ" sz="3200" dirty="0" smtClean="0"/>
              <a:t>hličitan vápenatý</a:t>
            </a:r>
          </a:p>
          <a:p>
            <a:pPr marL="265176" indent="-265176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cs-CZ" sz="3200" dirty="0"/>
              <a:t>h</a:t>
            </a:r>
            <a:r>
              <a:rPr lang="cs-CZ" sz="3200" dirty="0" smtClean="0"/>
              <a:t>ydroxid sodný</a:t>
            </a:r>
          </a:p>
          <a:p>
            <a:pPr marL="265176" indent="-265176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cs-CZ" sz="3200" dirty="0"/>
              <a:t>b</a:t>
            </a:r>
            <a:r>
              <a:rPr lang="cs-CZ" sz="3200" dirty="0" smtClean="0"/>
              <a:t>romid draselný</a:t>
            </a:r>
          </a:p>
        </p:txBody>
      </p:sp>
      <p:cxnSp>
        <p:nvCxnSpPr>
          <p:cNvPr id="6" name="Přímá spojovací šipka 5"/>
          <p:cNvCxnSpPr/>
          <p:nvPr/>
        </p:nvCxnSpPr>
        <p:spPr>
          <a:xfrm>
            <a:off x="2124075" y="1989138"/>
            <a:ext cx="2232025" cy="10795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Přímá spojovací šipka 7"/>
          <p:cNvCxnSpPr/>
          <p:nvPr/>
        </p:nvCxnSpPr>
        <p:spPr>
          <a:xfrm>
            <a:off x="2051050" y="2276475"/>
            <a:ext cx="2305050" cy="19446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ovací šipka 9"/>
          <p:cNvCxnSpPr/>
          <p:nvPr/>
        </p:nvCxnSpPr>
        <p:spPr>
          <a:xfrm flipV="1">
            <a:off x="1692275" y="2349500"/>
            <a:ext cx="2592388" cy="355600"/>
          </a:xfrm>
          <a:prstGeom prst="straightConnector1">
            <a:avLst/>
          </a:prstGeom>
          <a:ln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římá spojovací šipka 11"/>
          <p:cNvCxnSpPr/>
          <p:nvPr/>
        </p:nvCxnSpPr>
        <p:spPr>
          <a:xfrm>
            <a:off x="1619250" y="3141663"/>
            <a:ext cx="2665413" cy="1439862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Přímá spojovací šipka 13"/>
          <p:cNvCxnSpPr/>
          <p:nvPr/>
        </p:nvCxnSpPr>
        <p:spPr>
          <a:xfrm>
            <a:off x="2195513" y="3500438"/>
            <a:ext cx="2089150" cy="0"/>
          </a:xfrm>
          <a:prstGeom prst="straightConnector1">
            <a:avLst/>
          </a:prstGeom>
          <a:ln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ovací šipka 15"/>
          <p:cNvCxnSpPr/>
          <p:nvPr/>
        </p:nvCxnSpPr>
        <p:spPr>
          <a:xfrm flipV="1">
            <a:off x="2124075" y="1916113"/>
            <a:ext cx="2160588" cy="2017712"/>
          </a:xfrm>
          <a:prstGeom prst="straightConnector1">
            <a:avLst/>
          </a:prstGeom>
          <a:ln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4213" y="260350"/>
            <a:ext cx="7772400" cy="147002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dirty="0" smtClean="0"/>
              <a:t>Oxidační číslo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403350" y="1916113"/>
            <a:ext cx="6400800" cy="4081462"/>
          </a:xfrm>
        </p:spPr>
        <p:txBody>
          <a:bodyPr>
            <a:normAutofit/>
          </a:bodyPr>
          <a:lstStyle/>
          <a:p>
            <a:pPr marL="36513" algn="l">
              <a:spcBef>
                <a:spcPct val="0"/>
              </a:spcBef>
              <a:buFont typeface="Arial" charset="0"/>
              <a:buChar char="•"/>
            </a:pPr>
            <a:r>
              <a:rPr lang="cs-CZ" smtClean="0">
                <a:solidFill>
                  <a:srgbClr val="79766F"/>
                </a:solidFill>
              </a:rPr>
              <a:t> názvosloví anorganických sloučenin lze odvodit pomocí oxidačních čísel ve sloučenině</a:t>
            </a:r>
          </a:p>
          <a:p>
            <a:pPr marL="36513" algn="l">
              <a:spcBef>
                <a:spcPct val="0"/>
              </a:spcBef>
              <a:buFont typeface="Arial" charset="0"/>
              <a:buChar char="•"/>
            </a:pPr>
            <a:r>
              <a:rPr lang="cs-CZ" smtClean="0">
                <a:solidFill>
                  <a:srgbClr val="79766F"/>
                </a:solidFill>
              </a:rPr>
              <a:t> oxidační číslo nepřímo udává počet přijatých nebo odevzdaných elektronů</a:t>
            </a:r>
          </a:p>
          <a:p>
            <a:pPr marL="36513" algn="l">
              <a:spcBef>
                <a:spcPct val="0"/>
              </a:spcBef>
              <a:buFont typeface="Arial" charset="0"/>
              <a:buChar char="•"/>
            </a:pPr>
            <a:r>
              <a:rPr lang="cs-CZ" smtClean="0">
                <a:solidFill>
                  <a:srgbClr val="79766F"/>
                </a:solidFill>
              </a:rPr>
              <a:t> značí se římskými číslicemi vpravo nahoře </a:t>
            </a:r>
            <a:endParaRPr lang="cs-CZ" smtClean="0">
              <a:solidFill>
                <a:srgbClr val="79766F"/>
              </a:solidFill>
              <a:latin typeface="Arial" charset="0"/>
            </a:endParaRPr>
          </a:p>
          <a:p>
            <a:pPr marL="36513" algn="l">
              <a:spcBef>
                <a:spcPct val="0"/>
              </a:spcBef>
              <a:buFont typeface="Arial" charset="0"/>
              <a:buNone/>
            </a:pPr>
            <a:r>
              <a:rPr lang="cs-CZ" smtClean="0">
                <a:solidFill>
                  <a:srgbClr val="79766F"/>
                </a:solidFill>
              </a:rPr>
              <a:t>u značky prvku</a:t>
            </a:r>
          </a:p>
          <a:p>
            <a:pPr marL="36513" algn="l">
              <a:spcBef>
                <a:spcPct val="0"/>
              </a:spcBef>
              <a:buFont typeface="Arial" charset="0"/>
              <a:buChar char="•"/>
            </a:pPr>
            <a:r>
              <a:rPr lang="cs-CZ" smtClean="0">
                <a:solidFill>
                  <a:srgbClr val="79766F"/>
                </a:solidFill>
              </a:rPr>
              <a:t> součet oxidačních čísel v elektroneutrální molekule je roven nule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3238" y="4983163"/>
            <a:ext cx="8183562" cy="1052512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sz="2800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Vybrané prvky a jejich oxidační čísla</a:t>
            </a:r>
            <a:endParaRPr lang="cs-CZ" sz="2800" dirty="0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</p:nvPr>
        </p:nvGraphicFramePr>
        <p:xfrm>
          <a:off x="468313" y="1125538"/>
          <a:ext cx="8229600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Prvek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Oxidační</a:t>
                      </a:r>
                      <a:r>
                        <a:rPr lang="cs-CZ" baseline="0" dirty="0" smtClean="0"/>
                        <a:t> číslo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Li, Na,</a:t>
                      </a:r>
                      <a:r>
                        <a:rPr lang="cs-CZ" baseline="0" dirty="0" smtClean="0"/>
                        <a:t> K, </a:t>
                      </a:r>
                      <a:r>
                        <a:rPr lang="cs-CZ" baseline="0" dirty="0" err="1" smtClean="0"/>
                        <a:t>Ag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+</a:t>
                      </a:r>
                      <a:r>
                        <a:rPr lang="cs-CZ" dirty="0" smtClean="0"/>
                        <a:t>I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Mg, Ca, </a:t>
                      </a:r>
                      <a:r>
                        <a:rPr lang="cs-CZ" dirty="0" err="1" smtClean="0"/>
                        <a:t>Sr</a:t>
                      </a:r>
                      <a:r>
                        <a:rPr lang="cs-CZ" dirty="0" smtClean="0"/>
                        <a:t>, Ba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+</a:t>
                      </a:r>
                      <a:r>
                        <a:rPr lang="cs-CZ" dirty="0" smtClean="0"/>
                        <a:t>II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Cu</a:t>
                      </a:r>
                      <a:r>
                        <a:rPr lang="cs-CZ" dirty="0" smtClean="0"/>
                        <a:t>, </a:t>
                      </a:r>
                      <a:r>
                        <a:rPr lang="cs-CZ" dirty="0" err="1" smtClean="0"/>
                        <a:t>Hg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+I, +II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Fe,</a:t>
                      </a:r>
                      <a:r>
                        <a:rPr lang="en-US" baseline="0" dirty="0" smtClean="0"/>
                        <a:t> Co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+</a:t>
                      </a:r>
                      <a:r>
                        <a:rPr lang="cs-CZ" dirty="0" smtClean="0"/>
                        <a:t>II,</a:t>
                      </a:r>
                      <a:r>
                        <a:rPr lang="cs-CZ" baseline="0" dirty="0" smtClean="0"/>
                        <a:t> </a:t>
                      </a:r>
                      <a:r>
                        <a:rPr lang="en-US" baseline="0" dirty="0" smtClean="0"/>
                        <a:t>+</a:t>
                      </a:r>
                      <a:r>
                        <a:rPr lang="cs-CZ" baseline="0" dirty="0" smtClean="0"/>
                        <a:t>III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Sn</a:t>
                      </a:r>
                      <a:r>
                        <a:rPr lang="cs-CZ" dirty="0" smtClean="0"/>
                        <a:t>, </a:t>
                      </a:r>
                      <a:r>
                        <a:rPr lang="cs-CZ" dirty="0" err="1" smtClean="0"/>
                        <a:t>Pb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+</a:t>
                      </a:r>
                      <a:r>
                        <a:rPr lang="cs-CZ" dirty="0" smtClean="0"/>
                        <a:t>II, </a:t>
                      </a:r>
                      <a:r>
                        <a:rPr lang="en-US" dirty="0" smtClean="0"/>
                        <a:t>+</a:t>
                      </a:r>
                      <a:r>
                        <a:rPr lang="cs-CZ" dirty="0" smtClean="0"/>
                        <a:t>IV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Al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+</a:t>
                      </a:r>
                      <a:r>
                        <a:rPr lang="cs-CZ" dirty="0" smtClean="0"/>
                        <a:t>III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Cr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+</a:t>
                      </a:r>
                      <a:r>
                        <a:rPr lang="cs-CZ" dirty="0" smtClean="0"/>
                        <a:t>III, </a:t>
                      </a:r>
                      <a:r>
                        <a:rPr lang="en-US" dirty="0" smtClean="0"/>
                        <a:t>+</a:t>
                      </a:r>
                      <a:r>
                        <a:rPr lang="cs-CZ" dirty="0" smtClean="0"/>
                        <a:t>VI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Mn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+</a:t>
                      </a:r>
                      <a:r>
                        <a:rPr lang="cs-CZ" dirty="0" smtClean="0"/>
                        <a:t>II,</a:t>
                      </a:r>
                      <a:r>
                        <a:rPr lang="cs-CZ" baseline="0" dirty="0" smtClean="0"/>
                        <a:t> </a:t>
                      </a:r>
                      <a:r>
                        <a:rPr lang="en-US" baseline="0" dirty="0" smtClean="0"/>
                        <a:t>+</a:t>
                      </a:r>
                      <a:r>
                        <a:rPr lang="cs-CZ" baseline="0" dirty="0" smtClean="0"/>
                        <a:t>III, </a:t>
                      </a:r>
                      <a:r>
                        <a:rPr lang="en-US" baseline="0" dirty="0" smtClean="0"/>
                        <a:t>+</a:t>
                      </a:r>
                      <a:r>
                        <a:rPr lang="cs-CZ" baseline="0" dirty="0" smtClean="0"/>
                        <a:t>IV,</a:t>
                      </a:r>
                      <a:r>
                        <a:rPr lang="en-US" baseline="0" dirty="0" smtClean="0"/>
                        <a:t> +VI, +VII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ulka 5"/>
          <p:cNvGraphicFramePr>
            <a:graphicFrameLocks noGrp="1"/>
          </p:cNvGraphicFramePr>
          <p:nvPr/>
        </p:nvGraphicFramePr>
        <p:xfrm>
          <a:off x="539750" y="4941888"/>
          <a:ext cx="8136904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8452"/>
                <a:gridCol w="4068452"/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Prvek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Oxidační číslo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O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-II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F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-I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3238" y="4983163"/>
            <a:ext cx="8183562" cy="1052512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sz="3200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Prvky s kladnými i zápornými oxidačními čísly</a:t>
            </a:r>
            <a:endParaRPr lang="cs-CZ" sz="3200" dirty="0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503238" y="530225"/>
          <a:ext cx="8183562" cy="3235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27854"/>
                <a:gridCol w="2727854"/>
                <a:gridCol w="2727854"/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Prvek</a:t>
                      </a:r>
                      <a:endParaRPr lang="cs-CZ" dirty="0"/>
                    </a:p>
                  </a:txBody>
                  <a:tcPr marL="90928" marR="90928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Záporné</a:t>
                      </a:r>
                      <a:endParaRPr lang="cs-CZ" dirty="0"/>
                    </a:p>
                  </a:txBody>
                  <a:tcPr marL="90928" marR="90928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Kladné</a:t>
                      </a:r>
                      <a:endParaRPr lang="cs-CZ" dirty="0"/>
                    </a:p>
                  </a:txBody>
                  <a:tcPr marL="90928" marR="90928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H</a:t>
                      </a:r>
                      <a:endParaRPr lang="cs-CZ" dirty="0"/>
                    </a:p>
                  </a:txBody>
                  <a:tcPr marL="90928" marR="90928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-I</a:t>
                      </a:r>
                      <a:endParaRPr lang="cs-CZ" dirty="0"/>
                    </a:p>
                  </a:txBody>
                  <a:tcPr marL="90928" marR="90928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+I</a:t>
                      </a:r>
                      <a:endParaRPr lang="cs-CZ" dirty="0"/>
                    </a:p>
                  </a:txBody>
                  <a:tcPr marL="90928" marR="90928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cs-CZ" dirty="0"/>
                    </a:p>
                  </a:txBody>
                  <a:tcPr marL="90928" marR="90928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-</a:t>
                      </a:r>
                      <a:r>
                        <a:rPr lang="en-US" dirty="0" smtClean="0"/>
                        <a:t>IV</a:t>
                      </a:r>
                      <a:endParaRPr lang="cs-CZ" dirty="0"/>
                    </a:p>
                  </a:txBody>
                  <a:tcPr marL="90928" marR="90928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+II, +IV</a:t>
                      </a:r>
                      <a:endParaRPr lang="cs-CZ" dirty="0"/>
                    </a:p>
                  </a:txBody>
                  <a:tcPr marL="90928" marR="90928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Si</a:t>
                      </a:r>
                      <a:endParaRPr lang="cs-CZ" dirty="0"/>
                    </a:p>
                  </a:txBody>
                  <a:tcPr marL="90928" marR="90928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-IV</a:t>
                      </a:r>
                      <a:endParaRPr lang="cs-CZ" dirty="0"/>
                    </a:p>
                  </a:txBody>
                  <a:tcPr marL="90928" marR="90928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+IV</a:t>
                      </a:r>
                      <a:endParaRPr lang="cs-CZ" dirty="0"/>
                    </a:p>
                  </a:txBody>
                  <a:tcPr marL="90928" marR="90928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</a:t>
                      </a:r>
                      <a:endParaRPr lang="cs-CZ" dirty="0"/>
                    </a:p>
                  </a:txBody>
                  <a:tcPr marL="90928" marR="90928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-III</a:t>
                      </a:r>
                      <a:endParaRPr lang="cs-CZ" dirty="0"/>
                    </a:p>
                  </a:txBody>
                  <a:tcPr marL="90928" marR="90928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+I, +II, +III, +IV, +V</a:t>
                      </a:r>
                      <a:endParaRPr lang="cs-CZ" dirty="0"/>
                    </a:p>
                  </a:txBody>
                  <a:tcPr marL="90928" marR="90928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</a:t>
                      </a:r>
                      <a:endParaRPr lang="cs-CZ" dirty="0"/>
                    </a:p>
                  </a:txBody>
                  <a:tcPr marL="90928" marR="90928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-II</a:t>
                      </a:r>
                      <a:endParaRPr lang="cs-CZ" dirty="0"/>
                    </a:p>
                  </a:txBody>
                  <a:tcPr marL="90928" marR="90928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+IV,</a:t>
                      </a:r>
                      <a:r>
                        <a:rPr lang="en-US" baseline="0" dirty="0" smtClean="0"/>
                        <a:t> +VI</a:t>
                      </a:r>
                      <a:endParaRPr lang="cs-CZ" dirty="0"/>
                    </a:p>
                  </a:txBody>
                  <a:tcPr marL="90928" marR="90928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P, As, </a:t>
                      </a:r>
                      <a:r>
                        <a:rPr lang="en-US" dirty="0" err="1" smtClean="0"/>
                        <a:t>Sb</a:t>
                      </a:r>
                      <a:endParaRPr lang="cs-CZ" dirty="0"/>
                    </a:p>
                  </a:txBody>
                  <a:tcPr marL="90928" marR="90928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-III</a:t>
                      </a:r>
                      <a:endParaRPr lang="cs-CZ" dirty="0"/>
                    </a:p>
                  </a:txBody>
                  <a:tcPr marL="90928" marR="90928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+III, +V</a:t>
                      </a:r>
                      <a:endParaRPr lang="cs-CZ" dirty="0"/>
                    </a:p>
                  </a:txBody>
                  <a:tcPr marL="90928" marR="90928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Cl</a:t>
                      </a:r>
                      <a:r>
                        <a:rPr lang="en-US" dirty="0" smtClean="0"/>
                        <a:t>, Br, I</a:t>
                      </a:r>
                      <a:endParaRPr lang="cs-CZ" dirty="0"/>
                    </a:p>
                  </a:txBody>
                  <a:tcPr marL="90928" marR="90928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-I</a:t>
                      </a:r>
                      <a:endParaRPr lang="cs-CZ" dirty="0"/>
                    </a:p>
                  </a:txBody>
                  <a:tcPr marL="90928" marR="90928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+I, +III,</a:t>
                      </a:r>
                      <a:r>
                        <a:rPr lang="en-US" baseline="0" dirty="0" smtClean="0"/>
                        <a:t> +V, +VII</a:t>
                      </a:r>
                      <a:endParaRPr lang="cs-CZ" dirty="0"/>
                    </a:p>
                  </a:txBody>
                  <a:tcPr marL="90928" marR="90928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3238" y="4983163"/>
            <a:ext cx="8183562" cy="1052512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cs-CZ" dirty="0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sp>
        <p:nvSpPr>
          <p:cNvPr id="20482" name="Zástupný symbol pro obsah 2"/>
          <p:cNvSpPr>
            <a:spLocks noGrp="1"/>
          </p:cNvSpPr>
          <p:nvPr>
            <p:ph idx="1"/>
          </p:nvPr>
        </p:nvSpPr>
        <p:spPr>
          <a:xfrm>
            <a:off x="503238" y="530225"/>
            <a:ext cx="8183562" cy="4187825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cs-CZ" smtClean="0"/>
              <a:t>H</a:t>
            </a:r>
            <a:r>
              <a:rPr lang="cs-CZ" baseline="-25000" smtClean="0"/>
              <a:t>2</a:t>
            </a:r>
            <a:r>
              <a:rPr lang="cs-CZ" smtClean="0"/>
              <a:t>O 		H</a:t>
            </a:r>
            <a:r>
              <a:rPr lang="en-US" baseline="30000" smtClean="0"/>
              <a:t>+I</a:t>
            </a:r>
            <a:r>
              <a:rPr lang="cs-CZ" baseline="-25000" smtClean="0"/>
              <a:t>2 </a:t>
            </a:r>
            <a:r>
              <a:rPr lang="cs-CZ" smtClean="0"/>
              <a:t>O</a:t>
            </a:r>
            <a:r>
              <a:rPr lang="cs-CZ" baseline="30000" smtClean="0"/>
              <a:t>-II</a:t>
            </a:r>
          </a:p>
          <a:p>
            <a:pPr>
              <a:buFont typeface="Wingdings 2" pitchFamily="18" charset="2"/>
              <a:buNone/>
            </a:pPr>
            <a:endParaRPr lang="cs-CZ" baseline="30000" smtClean="0"/>
          </a:p>
          <a:p>
            <a:pPr>
              <a:buFont typeface="Wingdings 2" pitchFamily="18" charset="2"/>
              <a:buNone/>
            </a:pPr>
            <a:r>
              <a:rPr lang="cs-CZ" baseline="30000" smtClean="0"/>
              <a:t>Součet oxidačních čísel: 2 </a:t>
            </a:r>
            <a:r>
              <a:rPr lang="en-US" baseline="30000" smtClean="0"/>
              <a:t>*</a:t>
            </a:r>
            <a:r>
              <a:rPr lang="cs-CZ" baseline="30000" smtClean="0"/>
              <a:t> 1 </a:t>
            </a:r>
            <a:r>
              <a:rPr lang="en-US" baseline="30000" smtClean="0"/>
              <a:t>+ </a:t>
            </a:r>
            <a:r>
              <a:rPr lang="cs-CZ" baseline="30000" smtClean="0"/>
              <a:t>1 </a:t>
            </a:r>
            <a:r>
              <a:rPr lang="en-US" baseline="30000" smtClean="0"/>
              <a:t>*</a:t>
            </a:r>
            <a:r>
              <a:rPr lang="cs-CZ" baseline="30000" smtClean="0"/>
              <a:t>(-2)= 0</a:t>
            </a:r>
          </a:p>
          <a:p>
            <a:pPr>
              <a:buFont typeface="Wingdings 2" pitchFamily="18" charset="2"/>
              <a:buNone/>
            </a:pPr>
            <a:endParaRPr lang="cs-CZ" baseline="30000" smtClean="0"/>
          </a:p>
          <a:p>
            <a:pPr>
              <a:buFont typeface="Wingdings 2" pitchFamily="18" charset="2"/>
              <a:buNone/>
            </a:pPr>
            <a:r>
              <a:rPr lang="cs-CZ" smtClean="0"/>
              <a:t>H</a:t>
            </a:r>
            <a:r>
              <a:rPr lang="cs-CZ" baseline="-25000" smtClean="0"/>
              <a:t>2</a:t>
            </a:r>
            <a:r>
              <a:rPr lang="cs-CZ" smtClean="0"/>
              <a:t>SO</a:t>
            </a:r>
            <a:r>
              <a:rPr lang="cs-CZ" baseline="-25000" smtClean="0"/>
              <a:t>4	</a:t>
            </a:r>
            <a:r>
              <a:rPr lang="cs-CZ" smtClean="0"/>
              <a:t>   H</a:t>
            </a:r>
            <a:r>
              <a:rPr lang="en-US" baseline="30000" smtClean="0"/>
              <a:t> +I</a:t>
            </a:r>
            <a:r>
              <a:rPr lang="cs-CZ" baseline="-25000" smtClean="0"/>
              <a:t>2</a:t>
            </a:r>
            <a:r>
              <a:rPr lang="cs-CZ" smtClean="0"/>
              <a:t>S</a:t>
            </a:r>
            <a:r>
              <a:rPr lang="en-US" baseline="30000" smtClean="0"/>
              <a:t>+</a:t>
            </a:r>
            <a:r>
              <a:rPr lang="cs-CZ" baseline="30000" smtClean="0"/>
              <a:t>VI</a:t>
            </a:r>
            <a:r>
              <a:rPr lang="cs-CZ" smtClean="0"/>
              <a:t>O</a:t>
            </a:r>
            <a:r>
              <a:rPr lang="cs-CZ" baseline="30000" smtClean="0"/>
              <a:t>-II</a:t>
            </a:r>
            <a:r>
              <a:rPr lang="cs-CZ" baseline="-25000" smtClean="0"/>
              <a:t>4</a:t>
            </a:r>
          </a:p>
          <a:p>
            <a:pPr>
              <a:buFont typeface="Wingdings 2" pitchFamily="18" charset="2"/>
              <a:buNone/>
            </a:pPr>
            <a:endParaRPr lang="cs-CZ" baseline="-25000" smtClean="0"/>
          </a:p>
          <a:p>
            <a:pPr>
              <a:buFont typeface="Wingdings 2" pitchFamily="18" charset="2"/>
              <a:buNone/>
            </a:pPr>
            <a:endParaRPr lang="cs-CZ" baseline="-25000" smtClean="0"/>
          </a:p>
          <a:p>
            <a:pPr>
              <a:buFont typeface="Wingdings 2" pitchFamily="18" charset="2"/>
              <a:buNone/>
            </a:pPr>
            <a:r>
              <a:rPr lang="cs-CZ" baseline="-25000" smtClean="0"/>
              <a:t>Součet</a:t>
            </a:r>
            <a:r>
              <a:rPr lang="cs-CZ" smtClean="0"/>
              <a:t> </a:t>
            </a:r>
            <a:r>
              <a:rPr lang="cs-CZ" baseline="-25000" smtClean="0"/>
              <a:t>oxidačních čísel: 2</a:t>
            </a:r>
            <a:r>
              <a:rPr lang="en-US" baseline="-25000" smtClean="0"/>
              <a:t>*</a:t>
            </a:r>
            <a:r>
              <a:rPr lang="cs-CZ" baseline="-25000" smtClean="0"/>
              <a:t>1 </a:t>
            </a:r>
            <a:r>
              <a:rPr lang="en-US" baseline="-25000" smtClean="0"/>
              <a:t>+</a:t>
            </a:r>
            <a:r>
              <a:rPr lang="cs-CZ" baseline="-25000" smtClean="0"/>
              <a:t> 1</a:t>
            </a:r>
            <a:r>
              <a:rPr lang="en-US" baseline="-25000" smtClean="0"/>
              <a:t>*</a:t>
            </a:r>
            <a:r>
              <a:rPr lang="cs-CZ" baseline="-25000" smtClean="0"/>
              <a:t>6 </a:t>
            </a:r>
            <a:r>
              <a:rPr lang="en-US" baseline="-25000" smtClean="0"/>
              <a:t>+ </a:t>
            </a:r>
            <a:r>
              <a:rPr lang="cs-CZ" baseline="-25000" smtClean="0"/>
              <a:t>4</a:t>
            </a:r>
            <a:r>
              <a:rPr lang="en-US" baseline="-25000" smtClean="0"/>
              <a:t>*</a:t>
            </a:r>
            <a:r>
              <a:rPr lang="cs-CZ" baseline="-25000" smtClean="0"/>
              <a:t>(-2)=0</a:t>
            </a:r>
          </a:p>
          <a:p>
            <a:pPr>
              <a:buFont typeface="Wingdings 2" pitchFamily="18" charset="2"/>
              <a:buNone/>
            </a:pPr>
            <a:endParaRPr lang="cs-CZ" baseline="30000" smtClean="0"/>
          </a:p>
          <a:p>
            <a:pPr>
              <a:buFont typeface="Wingdings 2" pitchFamily="18" charset="2"/>
              <a:buNone/>
            </a:pPr>
            <a:endParaRPr lang="cs-CZ" baseline="30000" smtClean="0"/>
          </a:p>
        </p:txBody>
      </p:sp>
      <p:sp>
        <p:nvSpPr>
          <p:cNvPr id="4" name="Šipka doprava 3"/>
          <p:cNvSpPr/>
          <p:nvPr/>
        </p:nvSpPr>
        <p:spPr>
          <a:xfrm flipV="1">
            <a:off x="1476375" y="765175"/>
            <a:ext cx="792163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5" name="Šipka doprava 4"/>
          <p:cNvSpPr/>
          <p:nvPr/>
        </p:nvSpPr>
        <p:spPr>
          <a:xfrm flipV="1">
            <a:off x="1908175" y="2276475"/>
            <a:ext cx="792163" cy="730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8313" y="4221163"/>
            <a:ext cx="8183562" cy="1050925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Koncovky přídavných jmen dle </a:t>
            </a:r>
            <a:r>
              <a:rPr lang="cs-CZ" dirty="0" err="1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ox.čísla</a:t>
            </a:r>
            <a:endParaRPr lang="cs-CZ" dirty="0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503238" y="530225"/>
          <a:ext cx="8183564" cy="360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45891"/>
                <a:gridCol w="2045891"/>
                <a:gridCol w="2045891"/>
                <a:gridCol w="2045891"/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Ox.číslo</a:t>
                      </a:r>
                      <a:endParaRPr lang="cs-CZ" dirty="0"/>
                    </a:p>
                  </a:txBody>
                  <a:tcPr marL="90928" marR="90928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Koncovka</a:t>
                      </a:r>
                      <a:endParaRPr lang="cs-CZ" dirty="0"/>
                    </a:p>
                  </a:txBody>
                  <a:tcPr marL="90928" marR="90928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Příklad</a:t>
                      </a:r>
                      <a:r>
                        <a:rPr lang="cs-CZ" baseline="0" dirty="0" smtClean="0"/>
                        <a:t> oxidu</a:t>
                      </a:r>
                      <a:endParaRPr lang="cs-CZ" dirty="0"/>
                    </a:p>
                  </a:txBody>
                  <a:tcPr marL="90928" marR="90928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název</a:t>
                      </a:r>
                      <a:endParaRPr lang="cs-CZ" dirty="0"/>
                    </a:p>
                  </a:txBody>
                  <a:tcPr marL="90928" marR="90928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I</a:t>
                      </a:r>
                      <a:endParaRPr lang="cs-CZ" dirty="0"/>
                    </a:p>
                  </a:txBody>
                  <a:tcPr marL="90928" marR="90928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- </a:t>
                      </a:r>
                      <a:r>
                        <a:rPr lang="cs-CZ" dirty="0" err="1" smtClean="0"/>
                        <a:t>ný</a:t>
                      </a:r>
                      <a:endParaRPr lang="cs-CZ" dirty="0"/>
                    </a:p>
                  </a:txBody>
                  <a:tcPr marL="90928" marR="90928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K</a:t>
                      </a:r>
                      <a:r>
                        <a:rPr lang="cs-CZ" baseline="-25000" dirty="0" smtClean="0"/>
                        <a:t>2</a:t>
                      </a:r>
                      <a:r>
                        <a:rPr lang="cs-CZ" dirty="0" smtClean="0"/>
                        <a:t>O</a:t>
                      </a:r>
                      <a:endParaRPr lang="cs-CZ" dirty="0"/>
                    </a:p>
                  </a:txBody>
                  <a:tcPr marL="90928" marR="90928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oxid draselný</a:t>
                      </a:r>
                      <a:endParaRPr lang="cs-CZ" dirty="0"/>
                    </a:p>
                  </a:txBody>
                  <a:tcPr marL="90928" marR="90928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II</a:t>
                      </a:r>
                      <a:endParaRPr lang="cs-CZ" dirty="0"/>
                    </a:p>
                  </a:txBody>
                  <a:tcPr marL="90928" marR="90928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- </a:t>
                      </a:r>
                      <a:r>
                        <a:rPr lang="cs-CZ" dirty="0" err="1" smtClean="0"/>
                        <a:t>natý</a:t>
                      </a:r>
                      <a:endParaRPr lang="cs-CZ" dirty="0"/>
                    </a:p>
                  </a:txBody>
                  <a:tcPr marL="90928" marR="90928"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BaO</a:t>
                      </a:r>
                      <a:endParaRPr lang="cs-CZ" dirty="0"/>
                    </a:p>
                  </a:txBody>
                  <a:tcPr marL="90928" marR="90928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oxid barnatý</a:t>
                      </a:r>
                      <a:endParaRPr lang="cs-CZ" dirty="0"/>
                    </a:p>
                  </a:txBody>
                  <a:tcPr marL="90928" marR="90928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III</a:t>
                      </a:r>
                      <a:endParaRPr lang="cs-CZ" dirty="0"/>
                    </a:p>
                  </a:txBody>
                  <a:tcPr marL="90928" marR="90928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- </a:t>
                      </a:r>
                      <a:r>
                        <a:rPr lang="cs-CZ" dirty="0" err="1" smtClean="0"/>
                        <a:t>itý</a:t>
                      </a:r>
                      <a:endParaRPr lang="cs-CZ" dirty="0"/>
                    </a:p>
                  </a:txBody>
                  <a:tcPr marL="90928" marR="90928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Al</a:t>
                      </a:r>
                      <a:r>
                        <a:rPr lang="cs-CZ" baseline="-25000" dirty="0" smtClean="0"/>
                        <a:t>2</a:t>
                      </a:r>
                      <a:r>
                        <a:rPr lang="cs-CZ" dirty="0" smtClean="0"/>
                        <a:t>O</a:t>
                      </a:r>
                      <a:r>
                        <a:rPr lang="cs-CZ" baseline="-25000" dirty="0" smtClean="0"/>
                        <a:t>3</a:t>
                      </a:r>
                      <a:endParaRPr lang="cs-CZ" baseline="-25000" dirty="0"/>
                    </a:p>
                  </a:txBody>
                  <a:tcPr marL="90928" marR="90928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oxid hlinitý</a:t>
                      </a:r>
                      <a:endParaRPr lang="cs-CZ" dirty="0"/>
                    </a:p>
                  </a:txBody>
                  <a:tcPr marL="90928" marR="90928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IV</a:t>
                      </a:r>
                      <a:endParaRPr lang="cs-CZ" dirty="0"/>
                    </a:p>
                  </a:txBody>
                  <a:tcPr marL="90928" marR="90928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- </a:t>
                      </a:r>
                      <a:r>
                        <a:rPr lang="cs-CZ" dirty="0" err="1" smtClean="0"/>
                        <a:t>ičitý</a:t>
                      </a:r>
                      <a:endParaRPr lang="cs-CZ" dirty="0"/>
                    </a:p>
                  </a:txBody>
                  <a:tcPr marL="90928" marR="90928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CO</a:t>
                      </a:r>
                      <a:r>
                        <a:rPr lang="cs-CZ" baseline="-25000" dirty="0" smtClean="0"/>
                        <a:t>2</a:t>
                      </a:r>
                      <a:endParaRPr lang="cs-CZ" baseline="-25000" dirty="0"/>
                    </a:p>
                  </a:txBody>
                  <a:tcPr marL="90928" marR="90928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oxid uhličitý</a:t>
                      </a:r>
                      <a:endParaRPr lang="cs-CZ" dirty="0"/>
                    </a:p>
                  </a:txBody>
                  <a:tcPr marL="90928" marR="90928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V</a:t>
                      </a:r>
                      <a:endParaRPr lang="cs-CZ" dirty="0"/>
                    </a:p>
                  </a:txBody>
                  <a:tcPr marL="90928" marR="90928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- </a:t>
                      </a:r>
                      <a:r>
                        <a:rPr lang="cs-CZ" dirty="0" err="1" smtClean="0"/>
                        <a:t>ičný</a:t>
                      </a:r>
                      <a:r>
                        <a:rPr lang="cs-CZ" dirty="0" smtClean="0"/>
                        <a:t>, - </a:t>
                      </a:r>
                      <a:r>
                        <a:rPr lang="cs-CZ" dirty="0" err="1" smtClean="0"/>
                        <a:t>ečný</a:t>
                      </a:r>
                      <a:endParaRPr lang="cs-CZ" dirty="0"/>
                    </a:p>
                  </a:txBody>
                  <a:tcPr marL="90928" marR="90928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N</a:t>
                      </a:r>
                      <a:r>
                        <a:rPr lang="cs-CZ" baseline="-25000" dirty="0" smtClean="0"/>
                        <a:t>2</a:t>
                      </a:r>
                      <a:r>
                        <a:rPr lang="cs-CZ" dirty="0" smtClean="0"/>
                        <a:t>O</a:t>
                      </a:r>
                      <a:r>
                        <a:rPr lang="cs-CZ" baseline="-25000" dirty="0" smtClean="0"/>
                        <a:t>5</a:t>
                      </a:r>
                      <a:endParaRPr lang="cs-CZ" baseline="-25000" dirty="0"/>
                    </a:p>
                  </a:txBody>
                  <a:tcPr marL="90928" marR="90928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oxid dusičný</a:t>
                      </a:r>
                      <a:endParaRPr lang="cs-CZ" dirty="0"/>
                    </a:p>
                  </a:txBody>
                  <a:tcPr marL="90928" marR="90928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VI</a:t>
                      </a:r>
                      <a:endParaRPr lang="cs-CZ" dirty="0"/>
                    </a:p>
                  </a:txBody>
                  <a:tcPr marL="90928" marR="90928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- </a:t>
                      </a:r>
                      <a:r>
                        <a:rPr lang="cs-CZ" dirty="0" err="1" smtClean="0"/>
                        <a:t>ový</a:t>
                      </a:r>
                      <a:endParaRPr lang="cs-CZ" dirty="0"/>
                    </a:p>
                  </a:txBody>
                  <a:tcPr marL="90928" marR="90928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CrO</a:t>
                      </a:r>
                      <a:r>
                        <a:rPr lang="cs-CZ" baseline="-25000" dirty="0" smtClean="0"/>
                        <a:t>3</a:t>
                      </a:r>
                      <a:endParaRPr lang="cs-CZ" baseline="-25000" dirty="0"/>
                    </a:p>
                  </a:txBody>
                  <a:tcPr marL="90928" marR="90928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oxid chromový</a:t>
                      </a:r>
                      <a:endParaRPr lang="cs-CZ" dirty="0"/>
                    </a:p>
                  </a:txBody>
                  <a:tcPr marL="90928" marR="90928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VII</a:t>
                      </a:r>
                      <a:endParaRPr lang="cs-CZ" dirty="0"/>
                    </a:p>
                  </a:txBody>
                  <a:tcPr marL="90928" marR="90928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- </a:t>
                      </a:r>
                      <a:r>
                        <a:rPr lang="cs-CZ" dirty="0" err="1" smtClean="0"/>
                        <a:t>istý</a:t>
                      </a:r>
                      <a:endParaRPr lang="cs-CZ" dirty="0"/>
                    </a:p>
                  </a:txBody>
                  <a:tcPr marL="90928" marR="90928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Mn</a:t>
                      </a:r>
                      <a:r>
                        <a:rPr lang="cs-CZ" baseline="-25000" dirty="0" smtClean="0"/>
                        <a:t>2</a:t>
                      </a:r>
                      <a:r>
                        <a:rPr lang="cs-CZ" dirty="0" smtClean="0"/>
                        <a:t>O</a:t>
                      </a:r>
                      <a:r>
                        <a:rPr lang="cs-CZ" baseline="-25000" dirty="0" smtClean="0"/>
                        <a:t>7</a:t>
                      </a:r>
                      <a:endParaRPr lang="cs-CZ" baseline="-25000" dirty="0"/>
                    </a:p>
                  </a:txBody>
                  <a:tcPr marL="90928" marR="90928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oxid manganistý</a:t>
                      </a:r>
                      <a:endParaRPr lang="cs-CZ" dirty="0"/>
                    </a:p>
                  </a:txBody>
                  <a:tcPr marL="90928" marR="90928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VIII</a:t>
                      </a:r>
                      <a:endParaRPr lang="cs-CZ" dirty="0"/>
                    </a:p>
                  </a:txBody>
                  <a:tcPr marL="90928" marR="90928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- </a:t>
                      </a:r>
                      <a:r>
                        <a:rPr lang="cs-CZ" dirty="0" err="1" smtClean="0"/>
                        <a:t>ičelý</a:t>
                      </a:r>
                      <a:endParaRPr lang="cs-CZ" dirty="0"/>
                    </a:p>
                  </a:txBody>
                  <a:tcPr marL="90928" marR="90928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OsO</a:t>
                      </a:r>
                      <a:r>
                        <a:rPr lang="cs-CZ" baseline="-25000" dirty="0" smtClean="0"/>
                        <a:t>4</a:t>
                      </a:r>
                      <a:endParaRPr lang="cs-CZ" baseline="-25000" dirty="0"/>
                    </a:p>
                  </a:txBody>
                  <a:tcPr marL="90928" marR="90928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oxid osmičelý</a:t>
                      </a:r>
                      <a:endParaRPr lang="cs-CZ" dirty="0"/>
                    </a:p>
                  </a:txBody>
                  <a:tcPr marL="90928" marR="90928"/>
                </a:tc>
              </a:tr>
            </a:tbl>
          </a:graphicData>
        </a:graphic>
      </p:graphicFrame>
      <p:graphicFrame>
        <p:nvGraphicFramePr>
          <p:cNvPr id="5" name="Tabulka 4"/>
          <p:cNvGraphicFramePr>
            <a:graphicFrameLocks noGrp="1"/>
          </p:cNvGraphicFramePr>
          <p:nvPr/>
        </p:nvGraphicFramePr>
        <p:xfrm>
          <a:off x="395288" y="5229225"/>
          <a:ext cx="8208912" cy="138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6304"/>
                <a:gridCol w="2736304"/>
                <a:gridCol w="2736304"/>
              </a:tblGrid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Správná koncovka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Nesprávná</a:t>
                      </a:r>
                      <a:r>
                        <a:rPr lang="cs-CZ" baseline="0" dirty="0" smtClean="0"/>
                        <a:t> koncovka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uhličitý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- </a:t>
                      </a:r>
                      <a:r>
                        <a:rPr lang="cs-CZ" dirty="0" err="1" smtClean="0"/>
                        <a:t>ičitý</a:t>
                      </a:r>
                      <a:r>
                        <a:rPr lang="cs-CZ" dirty="0" smtClean="0"/>
                        <a:t>              C</a:t>
                      </a:r>
                      <a:r>
                        <a:rPr lang="en-US" baseline="30000" dirty="0" smtClean="0"/>
                        <a:t>+</a:t>
                      </a:r>
                      <a:r>
                        <a:rPr lang="cs-CZ" baseline="30000" dirty="0" smtClean="0"/>
                        <a:t>IV</a:t>
                      </a:r>
                      <a:endParaRPr lang="cs-CZ" baseline="30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- </a:t>
                      </a:r>
                      <a:r>
                        <a:rPr lang="cs-CZ" dirty="0" err="1" smtClean="0"/>
                        <a:t>itý</a:t>
                      </a:r>
                      <a:r>
                        <a:rPr lang="cs-CZ" dirty="0" smtClean="0"/>
                        <a:t>               C</a:t>
                      </a:r>
                      <a:r>
                        <a:rPr lang="en-US" baseline="30000" dirty="0" smtClean="0"/>
                        <a:t>+</a:t>
                      </a:r>
                      <a:r>
                        <a:rPr lang="cs-CZ" baseline="30000" dirty="0" smtClean="0"/>
                        <a:t>III</a:t>
                      </a:r>
                      <a:endParaRPr lang="cs-CZ" baseline="30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dusičný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- </a:t>
                      </a:r>
                      <a:r>
                        <a:rPr lang="cs-CZ" dirty="0" err="1" smtClean="0"/>
                        <a:t>ičný</a:t>
                      </a:r>
                      <a:r>
                        <a:rPr lang="cs-CZ" dirty="0" smtClean="0"/>
                        <a:t>               N</a:t>
                      </a:r>
                      <a:r>
                        <a:rPr lang="en-US" baseline="30000" dirty="0" smtClean="0"/>
                        <a:t>+</a:t>
                      </a:r>
                      <a:r>
                        <a:rPr lang="cs-CZ" baseline="30000" dirty="0" smtClean="0"/>
                        <a:t>V</a:t>
                      </a:r>
                      <a:endParaRPr lang="cs-CZ" baseline="30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- </a:t>
                      </a:r>
                      <a:r>
                        <a:rPr lang="cs-CZ" dirty="0" err="1" smtClean="0"/>
                        <a:t>ný</a:t>
                      </a:r>
                      <a:r>
                        <a:rPr lang="cs-CZ" dirty="0" smtClean="0"/>
                        <a:t>               N</a:t>
                      </a:r>
                      <a:r>
                        <a:rPr lang="en-US" baseline="30000" dirty="0" smtClean="0"/>
                        <a:t>+</a:t>
                      </a:r>
                      <a:r>
                        <a:rPr lang="cs-CZ" baseline="30000" dirty="0" smtClean="0"/>
                        <a:t>I</a:t>
                      </a:r>
                      <a:endParaRPr lang="cs-CZ" baseline="30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Šipka doprava 5"/>
          <p:cNvSpPr/>
          <p:nvPr/>
        </p:nvSpPr>
        <p:spPr>
          <a:xfrm>
            <a:off x="4211638" y="6021388"/>
            <a:ext cx="431800" cy="4603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7" name="Šipka doprava 6"/>
          <p:cNvSpPr/>
          <p:nvPr/>
        </p:nvSpPr>
        <p:spPr>
          <a:xfrm>
            <a:off x="4211638" y="6453188"/>
            <a:ext cx="431800" cy="4603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8" name="Šipka doprava 7"/>
          <p:cNvSpPr/>
          <p:nvPr/>
        </p:nvSpPr>
        <p:spPr>
          <a:xfrm>
            <a:off x="6804025" y="6092825"/>
            <a:ext cx="431800" cy="460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9" name="Šipka doprava 8"/>
          <p:cNvSpPr/>
          <p:nvPr/>
        </p:nvSpPr>
        <p:spPr>
          <a:xfrm>
            <a:off x="6804025" y="6453188"/>
            <a:ext cx="431800" cy="4603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15" name="Symbol „Zákaz“ 14"/>
          <p:cNvSpPr/>
          <p:nvPr/>
        </p:nvSpPr>
        <p:spPr>
          <a:xfrm>
            <a:off x="7740650" y="5229225"/>
            <a:ext cx="719138" cy="647700"/>
          </a:xfrm>
          <a:prstGeom prst="noSmoking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3238" y="4983163"/>
            <a:ext cx="8183562" cy="1052512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Použitá literatura</a:t>
            </a:r>
            <a:endParaRPr lang="cs-CZ" dirty="0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03238" y="530225"/>
            <a:ext cx="8183562" cy="4187825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Font typeface="Wingdings 2" pitchFamily="18" charset="2"/>
              <a:buNone/>
            </a:pPr>
            <a:endParaRPr lang="cs-CZ" sz="2000" dirty="0" smtClean="0">
              <a:latin typeface="Calibri" pitchFamily="34" charset="0"/>
            </a:endParaRPr>
          </a:p>
          <a:p>
            <a:pPr>
              <a:lnSpc>
                <a:spcPct val="80000"/>
              </a:lnSpc>
            </a:pPr>
            <a:r>
              <a:rPr lang="cs-CZ" sz="2000" dirty="0" smtClean="0">
                <a:latin typeface="Calibri" pitchFamily="34" charset="0"/>
              </a:rPr>
              <a:t>PACHMANN, E. </a:t>
            </a:r>
            <a:r>
              <a:rPr lang="cs-CZ" sz="2000" smtClean="0">
                <a:latin typeface="Calibri" pitchFamily="34" charset="0"/>
              </a:rPr>
              <a:t>a V. </a:t>
            </a:r>
            <a:r>
              <a:rPr lang="cs-CZ" sz="2000" dirty="0" smtClean="0">
                <a:latin typeface="Calibri" pitchFamily="34" charset="0"/>
              </a:rPr>
              <a:t>HOFFMAN, </a:t>
            </a:r>
            <a:r>
              <a:rPr lang="cs-CZ" sz="2000" dirty="0" smtClean="0">
                <a:latin typeface="Calibri" pitchFamily="34" charset="0"/>
              </a:rPr>
              <a:t>. </a:t>
            </a:r>
            <a:r>
              <a:rPr lang="cs-CZ" sz="2000" i="1" dirty="0" smtClean="0">
                <a:latin typeface="Calibri" pitchFamily="34" charset="0"/>
              </a:rPr>
              <a:t>Obecná didaktika chemie</a:t>
            </a:r>
            <a:r>
              <a:rPr lang="cs-CZ" sz="2000" dirty="0" smtClean="0">
                <a:latin typeface="Calibri" pitchFamily="34" charset="0"/>
              </a:rPr>
              <a:t>. Praha: SPN, 1981.</a:t>
            </a:r>
          </a:p>
          <a:p>
            <a:pPr>
              <a:lnSpc>
                <a:spcPct val="80000"/>
              </a:lnSpc>
            </a:pPr>
            <a:r>
              <a:rPr lang="cs-CZ" sz="2000" dirty="0" smtClean="0">
                <a:latin typeface="Calibri" pitchFamily="34" charset="0"/>
              </a:rPr>
              <a:t>PACHMANN a kol. </a:t>
            </a:r>
            <a:r>
              <a:rPr lang="cs-CZ" sz="2000" i="1" dirty="0" smtClean="0">
                <a:latin typeface="Calibri" pitchFamily="34" charset="0"/>
              </a:rPr>
              <a:t>Speciální didaktika chemie</a:t>
            </a:r>
            <a:r>
              <a:rPr lang="cs-CZ" sz="2000" dirty="0" smtClean="0">
                <a:latin typeface="Calibri" pitchFamily="34" charset="0"/>
              </a:rPr>
              <a:t>. Praha: SPN,1986.</a:t>
            </a:r>
          </a:p>
          <a:p>
            <a:pPr>
              <a:lnSpc>
                <a:spcPct val="80000"/>
              </a:lnSpc>
            </a:pPr>
            <a:r>
              <a:rPr lang="cs-CZ" sz="2000" dirty="0" smtClean="0">
                <a:latin typeface="Calibri" pitchFamily="34" charset="0"/>
              </a:rPr>
              <a:t>FLEMR V. a DUŠEK B. </a:t>
            </a:r>
            <a:r>
              <a:rPr lang="cs-CZ" sz="2000" i="1" dirty="0" smtClean="0">
                <a:latin typeface="Calibri" pitchFamily="34" charset="0"/>
              </a:rPr>
              <a:t>Chemie I /obecná a anorganická/ pro gymnázia</a:t>
            </a:r>
            <a:r>
              <a:rPr lang="cs-CZ" sz="2000" dirty="0" smtClean="0">
                <a:latin typeface="Calibri" pitchFamily="34" charset="0"/>
              </a:rPr>
              <a:t>. Praha: SPN, 2007.</a:t>
            </a:r>
          </a:p>
          <a:p>
            <a:pPr>
              <a:lnSpc>
                <a:spcPct val="80000"/>
              </a:lnSpc>
              <a:buFont typeface="Arial" charset="0"/>
              <a:buChar char="•"/>
            </a:pPr>
            <a:r>
              <a:rPr lang="cs-CZ" sz="2000" dirty="0" smtClean="0">
                <a:latin typeface="Calibri" pitchFamily="34" charset="0"/>
              </a:rPr>
              <a:t>PETTY, G. </a:t>
            </a:r>
            <a:r>
              <a:rPr lang="cs-CZ" sz="2000" i="1" dirty="0" smtClean="0">
                <a:latin typeface="Calibri" pitchFamily="34" charset="0"/>
              </a:rPr>
              <a:t>Moderní vyučování</a:t>
            </a:r>
            <a:r>
              <a:rPr lang="cs-CZ" sz="2000" dirty="0" smtClean="0">
                <a:latin typeface="Calibri" pitchFamily="34" charset="0"/>
              </a:rPr>
              <a:t>. 1. vyd., Praha: Portál, 1996 ISBN 80-7178-070-7</a:t>
            </a:r>
          </a:p>
          <a:p>
            <a:pPr>
              <a:lnSpc>
                <a:spcPct val="80000"/>
              </a:lnSpc>
              <a:buFont typeface="Arial" charset="0"/>
              <a:buChar char="•"/>
            </a:pPr>
            <a:r>
              <a:rPr lang="cs-CZ" sz="2000" dirty="0" smtClean="0">
                <a:latin typeface="Calibri" pitchFamily="34" charset="0"/>
              </a:rPr>
              <a:t>DUŠEK, B. </a:t>
            </a:r>
            <a:r>
              <a:rPr lang="cs-CZ" sz="2000" i="1" dirty="0" smtClean="0">
                <a:latin typeface="Calibri" pitchFamily="34" charset="0"/>
              </a:rPr>
              <a:t>Kapitoly z didaktiky chemie</a:t>
            </a:r>
            <a:r>
              <a:rPr lang="cs-CZ" sz="2000" dirty="0" smtClean="0">
                <a:latin typeface="Calibri" pitchFamily="34" charset="0"/>
              </a:rPr>
              <a:t>. 2. </a:t>
            </a:r>
            <a:r>
              <a:rPr lang="cs-CZ" sz="2000" dirty="0" err="1" smtClean="0">
                <a:latin typeface="Calibri" pitchFamily="34" charset="0"/>
              </a:rPr>
              <a:t>přeprac</a:t>
            </a:r>
            <a:r>
              <a:rPr lang="cs-CZ" sz="2000" dirty="0" smtClean="0">
                <a:latin typeface="Calibri" pitchFamily="34" charset="0"/>
              </a:rPr>
              <a:t>. vyd., Praha: VŠCHT Praha, 2009. ISBN 978-80-7080-736-1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kt">
  <a:themeElements>
    <a:clrScheme name="Aspek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k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k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F9545AC2-F1C2-425C-A97C-5153E0FADE09}"/>
</file>

<file path=customXml/itemProps2.xml><?xml version="1.0" encoding="utf-8"?>
<ds:datastoreItem xmlns:ds="http://schemas.openxmlformats.org/officeDocument/2006/customXml" ds:itemID="{01B8714C-18FA-4507-864B-BBEF86755517}"/>
</file>

<file path=customXml/itemProps3.xml><?xml version="1.0" encoding="utf-8"?>
<ds:datastoreItem xmlns:ds="http://schemas.openxmlformats.org/officeDocument/2006/customXml" ds:itemID="{C12A65AF-C7CE-44BA-8CBB-14CB24B12F6D}"/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301</TotalTime>
  <Words>470</Words>
  <Application>Microsoft Office PowerPoint</Application>
  <PresentationFormat>Předvádění na obrazovce (4:3)</PresentationFormat>
  <Paragraphs>139</Paragraphs>
  <Slides>8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Aspekt</vt:lpstr>
      <vt:lpstr>Snímek 1</vt:lpstr>
      <vt:lpstr>Spojte název se správným vzorcem</vt:lpstr>
      <vt:lpstr>Oxidační číslo</vt:lpstr>
      <vt:lpstr>Vybrané prvky a jejich oxidační čísla</vt:lpstr>
      <vt:lpstr>Prvky s kladnými i zápornými oxidačními čísly</vt:lpstr>
      <vt:lpstr>Snímek 6</vt:lpstr>
      <vt:lpstr>Koncovky přídavných jmen dle ox.čísla</vt:lpstr>
      <vt:lpstr>Použitá literatura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Oxidační číslo</dc:title>
  <dc:creator>Veronika</dc:creator>
  <cp:lastModifiedBy>Chalupna</cp:lastModifiedBy>
  <cp:revision>27</cp:revision>
  <dcterms:created xsi:type="dcterms:W3CDTF">2012-12-06T08:28:27Z</dcterms:created>
  <dcterms:modified xsi:type="dcterms:W3CDTF">2013-01-06T13:02:50Z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