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6" r:id="rId4"/>
    <p:sldId id="260" r:id="rId5"/>
    <p:sldId id="259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520D799-CFAA-4470-8B40-77A04227BD7B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22CFBF5-FCD6-4C91-B108-FA9C8F77FC6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B7D3594-757B-4914-A4E6-BD8C3B2D1F4A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4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B625C-BB91-419C-B0F0-1944642813DA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1402F-EFB5-4B3E-B9CF-F2E65C9B1F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10977-0060-4F30-B3D2-60A594B76E57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580A0-3D59-49CD-BE92-D900F5525C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EEF52-0F95-42A3-B3FD-2FCE89B2A55B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1F6AB-5322-4385-BA3F-CBEE05E0A7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5BA73-835B-4D8D-AB0E-969F0E0E41D6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C4833E-B1E2-4C1F-B904-5C8D9EDDBAC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D6A52-ACC3-48FE-AA07-DF41D1C040A3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CAF9C-0971-4355-A708-AAAB332879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99AE5-3928-4009-99B4-EEA60B0DE12B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22DEA-6276-49B4-ACB7-BB27BE2C0AB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B4255-34EA-44C7-BAAB-3972D08F46F4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8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D461B-8B9E-45B3-ABB7-7DF216CA3C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8EB9F-7D9F-4033-B2D0-EDFF96804126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4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DD9A-0C4C-4111-874A-04C7A5A974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DB16A-351C-4C53-93F4-129F07616E3A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3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FFBC8-B0ED-4A07-8BF8-89B0E43C57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65714-E845-4D71-ABDC-55AB168F4BB9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6" name="Zástupný symbol pro zápatí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C71C0-1154-4C26-9F11-210664FCDA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s odříznutým a zakulaceným jedním rohem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Pravoúhlý trojúhelník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9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5FD09-7180-4836-9023-39278B8303D2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10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1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794FC-37FE-4A69-BE98-2086C2E42B3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Zástupný symbol pro nadpis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29" name="Zástupný symbol pro text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617BF0-A580-45CD-8E77-E38687FAF9E2}" type="datetimeFigureOut">
              <a:rPr lang="cs-CZ"/>
              <a:pPr>
                <a:defRPr/>
              </a:pPr>
              <a:t>6.1.2013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FC5341-5249-4400-92FB-4B6D25C7813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grpSp>
        <p:nvGrpSpPr>
          <p:cNvPr id="1033" name="Skupina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4" r:id="rId2"/>
    <p:sldLayoutId id="2147483673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4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smtClean="0">
                <a:latin typeface="Arial" charset="0"/>
              </a:rPr>
              <a:t>Bezkyslíkaté kyseliny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>
                <a:latin typeface="+mj-lt"/>
              </a:rPr>
              <a:t>VY_32_INOVACE_CHE.1.02a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>
                <a:latin typeface="+mj-lt"/>
              </a:rPr>
              <a:t>5. 9. 2012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1600" dirty="0" smtClean="0"/>
              <a:t>	Prezentace slouží jako teoretický podklad. Materiál je doplněn cvičením v programu </a:t>
            </a:r>
            <a:r>
              <a:rPr lang="cs-CZ" sz="1600" dirty="0" err="1" smtClean="0"/>
              <a:t>Smart</a:t>
            </a:r>
            <a:r>
              <a:rPr lang="cs-CZ" sz="1600" dirty="0" smtClean="0"/>
              <a:t> notebook po </a:t>
            </a:r>
            <a:r>
              <a:rPr lang="cs-CZ" sz="1600" smtClean="0"/>
              <a:t>názvem</a:t>
            </a:r>
            <a:r>
              <a:rPr lang="cs-CZ" sz="1600" smtClean="0">
                <a:latin typeface="+mj-lt"/>
              </a:rPr>
              <a:t> VY_32_INOVACE_CHE.1.02b.</a:t>
            </a:r>
            <a:endParaRPr lang="cs-CZ" sz="1600" dirty="0" smtClean="0">
              <a:latin typeface="+mj-lt"/>
            </a:endParaRP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71550" y="476250"/>
            <a:ext cx="7489825" cy="1566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Bezkyslíkaté kyseliny</a:t>
            </a:r>
          </a:p>
        </p:txBody>
      </p:sp>
      <p:sp>
        <p:nvSpPr>
          <p:cNvPr id="16386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skládají se z vodíku a nekovu</a:t>
            </a:r>
          </a:p>
          <a:p>
            <a:r>
              <a:rPr lang="cs-CZ" smtClean="0"/>
              <a:t>vodík má v kyselinách vždy oxidační číslo +I</a:t>
            </a:r>
          </a:p>
          <a:p>
            <a:r>
              <a:rPr lang="cs-CZ" smtClean="0"/>
              <a:t>podstatným jménem je kyselina, k přídavnému jménu se přidává koncovka </a:t>
            </a:r>
            <a:r>
              <a:rPr lang="cs-CZ" smtClean="0">
                <a:solidFill>
                  <a:srgbClr val="FF0000"/>
                </a:solidFill>
              </a:rPr>
              <a:t>– vodíková </a:t>
            </a:r>
          </a:p>
          <a:p>
            <a:r>
              <a:rPr lang="cs-CZ" smtClean="0"/>
              <a:t>v případě jsou kyseliny v plynném skupenství, označují se názvem prvku a koncovkou </a:t>
            </a:r>
            <a:r>
              <a:rPr lang="cs-CZ" smtClean="0">
                <a:solidFill>
                  <a:srgbClr val="FF0000"/>
                </a:solidFill>
              </a:rPr>
              <a:t>– vodík</a:t>
            </a:r>
          </a:p>
          <a:p>
            <a:pPr>
              <a:buFont typeface="Wingdings 2" pitchFamily="18" charset="2"/>
              <a:buNone/>
            </a:pPr>
            <a:r>
              <a:rPr lang="cs-CZ" smtClean="0"/>
              <a:t>	(chlorovodík)</a:t>
            </a:r>
          </a:p>
          <a:p>
            <a:pPr>
              <a:buFont typeface="Wingdings 2" pitchFamily="18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Bezkyslíkaté kyseliny</a:t>
            </a:r>
          </a:p>
        </p:txBody>
      </p:sp>
      <p:sp>
        <p:nvSpPr>
          <p:cNvPr id="17410" name="Podnadp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smtClean="0"/>
              <a:t>Halogenvodíky H</a:t>
            </a:r>
            <a:r>
              <a:rPr lang="cs-CZ" b="1" baseline="30000" smtClean="0"/>
              <a:t>I</a:t>
            </a:r>
            <a:r>
              <a:rPr lang="cs-CZ" b="1" smtClean="0"/>
              <a:t>X</a:t>
            </a:r>
            <a:r>
              <a:rPr lang="cs-CZ" b="1" baseline="30000" smtClean="0"/>
              <a:t>-I</a:t>
            </a:r>
            <a:endParaRPr lang="cs-CZ" b="1" smtClean="0"/>
          </a:p>
          <a:p>
            <a:r>
              <a:rPr lang="cs-CZ" smtClean="0"/>
              <a:t>H</a:t>
            </a:r>
            <a:r>
              <a:rPr lang="cs-CZ" baseline="30000" smtClean="0"/>
              <a:t>I</a:t>
            </a:r>
            <a:r>
              <a:rPr lang="cs-CZ" smtClean="0"/>
              <a:t>F</a:t>
            </a:r>
            <a:r>
              <a:rPr lang="cs-CZ" baseline="30000" smtClean="0"/>
              <a:t>-I</a:t>
            </a:r>
            <a:r>
              <a:rPr lang="cs-CZ" smtClean="0"/>
              <a:t> - kyselina fluoro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</a:p>
          <a:p>
            <a:r>
              <a:rPr lang="cs-CZ" smtClean="0"/>
              <a:t>H</a:t>
            </a:r>
            <a:r>
              <a:rPr lang="cs-CZ" baseline="30000" smtClean="0"/>
              <a:t>I</a:t>
            </a:r>
            <a:r>
              <a:rPr lang="cs-CZ" smtClean="0"/>
              <a:t>Cl</a:t>
            </a:r>
            <a:r>
              <a:rPr lang="cs-CZ" baseline="30000" smtClean="0"/>
              <a:t>-I</a:t>
            </a:r>
            <a:r>
              <a:rPr lang="cs-CZ" smtClean="0"/>
              <a:t> - kyselina chloro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</a:p>
          <a:p>
            <a:r>
              <a:rPr lang="cs-CZ" smtClean="0"/>
              <a:t>H</a:t>
            </a:r>
            <a:r>
              <a:rPr lang="cs-CZ" baseline="30000" smtClean="0"/>
              <a:t>I</a:t>
            </a:r>
            <a:r>
              <a:rPr lang="cs-CZ" smtClean="0"/>
              <a:t>Br</a:t>
            </a:r>
            <a:r>
              <a:rPr lang="cs-CZ" baseline="30000" smtClean="0"/>
              <a:t>-I</a:t>
            </a:r>
            <a:r>
              <a:rPr lang="cs-CZ" smtClean="0"/>
              <a:t> - kyselina bromo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</a:p>
          <a:p>
            <a:r>
              <a:rPr lang="cs-CZ" smtClean="0"/>
              <a:t>H</a:t>
            </a:r>
            <a:r>
              <a:rPr lang="cs-CZ" baseline="30000" smtClean="0"/>
              <a:t>I</a:t>
            </a:r>
            <a:r>
              <a:rPr lang="cs-CZ" smtClean="0"/>
              <a:t>I</a:t>
            </a:r>
            <a:r>
              <a:rPr lang="cs-CZ" baseline="30000" smtClean="0"/>
              <a:t>-I</a:t>
            </a:r>
            <a:r>
              <a:rPr lang="cs-CZ" smtClean="0"/>
              <a:t> - kyselina jodo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</a:p>
          <a:p>
            <a:r>
              <a:rPr lang="cs-CZ" b="1" smtClean="0"/>
              <a:t>Kyseliny VI. A skupiny H</a:t>
            </a:r>
            <a:r>
              <a:rPr lang="cs-CZ" b="1" baseline="-25000" smtClean="0"/>
              <a:t>2</a:t>
            </a:r>
            <a:r>
              <a:rPr lang="cs-CZ" b="1" smtClean="0"/>
              <a:t>X</a:t>
            </a:r>
            <a:r>
              <a:rPr lang="cs-CZ" b="1" baseline="30000" smtClean="0"/>
              <a:t>-II</a:t>
            </a:r>
            <a:endParaRPr lang="cs-CZ" b="1" smtClean="0"/>
          </a:p>
          <a:p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S - sulfan (sirovodík, kyselina siro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  <a:r>
              <a:rPr lang="cs-CZ" smtClean="0"/>
              <a:t>)</a:t>
            </a:r>
          </a:p>
          <a:p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Se – selan (kyselina seleno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  <a:r>
              <a:rPr lang="cs-CZ" smtClean="0"/>
              <a:t>)</a:t>
            </a:r>
          </a:p>
          <a:p>
            <a:r>
              <a:rPr lang="cs-CZ" smtClean="0"/>
              <a:t>H</a:t>
            </a:r>
            <a:r>
              <a:rPr lang="cs-CZ" baseline="-25000" smtClean="0"/>
              <a:t>2</a:t>
            </a:r>
            <a:r>
              <a:rPr lang="cs-CZ" smtClean="0"/>
              <a:t>Te – telan (kyselina telluro</a:t>
            </a:r>
            <a:r>
              <a:rPr lang="cs-CZ" smtClean="0">
                <a:solidFill>
                  <a:srgbClr val="FF0000"/>
                </a:solidFill>
              </a:rPr>
              <a:t>vodíková</a:t>
            </a:r>
            <a:r>
              <a:rPr lang="cs-CZ" smtClean="0"/>
              <a:t>)</a:t>
            </a:r>
          </a:p>
          <a:p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algn="ctr"/>
            <a:r>
              <a:rPr lang="cs-CZ" smtClean="0"/>
              <a:t>Napište názvy kyselin: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1. HF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2. </a:t>
            </a:r>
            <a:r>
              <a:rPr lang="cs-CZ" sz="3600" dirty="0" err="1" smtClean="0"/>
              <a:t>HCl</a:t>
            </a:r>
            <a:endParaRPr lang="cs-CZ" sz="36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3. </a:t>
            </a:r>
            <a:r>
              <a:rPr lang="cs-CZ" sz="3600" dirty="0" err="1" smtClean="0"/>
              <a:t>HBr</a:t>
            </a:r>
            <a:endParaRPr lang="cs-CZ" sz="36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4. HI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5. HCN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6. 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7. 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Se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cs-CZ" sz="3600" dirty="0" smtClean="0"/>
              <a:t>8. H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Te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463" y="1557338"/>
            <a:ext cx="4103687" cy="4525962"/>
          </a:xfrm>
        </p:spPr>
        <p:txBody>
          <a:bodyPr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fluorovodíková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chlorovodíková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bromovodíková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Jodovodíková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kyanovodíková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sirovodíková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selenovodíková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err="1" smtClean="0"/>
              <a:t>Kys</a:t>
            </a:r>
            <a:r>
              <a:rPr lang="cs-CZ" sz="3200" dirty="0" smtClean="0"/>
              <a:t>. </a:t>
            </a:r>
            <a:r>
              <a:rPr lang="cs-CZ" sz="3200" dirty="0" err="1" smtClean="0"/>
              <a:t>tellurovodíková</a:t>
            </a:r>
            <a:endParaRPr lang="cs-CZ" sz="32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4643438" y="1484313"/>
            <a:ext cx="3960812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000" dirty="0" smtClean="0">
                <a:latin typeface="+mj-lt"/>
              </a:rPr>
              <a:t>PACHMANN, E. a HOFFMAN, V. </a:t>
            </a:r>
            <a:r>
              <a:rPr lang="cs-CZ" sz="2000" i="1" dirty="0" smtClean="0">
                <a:latin typeface="+mj-lt"/>
              </a:rPr>
              <a:t>Obecná didaktika chemie</a:t>
            </a:r>
            <a:r>
              <a:rPr lang="cs-CZ" sz="2000" dirty="0" smtClean="0">
                <a:latin typeface="+mj-lt"/>
              </a:rPr>
              <a:t>. Praha: SPN, 1981.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latin typeface="+mj-lt"/>
              </a:rPr>
              <a:t>PACHMANN a kol. </a:t>
            </a:r>
            <a:r>
              <a:rPr lang="cs-CZ" sz="2000" i="1" dirty="0" smtClean="0">
                <a:latin typeface="+mj-lt"/>
              </a:rPr>
              <a:t>Speciální didaktika chemie</a:t>
            </a:r>
            <a:r>
              <a:rPr lang="cs-CZ" sz="2000" dirty="0" smtClean="0">
                <a:latin typeface="+mj-lt"/>
              </a:rPr>
              <a:t>. Praha: SPN</a:t>
            </a:r>
            <a:r>
              <a:rPr lang="cs-CZ" sz="2000" dirty="0" smtClean="0">
                <a:latin typeface="+mj-lt"/>
              </a:rPr>
              <a:t>, 1986</a:t>
            </a:r>
            <a:r>
              <a:rPr lang="cs-CZ" sz="2000" dirty="0" smtClean="0">
                <a:latin typeface="+mj-lt"/>
              </a:rPr>
              <a:t>.</a:t>
            </a:r>
          </a:p>
          <a:p>
            <a:pPr>
              <a:lnSpc>
                <a:spcPct val="90000"/>
              </a:lnSpc>
            </a:pPr>
            <a:r>
              <a:rPr lang="cs-CZ" sz="2000" dirty="0" smtClean="0">
                <a:latin typeface="+mj-lt"/>
              </a:rPr>
              <a:t>FLEMR V. </a:t>
            </a:r>
            <a:r>
              <a:rPr lang="cs-CZ" sz="2000" dirty="0" smtClean="0">
                <a:latin typeface="+mj-lt"/>
              </a:rPr>
              <a:t>a B. DUŠEK . </a:t>
            </a:r>
            <a:r>
              <a:rPr lang="cs-CZ" sz="2000" i="1" dirty="0" smtClean="0">
                <a:latin typeface="+mj-lt"/>
              </a:rPr>
              <a:t>Chemie I /obecná a anorganická/ pro gymnázia</a:t>
            </a:r>
            <a:r>
              <a:rPr lang="cs-CZ" sz="2000" dirty="0" smtClean="0">
                <a:latin typeface="+mj-lt"/>
              </a:rPr>
              <a:t>. Praha: SPN, 2007.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>
                <a:latin typeface="+mj-lt"/>
              </a:rPr>
              <a:t>PETTY, G. </a:t>
            </a:r>
            <a:r>
              <a:rPr lang="cs-CZ" sz="2000" i="1" dirty="0" smtClean="0">
                <a:latin typeface="+mj-lt"/>
              </a:rPr>
              <a:t>Moderní vyučování</a:t>
            </a:r>
            <a:r>
              <a:rPr lang="cs-CZ" sz="2000" dirty="0" smtClean="0">
                <a:latin typeface="+mj-lt"/>
              </a:rPr>
              <a:t>. 1. vyd., Praha: Portál, 1996 ISBN 80-7178-070-7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000" dirty="0" smtClean="0">
                <a:latin typeface="+mj-lt"/>
              </a:rPr>
              <a:t>DUŠEK, B. </a:t>
            </a:r>
            <a:r>
              <a:rPr lang="cs-CZ" sz="2000" i="1" dirty="0" smtClean="0">
                <a:latin typeface="+mj-lt"/>
              </a:rPr>
              <a:t>Kapitoly z didaktiky chemie</a:t>
            </a:r>
            <a:r>
              <a:rPr lang="cs-CZ" sz="2000" dirty="0" smtClean="0">
                <a:latin typeface="+mj-lt"/>
              </a:rPr>
              <a:t>. 2. </a:t>
            </a:r>
            <a:r>
              <a:rPr lang="cs-CZ" sz="2000" dirty="0" err="1" smtClean="0">
                <a:latin typeface="+mj-lt"/>
              </a:rPr>
              <a:t>přeprac</a:t>
            </a:r>
            <a:r>
              <a:rPr lang="cs-CZ" sz="2000" dirty="0" smtClean="0">
                <a:latin typeface="+mj-lt"/>
              </a:rPr>
              <a:t>. vyd., Praha: VŠCHT Praha, 2009. ISBN 978-80-7080-736-1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Tok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5651F090-1024-41B9-AD7A-82296C1C1506}"/>
</file>

<file path=customXml/itemProps2.xml><?xml version="1.0" encoding="utf-8"?>
<ds:datastoreItem xmlns:ds="http://schemas.openxmlformats.org/officeDocument/2006/customXml" ds:itemID="{06EDCAE4-8389-444E-8237-6299EA946FE2}"/>
</file>

<file path=customXml/itemProps3.xml><?xml version="1.0" encoding="utf-8"?>
<ds:datastoreItem xmlns:ds="http://schemas.openxmlformats.org/officeDocument/2006/customXml" ds:itemID="{E3AF9713-793E-4289-B777-FC78C9246A8E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143</TotalTime>
  <Words>216</Words>
  <Application>Microsoft Office PowerPoint</Application>
  <PresentationFormat>Předvádění na obrazovce (4:3)</PresentationFormat>
  <Paragraphs>51</Paragraphs>
  <Slides>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Tok</vt:lpstr>
      <vt:lpstr>Snímek 1</vt:lpstr>
      <vt:lpstr>Bezkyslíkaté kyseliny</vt:lpstr>
      <vt:lpstr>Bezkyslíkaté kyseliny</vt:lpstr>
      <vt:lpstr>Napište názvy kyselin:</vt:lpstr>
      <vt:lpstr>Použitá literatura: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Bezkyslíkaté kyseliny</dc:title>
  <dc:creator>Veronika</dc:creator>
  <cp:lastModifiedBy>Chalupna</cp:lastModifiedBy>
  <cp:revision>25</cp:revision>
  <dcterms:created xsi:type="dcterms:W3CDTF">2012-12-06T08:59:21Z</dcterms:created>
  <dcterms:modified xsi:type="dcterms:W3CDTF">2013-01-06T13:03:11Z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