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6" r:id="rId3"/>
    <p:sldId id="258" r:id="rId4"/>
    <p:sldId id="259" r:id="rId5"/>
    <p:sldId id="261" r:id="rId6"/>
    <p:sldId id="260" r:id="rId7"/>
    <p:sldId id="263" r:id="rId8"/>
    <p:sldId id="262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27FA10C-3896-4FD7-A5A6-8B645108E346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71BB104-60C9-4F41-8926-80179D265F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017A2F-7983-4799-B793-563495BF494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649E8-3AA8-467C-8E3F-7AF493FF6FFC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688FC-0165-4219-8012-8EF145AA96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4C481-ABAB-413D-8EE8-BDC3AE04E52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B178F-9CAB-4A7E-B8EC-06263EC544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4218D-EC25-40D0-95DD-DD56364FFDD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6B495-CB8D-4DA3-8A70-942A7417AA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A42C0-8453-40FC-84AC-440A907DC311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3B2BD-0C5F-45A4-B684-981BD3CE40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0E2F5-45FB-4797-8661-335356EEB296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A6EB5-D898-428C-BDA0-B7809B6AD9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DBEB2-2BC7-4ED1-80FD-4B2D8B399EEB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5D624-02D9-47F0-AB20-29D07253C6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8FEE9-71CC-4E68-97B9-BCC155718DC0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ADBF9-B480-4406-ABC6-B4E72EF3E2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7F414-2316-4701-A4BB-4B17E78DBAB0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5A4E1-3BB5-4BC1-950E-A71E6F59E0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BF723-4ADC-4E65-BA8D-1D9181D6F7E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6DE2B-77C6-48FC-A207-48620CCBD4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1F1C5-B8CD-43E6-BF22-6C8B7911AD40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260C6-19FD-49FF-8648-D159A9D193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398E-6694-44CF-B53D-C9B32D216FE8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6B0FF-2F41-488E-B6A9-19366B6ECF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441AA8-6FAB-4C54-BF5A-4E3CB0E0D878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300D30-E42F-4541-8232-E89BFC415D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Číslo projektu: CZ.1.07/1.5.00/34.0953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</a:t>
            </a:r>
            <a:r>
              <a:rPr lang="cs-CZ" sz="2400" dirty="0" smtClean="0">
                <a:latin typeface="Arial" charset="0"/>
              </a:rPr>
              <a:t>Kyslíkaté kyseliny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VY_32_INOVACE_CHE.1.03a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07.09.2012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Vyučovací předmět, ročník, obor: CHE, </a:t>
            </a:r>
            <a:r>
              <a:rPr lang="cs-CZ" sz="1800" dirty="0"/>
              <a:t>1</a:t>
            </a:r>
            <a:r>
              <a:rPr lang="cs-CZ" sz="1800" dirty="0" smtClean="0"/>
              <a:t>. ročník, Laboratorní asistent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dirty="0" smtClean="0"/>
              <a:t>Prezentace slouží jako teoretický podklad. Materiál je doplněn cvičením v programu </a:t>
            </a:r>
            <a:r>
              <a:rPr lang="cs-CZ" sz="1600" dirty="0" err="1" smtClean="0"/>
              <a:t>Smart</a:t>
            </a:r>
            <a:r>
              <a:rPr lang="cs-CZ" sz="1600" dirty="0" smtClean="0"/>
              <a:t> </a:t>
            </a:r>
            <a:r>
              <a:rPr lang="cs-CZ" sz="1600" dirty="0" smtClean="0"/>
              <a:t>notebook </a:t>
            </a:r>
            <a:r>
              <a:rPr lang="cs-CZ" sz="1600" smtClean="0"/>
              <a:t>pod názvem VY_32_INOVACE_CHE.1.03b.</a:t>
            </a:r>
            <a:endParaRPr lang="cs-CZ" sz="1600" dirty="0" smtClean="0"/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55650" y="277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Kyslíkaté kyseliny</a:t>
            </a:r>
          </a:p>
        </p:txBody>
      </p:sp>
      <p:sp>
        <p:nvSpPr>
          <p:cNvPr id="16386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skládají se z vodíku, nekovu a kyslíku</a:t>
            </a:r>
          </a:p>
          <a:p>
            <a:r>
              <a:rPr lang="cs-CZ" smtClean="0"/>
              <a:t>vodík má vždy oxidační číslo </a:t>
            </a:r>
            <a:r>
              <a:rPr lang="en-US" smtClean="0"/>
              <a:t>+</a:t>
            </a:r>
            <a:r>
              <a:rPr lang="cs-CZ" smtClean="0"/>
              <a:t>I, kyslík –II</a:t>
            </a:r>
          </a:p>
          <a:p>
            <a:pPr>
              <a:buFont typeface="Arial" charset="0"/>
              <a:buNone/>
            </a:pPr>
            <a:r>
              <a:rPr lang="cs-CZ" smtClean="0"/>
              <a:t>	H</a:t>
            </a:r>
            <a:r>
              <a:rPr lang="en-US" baseline="30000" smtClean="0"/>
              <a:t>+</a:t>
            </a:r>
            <a:r>
              <a:rPr lang="cs-CZ" baseline="30000" smtClean="0"/>
              <a:t>I </a:t>
            </a:r>
            <a:r>
              <a:rPr lang="cs-CZ" smtClean="0"/>
              <a:t>X O</a:t>
            </a:r>
            <a:r>
              <a:rPr lang="cs-CZ" baseline="30000" smtClean="0"/>
              <a:t>-II</a:t>
            </a:r>
          </a:p>
          <a:p>
            <a:r>
              <a:rPr lang="cs-CZ" smtClean="0"/>
              <a:t>název tvoří kyselina a přídavné jméno podle koncovky oxidačního čísla nekovu kyseliny</a:t>
            </a:r>
          </a:p>
          <a:p>
            <a:pPr>
              <a:buFont typeface="Arial" charset="0"/>
              <a:buNone/>
            </a:pPr>
            <a:r>
              <a:rPr lang="cs-CZ" smtClean="0"/>
              <a:t>	kyselina dus</a:t>
            </a:r>
            <a:r>
              <a:rPr lang="cs-CZ" smtClean="0">
                <a:solidFill>
                  <a:srgbClr val="FF0000"/>
                </a:solidFill>
              </a:rPr>
              <a:t>ičná</a:t>
            </a:r>
            <a:r>
              <a:rPr lang="cs-CZ" smtClean="0"/>
              <a:t> H</a:t>
            </a:r>
            <a:r>
              <a:rPr lang="en-US" baseline="30000" smtClean="0"/>
              <a:t>+</a:t>
            </a:r>
            <a:r>
              <a:rPr lang="cs-CZ" baseline="30000" smtClean="0"/>
              <a:t>I </a:t>
            </a:r>
            <a:r>
              <a:rPr lang="cs-CZ" smtClean="0"/>
              <a:t>N</a:t>
            </a:r>
            <a:r>
              <a:rPr lang="en-US" baseline="30000" smtClean="0"/>
              <a:t>+</a:t>
            </a:r>
            <a:r>
              <a:rPr lang="cs-CZ" baseline="30000" smtClean="0"/>
              <a:t>V </a:t>
            </a:r>
            <a:r>
              <a:rPr lang="cs-CZ" smtClean="0"/>
              <a:t>O</a:t>
            </a:r>
            <a:r>
              <a:rPr lang="cs-CZ" baseline="30000" smtClean="0"/>
              <a:t>-II	</a:t>
            </a:r>
            <a:r>
              <a:rPr lang="cs-CZ" smtClean="0"/>
              <a:t> H</a:t>
            </a:r>
            <a:r>
              <a:rPr lang="en-US" baseline="30000" smtClean="0"/>
              <a:t>+</a:t>
            </a:r>
            <a:r>
              <a:rPr lang="cs-CZ" baseline="30000" smtClean="0"/>
              <a:t>I </a:t>
            </a:r>
            <a:r>
              <a:rPr lang="cs-CZ" smtClean="0"/>
              <a:t>N</a:t>
            </a:r>
            <a:r>
              <a:rPr lang="en-US" baseline="30000" smtClean="0"/>
              <a:t>+</a:t>
            </a:r>
            <a:r>
              <a:rPr lang="cs-CZ" baseline="30000" smtClean="0"/>
              <a:t>V </a:t>
            </a:r>
            <a:r>
              <a:rPr lang="cs-CZ" smtClean="0"/>
              <a:t>O</a:t>
            </a:r>
            <a:r>
              <a:rPr lang="cs-CZ" baseline="30000" smtClean="0"/>
              <a:t>-II</a:t>
            </a:r>
          </a:p>
          <a:p>
            <a:pPr>
              <a:buFont typeface="Arial" charset="0"/>
              <a:buNone/>
            </a:pPr>
            <a:r>
              <a:rPr lang="cs-CZ" baseline="30000" smtClean="0"/>
              <a:t>	součet oxidačních čísel:           </a:t>
            </a:r>
            <a:r>
              <a:rPr lang="en-US" baseline="30000" smtClean="0"/>
              <a:t>+</a:t>
            </a:r>
            <a:r>
              <a:rPr lang="cs-CZ" baseline="30000" smtClean="0"/>
              <a:t>6</a:t>
            </a:r>
            <a:r>
              <a:rPr lang="cs-CZ" smtClean="0"/>
              <a:t>     </a:t>
            </a:r>
            <a:r>
              <a:rPr lang="cs-CZ" baseline="30000" smtClean="0"/>
              <a:t>-2 =  0	          </a:t>
            </a:r>
            <a:r>
              <a:rPr lang="en-US" baseline="30000" smtClean="0"/>
              <a:t>+</a:t>
            </a:r>
            <a:r>
              <a:rPr lang="cs-CZ" baseline="30000" smtClean="0"/>
              <a:t>6        -6 = 0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4716463" y="4365625"/>
            <a:ext cx="0" cy="1079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5219700" y="5157788"/>
            <a:ext cx="0" cy="2159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7235825" y="4365625"/>
            <a:ext cx="0" cy="1079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ovéPole 13"/>
          <p:cNvSpPr txBox="1">
            <a:spLocks noChangeArrowheads="1"/>
          </p:cNvSpPr>
          <p:nvPr/>
        </p:nvSpPr>
        <p:spPr bwMode="auto">
          <a:xfrm>
            <a:off x="7451725" y="47244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Vícesytné kyseliny</a:t>
            </a:r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r>
              <a:rPr lang="cs-CZ" smtClean="0"/>
              <a:t>počet atomů vodíku, nekovu nebo kyslíku rozlišujeme pomocí číslovkových předpon:</a:t>
            </a:r>
          </a:p>
          <a:p>
            <a:pPr>
              <a:buFont typeface="Arial" charset="0"/>
              <a:buNone/>
            </a:pPr>
            <a:r>
              <a:rPr lang="cs-CZ" smtClean="0"/>
              <a:t> </a:t>
            </a:r>
          </a:p>
          <a:p>
            <a:endParaRPr lang="cs-CZ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547813" y="2492375"/>
          <a:ext cx="6096000" cy="4086225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Číslovková předpona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předpony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mono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tri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tetra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penta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hexa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hepta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okta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nona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deka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Dvojsytné kyseliny</a:t>
            </a:r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mtClean="0"/>
              <a:t>	kyselina sír</a:t>
            </a:r>
            <a:r>
              <a:rPr lang="cs-CZ" smtClean="0">
                <a:solidFill>
                  <a:srgbClr val="FF0000"/>
                </a:solidFill>
              </a:rPr>
              <a:t>ová</a:t>
            </a:r>
            <a:r>
              <a:rPr lang="cs-CZ" smtClean="0"/>
              <a:t> 	H</a:t>
            </a:r>
            <a:r>
              <a:rPr lang="en-US" baseline="30000" smtClean="0"/>
              <a:t>+</a:t>
            </a:r>
            <a:r>
              <a:rPr lang="cs-CZ" baseline="30000" smtClean="0"/>
              <a:t>I </a:t>
            </a:r>
            <a:r>
              <a:rPr lang="cs-CZ" smtClean="0"/>
              <a:t>S</a:t>
            </a:r>
            <a:r>
              <a:rPr lang="en-US" baseline="30000" smtClean="0"/>
              <a:t>+</a:t>
            </a:r>
            <a:r>
              <a:rPr lang="cs-CZ" baseline="30000" smtClean="0"/>
              <a:t>VI </a:t>
            </a:r>
            <a:r>
              <a:rPr lang="cs-CZ" smtClean="0"/>
              <a:t>O</a:t>
            </a:r>
            <a:r>
              <a:rPr lang="cs-CZ" baseline="30000" smtClean="0"/>
              <a:t>-II</a:t>
            </a:r>
          </a:p>
          <a:p>
            <a:pPr>
              <a:buFont typeface="Arial" charset="0"/>
              <a:buNone/>
            </a:pPr>
            <a:r>
              <a:rPr lang="cs-CZ" baseline="30000" smtClean="0"/>
              <a:t>	součet</a:t>
            </a:r>
            <a:r>
              <a:rPr lang="cs-CZ" smtClean="0"/>
              <a:t> </a:t>
            </a:r>
            <a:r>
              <a:rPr lang="cs-CZ" baseline="30000" smtClean="0"/>
              <a:t>oxidačních čísel:	      </a:t>
            </a:r>
            <a:r>
              <a:rPr lang="en-US" baseline="30000" smtClean="0"/>
              <a:t>+</a:t>
            </a:r>
            <a:r>
              <a:rPr lang="cs-CZ" baseline="30000" smtClean="0"/>
              <a:t>7	</a:t>
            </a:r>
            <a:r>
              <a:rPr lang="cs-CZ" smtClean="0"/>
              <a:t>    </a:t>
            </a:r>
            <a:r>
              <a:rPr lang="cs-CZ" baseline="30000" smtClean="0"/>
              <a:t>-2 = 0</a:t>
            </a:r>
          </a:p>
          <a:p>
            <a:pPr>
              <a:buFont typeface="Arial" charset="0"/>
              <a:buNone/>
            </a:pPr>
            <a:r>
              <a:rPr lang="cs-CZ" baseline="30000" smtClean="0"/>
              <a:t>	v případě,</a:t>
            </a:r>
            <a:r>
              <a:rPr lang="cs-CZ" smtClean="0"/>
              <a:t> </a:t>
            </a:r>
            <a:r>
              <a:rPr lang="cs-CZ" baseline="30000" smtClean="0"/>
              <a:t>že je v součet kladných oxidačních čísel liché číslo, připíšeme k vodíku 2		</a:t>
            </a:r>
            <a:r>
              <a:rPr lang="cs-CZ" smtClean="0"/>
              <a:t> H</a:t>
            </a:r>
            <a:r>
              <a:rPr lang="en-US" baseline="30000" smtClean="0"/>
              <a:t>+</a:t>
            </a:r>
            <a:r>
              <a:rPr lang="cs-CZ" baseline="30000" smtClean="0"/>
              <a:t>I </a:t>
            </a:r>
            <a:r>
              <a:rPr lang="cs-CZ" smtClean="0"/>
              <a:t>S</a:t>
            </a:r>
            <a:r>
              <a:rPr lang="en-US" baseline="30000" smtClean="0"/>
              <a:t>+</a:t>
            </a:r>
            <a:r>
              <a:rPr lang="cs-CZ" baseline="30000" smtClean="0"/>
              <a:t>VI </a:t>
            </a:r>
            <a:r>
              <a:rPr lang="cs-CZ" smtClean="0"/>
              <a:t>O</a:t>
            </a:r>
            <a:r>
              <a:rPr lang="cs-CZ" baseline="30000" smtClean="0"/>
              <a:t>-II</a:t>
            </a:r>
          </a:p>
          <a:p>
            <a:pPr>
              <a:buFont typeface="Arial" charset="0"/>
              <a:buNone/>
            </a:pPr>
            <a:r>
              <a:rPr lang="cs-CZ" baseline="30000" smtClean="0"/>
              <a:t>	součet</a:t>
            </a:r>
            <a:r>
              <a:rPr lang="cs-CZ" smtClean="0"/>
              <a:t> </a:t>
            </a:r>
            <a:r>
              <a:rPr lang="cs-CZ" baseline="30000" smtClean="0"/>
              <a:t>oxidačních čísel:	  2</a:t>
            </a:r>
            <a:r>
              <a:rPr lang="en-US" baseline="30000" smtClean="0"/>
              <a:t>*</a:t>
            </a:r>
            <a:r>
              <a:rPr lang="cs-CZ" baseline="30000" smtClean="0"/>
              <a:t>1</a:t>
            </a:r>
            <a:r>
              <a:rPr lang="en-US" baseline="30000" smtClean="0"/>
              <a:t>+</a:t>
            </a:r>
            <a:r>
              <a:rPr lang="cs-CZ" baseline="30000" smtClean="0"/>
              <a:t>6	</a:t>
            </a:r>
            <a:r>
              <a:rPr lang="cs-CZ" smtClean="0"/>
              <a:t>    </a:t>
            </a:r>
            <a:r>
              <a:rPr lang="cs-CZ" baseline="30000" smtClean="0"/>
              <a:t>-2 = 0</a:t>
            </a:r>
          </a:p>
          <a:p>
            <a:pPr>
              <a:buFont typeface="Arial" charset="0"/>
              <a:buNone/>
            </a:pPr>
            <a:r>
              <a:rPr lang="cs-CZ" baseline="30000" smtClean="0"/>
              <a:t>					</a:t>
            </a:r>
            <a:r>
              <a:rPr lang="cs-CZ" smtClean="0"/>
              <a:t> H</a:t>
            </a:r>
            <a:r>
              <a:rPr lang="en-US" baseline="30000" smtClean="0"/>
              <a:t>+</a:t>
            </a:r>
            <a:r>
              <a:rPr lang="cs-CZ" baseline="30000" smtClean="0"/>
              <a:t>I </a:t>
            </a:r>
            <a:r>
              <a:rPr lang="cs-CZ" smtClean="0"/>
              <a:t>S</a:t>
            </a:r>
            <a:r>
              <a:rPr lang="en-US" baseline="30000" smtClean="0"/>
              <a:t>+</a:t>
            </a:r>
            <a:r>
              <a:rPr lang="cs-CZ" baseline="30000" smtClean="0"/>
              <a:t>VI </a:t>
            </a:r>
            <a:r>
              <a:rPr lang="cs-CZ" smtClean="0"/>
              <a:t>O</a:t>
            </a:r>
            <a:r>
              <a:rPr lang="cs-CZ" baseline="30000" smtClean="0"/>
              <a:t>-II</a:t>
            </a:r>
          </a:p>
          <a:p>
            <a:pPr>
              <a:buFont typeface="Arial" charset="0"/>
              <a:buNone/>
            </a:pPr>
            <a:r>
              <a:rPr lang="cs-CZ" baseline="30000" smtClean="0"/>
              <a:t>	 součet</a:t>
            </a:r>
            <a:r>
              <a:rPr lang="cs-CZ" smtClean="0"/>
              <a:t> </a:t>
            </a:r>
            <a:r>
              <a:rPr lang="cs-CZ" baseline="30000" smtClean="0"/>
              <a:t>oxidačních čísel:	  2</a:t>
            </a:r>
            <a:r>
              <a:rPr lang="en-US" baseline="30000" smtClean="0"/>
              <a:t>*</a:t>
            </a:r>
            <a:r>
              <a:rPr lang="cs-CZ" baseline="30000" smtClean="0"/>
              <a:t>1</a:t>
            </a:r>
            <a:r>
              <a:rPr lang="en-US" baseline="30000" smtClean="0"/>
              <a:t>+</a:t>
            </a:r>
            <a:r>
              <a:rPr lang="cs-CZ" baseline="30000" smtClean="0"/>
              <a:t>6	</a:t>
            </a:r>
            <a:r>
              <a:rPr lang="cs-CZ" smtClean="0"/>
              <a:t>    </a:t>
            </a:r>
            <a:r>
              <a:rPr lang="cs-CZ" baseline="30000" smtClean="0"/>
              <a:t>4</a:t>
            </a:r>
            <a:r>
              <a:rPr lang="en-US" baseline="30000" smtClean="0"/>
              <a:t>*</a:t>
            </a:r>
            <a:r>
              <a:rPr lang="cs-CZ" baseline="30000" smtClean="0"/>
              <a:t>(-2) = 0</a:t>
            </a:r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5292725" y="1557338"/>
            <a:ext cx="0" cy="1079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čára 5"/>
          <p:cNvCxnSpPr/>
          <p:nvPr/>
        </p:nvCxnSpPr>
        <p:spPr>
          <a:xfrm>
            <a:off x="5795963" y="2349500"/>
            <a:ext cx="0" cy="14287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7" name="TextovéPole 8"/>
          <p:cNvSpPr txBox="1">
            <a:spLocks noChangeArrowheads="1"/>
          </p:cNvSpPr>
          <p:nvPr/>
        </p:nvSpPr>
        <p:spPr bwMode="auto">
          <a:xfrm>
            <a:off x="4500563" y="3573463"/>
            <a:ext cx="301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alibri" pitchFamily="34" charset="0"/>
              </a:rPr>
              <a:t>2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364163" y="3141663"/>
            <a:ext cx="0" cy="1079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5795963" y="3933825"/>
            <a:ext cx="0" cy="28733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0" name="TextovéPole 14"/>
          <p:cNvSpPr txBox="1">
            <a:spLocks noChangeArrowheads="1"/>
          </p:cNvSpPr>
          <p:nvPr/>
        </p:nvSpPr>
        <p:spPr bwMode="auto">
          <a:xfrm>
            <a:off x="4500563" y="47244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alibri" pitchFamily="34" charset="0"/>
              </a:rPr>
              <a:t>2</a:t>
            </a:r>
          </a:p>
        </p:txBody>
      </p:sp>
      <p:sp>
        <p:nvSpPr>
          <p:cNvPr id="18441" name="TextovéPole 15"/>
          <p:cNvSpPr txBox="1">
            <a:spLocks noChangeArrowheads="1"/>
          </p:cNvSpPr>
          <p:nvPr/>
        </p:nvSpPr>
        <p:spPr bwMode="auto">
          <a:xfrm>
            <a:off x="5651500" y="47244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alibri" pitchFamily="34" charset="0"/>
              </a:rPr>
              <a:t>4</a:t>
            </a:r>
          </a:p>
        </p:txBody>
      </p:sp>
      <p:cxnSp>
        <p:nvCxnSpPr>
          <p:cNvPr id="17" name="Přímá spojovací čára 16"/>
          <p:cNvCxnSpPr/>
          <p:nvPr/>
        </p:nvCxnSpPr>
        <p:spPr>
          <a:xfrm>
            <a:off x="5364163" y="4437063"/>
            <a:ext cx="0" cy="1079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Napište názvy dvojsytných kyselin:</a:t>
            </a:r>
          </a:p>
        </p:txBody>
      </p:sp>
      <p:sp>
        <p:nvSpPr>
          <p:cNvPr id="36867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6175" cy="4525963"/>
          </a:xfrm>
        </p:spPr>
        <p:txBody>
          <a:bodyPr rtlCol="0">
            <a:normAutofit lnSpcReduction="1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</a:t>
            </a:r>
            <a:r>
              <a:rPr lang="cs-CZ" sz="3600" baseline="-25000" dirty="0" smtClean="0"/>
              <a:t>2</a:t>
            </a:r>
            <a:r>
              <a:rPr lang="cs-CZ" sz="3600" dirty="0" smtClean="0"/>
              <a:t>SeO</a:t>
            </a:r>
            <a:r>
              <a:rPr lang="cs-CZ" sz="3600" baseline="-25000" dirty="0" smtClean="0"/>
              <a:t>3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</a:t>
            </a:r>
            <a:r>
              <a:rPr lang="cs-CZ" sz="3600" baseline="-25000" dirty="0" smtClean="0"/>
              <a:t>2</a:t>
            </a:r>
            <a:r>
              <a:rPr lang="cs-CZ" sz="3600" dirty="0" smtClean="0"/>
              <a:t>SeO</a:t>
            </a:r>
            <a:r>
              <a:rPr lang="cs-CZ" sz="3600" baseline="-25000" dirty="0" smtClean="0"/>
              <a:t>4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</a:t>
            </a:r>
            <a:r>
              <a:rPr lang="cs-CZ" sz="3600" baseline="-25000" dirty="0" smtClean="0"/>
              <a:t>2</a:t>
            </a:r>
            <a:r>
              <a:rPr lang="cs-CZ" sz="3600" dirty="0" smtClean="0"/>
              <a:t>CO</a:t>
            </a:r>
            <a:r>
              <a:rPr lang="cs-CZ" sz="3600" baseline="-25000" dirty="0" smtClean="0"/>
              <a:t>3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</a:t>
            </a:r>
            <a:r>
              <a:rPr lang="cs-CZ" sz="3600" baseline="-25000" dirty="0" smtClean="0"/>
              <a:t>2</a:t>
            </a:r>
            <a:r>
              <a:rPr lang="cs-CZ" sz="3600" dirty="0" smtClean="0"/>
              <a:t>SO</a:t>
            </a:r>
            <a:r>
              <a:rPr lang="cs-CZ" sz="3600" baseline="-25000" dirty="0" smtClean="0"/>
              <a:t>4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</a:t>
            </a:r>
            <a:r>
              <a:rPr lang="cs-CZ" sz="3600" baseline="-25000" dirty="0" smtClean="0"/>
              <a:t>2</a:t>
            </a:r>
            <a:r>
              <a:rPr lang="cs-CZ" sz="3600" dirty="0" smtClean="0"/>
              <a:t>SO</a:t>
            </a:r>
            <a:r>
              <a:rPr lang="cs-CZ" sz="3600" baseline="-25000" dirty="0" smtClean="0"/>
              <a:t>3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</a:t>
            </a:r>
            <a:r>
              <a:rPr lang="cs-CZ" sz="3600" baseline="-25000" dirty="0" smtClean="0"/>
              <a:t>2</a:t>
            </a:r>
            <a:r>
              <a:rPr lang="cs-CZ" sz="3600" dirty="0" smtClean="0"/>
              <a:t>TeO</a:t>
            </a:r>
            <a:r>
              <a:rPr lang="cs-CZ" sz="3600" baseline="-25000" dirty="0" smtClean="0"/>
              <a:t>4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</a:t>
            </a:r>
            <a:r>
              <a:rPr lang="cs-CZ" sz="3600" baseline="-25000" dirty="0" smtClean="0"/>
              <a:t>2</a:t>
            </a:r>
            <a:r>
              <a:rPr lang="cs-CZ" sz="3600" dirty="0" smtClean="0"/>
              <a:t>SiO</a:t>
            </a:r>
            <a:r>
              <a:rPr lang="cs-CZ" sz="3600" baseline="-25000" dirty="0" smtClean="0"/>
              <a:t>3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6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6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6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6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6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6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600" dirty="0" smtClean="0"/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4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000" dirty="0" smtClean="0"/>
          </a:p>
        </p:txBody>
      </p:sp>
      <p:sp>
        <p:nvSpPr>
          <p:cNvPr id="36868" name="Zástupný symbol pro obsah 3"/>
          <p:cNvSpPr>
            <a:spLocks noGrp="1"/>
          </p:cNvSpPr>
          <p:nvPr>
            <p:ph sz="half" idx="2"/>
          </p:nvPr>
        </p:nvSpPr>
        <p:spPr>
          <a:xfrm>
            <a:off x="5219700" y="1557338"/>
            <a:ext cx="3521075" cy="4525962"/>
          </a:xfrm>
        </p:spPr>
        <p:txBody>
          <a:bodyPr rtlCol="0">
            <a:normAutofit lnSpcReduction="1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</a:t>
            </a:r>
            <a:r>
              <a:rPr lang="cs-CZ" sz="3200" dirty="0" err="1" smtClean="0"/>
              <a:t>seleničitá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selenová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Kys.uhličitá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sírová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siřičitá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tellurová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křemičitá</a:t>
            </a:r>
          </a:p>
        </p:txBody>
      </p:sp>
      <p:sp>
        <p:nvSpPr>
          <p:cNvPr id="5" name="Obdélník 4"/>
          <p:cNvSpPr/>
          <p:nvPr/>
        </p:nvSpPr>
        <p:spPr>
          <a:xfrm>
            <a:off x="5076825" y="1412875"/>
            <a:ext cx="3429000" cy="478631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Trojsytné kyseliny</a:t>
            </a:r>
          </a:p>
        </p:txBody>
      </p:sp>
      <p:sp>
        <p:nvSpPr>
          <p:cNvPr id="20482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688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smtClean="0"/>
              <a:t>	kyselina </a:t>
            </a:r>
            <a:r>
              <a:rPr lang="cs-CZ" smtClean="0">
                <a:solidFill>
                  <a:schemeClr val="accent1"/>
                </a:solidFill>
              </a:rPr>
              <a:t>trihydrogen</a:t>
            </a:r>
            <a:r>
              <a:rPr lang="cs-CZ" smtClean="0"/>
              <a:t>fosfor</a:t>
            </a:r>
            <a:r>
              <a:rPr lang="cs-CZ" smtClean="0">
                <a:solidFill>
                  <a:srgbClr val="FF0000"/>
                </a:solidFill>
              </a:rPr>
              <a:t>ečná	      </a:t>
            </a:r>
            <a:r>
              <a:rPr lang="cs-CZ" smtClean="0"/>
              <a:t>H</a:t>
            </a:r>
            <a:r>
              <a:rPr lang="en-US" baseline="30000" smtClean="0"/>
              <a:t>+</a:t>
            </a:r>
            <a:r>
              <a:rPr lang="cs-CZ" baseline="30000" smtClean="0"/>
              <a:t>I </a:t>
            </a:r>
            <a:r>
              <a:rPr lang="cs-CZ" smtClean="0"/>
              <a:t>P</a:t>
            </a:r>
            <a:r>
              <a:rPr lang="en-US" baseline="30000" smtClean="0">
                <a:solidFill>
                  <a:srgbClr val="FF0000"/>
                </a:solidFill>
              </a:rPr>
              <a:t>+</a:t>
            </a:r>
            <a:r>
              <a:rPr lang="cs-CZ" baseline="30000" smtClean="0">
                <a:solidFill>
                  <a:srgbClr val="FF0000"/>
                </a:solidFill>
              </a:rPr>
              <a:t>V </a:t>
            </a:r>
            <a:r>
              <a:rPr lang="cs-CZ" smtClean="0"/>
              <a:t>O</a:t>
            </a:r>
            <a:r>
              <a:rPr lang="cs-CZ" baseline="30000" smtClean="0"/>
              <a:t>-II</a:t>
            </a:r>
          </a:p>
          <a:p>
            <a:pPr>
              <a:buFont typeface="Arial" charset="0"/>
              <a:buNone/>
            </a:pPr>
            <a:r>
              <a:rPr lang="cs-CZ" baseline="30000" smtClean="0">
                <a:solidFill>
                  <a:srgbClr val="FF0000"/>
                </a:solidFill>
              </a:rPr>
              <a:t>	</a:t>
            </a:r>
            <a:r>
              <a:rPr lang="cs-CZ" baseline="30000" smtClean="0"/>
              <a:t>součet oxidačních čísel: 			</a:t>
            </a:r>
            <a:r>
              <a:rPr lang="cs-CZ" smtClean="0"/>
              <a:t>        </a:t>
            </a:r>
            <a:r>
              <a:rPr lang="cs-CZ" baseline="30000" smtClean="0"/>
              <a:t>3</a:t>
            </a:r>
            <a:r>
              <a:rPr lang="en-US" baseline="30000" smtClean="0"/>
              <a:t>*</a:t>
            </a:r>
            <a:r>
              <a:rPr lang="cs-CZ" baseline="30000" smtClean="0"/>
              <a:t>1</a:t>
            </a:r>
            <a:r>
              <a:rPr lang="en-US" baseline="30000" smtClean="0"/>
              <a:t>+</a:t>
            </a:r>
            <a:r>
              <a:rPr lang="cs-CZ" baseline="30000" smtClean="0"/>
              <a:t>5</a:t>
            </a:r>
            <a:r>
              <a:rPr lang="cs-CZ" baseline="30000" smtClean="0">
                <a:solidFill>
                  <a:srgbClr val="FF0000"/>
                </a:solidFill>
              </a:rPr>
              <a:t>      </a:t>
            </a:r>
            <a:r>
              <a:rPr lang="cs-CZ" baseline="30000" smtClean="0"/>
              <a:t>-2 = 0</a:t>
            </a:r>
          </a:p>
          <a:p>
            <a:pPr>
              <a:buFont typeface="Arial" charset="0"/>
              <a:buNone/>
            </a:pPr>
            <a:r>
              <a:rPr lang="cs-CZ" baseline="30000" smtClean="0"/>
              <a:t>							        </a:t>
            </a:r>
            <a:r>
              <a:rPr lang="cs-CZ" smtClean="0">
                <a:solidFill>
                  <a:srgbClr val="FF0000"/>
                </a:solidFill>
              </a:rPr>
              <a:t> </a:t>
            </a:r>
            <a:r>
              <a:rPr lang="cs-CZ" smtClean="0"/>
              <a:t>H</a:t>
            </a:r>
            <a:r>
              <a:rPr lang="en-US" baseline="30000" smtClean="0"/>
              <a:t>+</a:t>
            </a:r>
            <a:r>
              <a:rPr lang="cs-CZ" baseline="30000" smtClean="0"/>
              <a:t>I </a:t>
            </a:r>
            <a:r>
              <a:rPr lang="cs-CZ" smtClean="0"/>
              <a:t>P</a:t>
            </a:r>
            <a:r>
              <a:rPr lang="en-US" baseline="30000" smtClean="0">
                <a:solidFill>
                  <a:srgbClr val="FF0000"/>
                </a:solidFill>
              </a:rPr>
              <a:t>+</a:t>
            </a:r>
            <a:r>
              <a:rPr lang="cs-CZ" baseline="30000" smtClean="0">
                <a:solidFill>
                  <a:srgbClr val="FF0000"/>
                </a:solidFill>
              </a:rPr>
              <a:t>V </a:t>
            </a:r>
            <a:r>
              <a:rPr lang="cs-CZ" smtClean="0"/>
              <a:t>O</a:t>
            </a:r>
            <a:r>
              <a:rPr lang="cs-CZ" baseline="30000" smtClean="0"/>
              <a:t>-II</a:t>
            </a:r>
          </a:p>
          <a:p>
            <a:pPr>
              <a:buFont typeface="Arial" charset="0"/>
              <a:buNone/>
            </a:pPr>
            <a:r>
              <a:rPr lang="cs-CZ" baseline="30000" smtClean="0"/>
              <a:t>	 </a:t>
            </a:r>
          </a:p>
          <a:p>
            <a:pPr>
              <a:buFont typeface="Arial" charset="0"/>
              <a:buNone/>
            </a:pPr>
            <a:r>
              <a:rPr lang="cs-CZ" baseline="30000" smtClean="0"/>
              <a:t>	součet oxidačních čísel: 			 </a:t>
            </a:r>
            <a:r>
              <a:rPr lang="cs-CZ" smtClean="0"/>
              <a:t>       </a:t>
            </a:r>
            <a:r>
              <a:rPr lang="cs-CZ" baseline="30000" smtClean="0"/>
              <a:t>3</a:t>
            </a:r>
            <a:r>
              <a:rPr lang="en-US" baseline="30000" smtClean="0"/>
              <a:t>*</a:t>
            </a:r>
            <a:r>
              <a:rPr lang="cs-CZ" baseline="30000" smtClean="0"/>
              <a:t>1</a:t>
            </a:r>
            <a:r>
              <a:rPr lang="en-US" baseline="30000" smtClean="0"/>
              <a:t>+</a:t>
            </a:r>
            <a:r>
              <a:rPr lang="cs-CZ" baseline="30000" smtClean="0"/>
              <a:t>5      4</a:t>
            </a:r>
            <a:r>
              <a:rPr lang="en-US" baseline="30000" smtClean="0"/>
              <a:t>*</a:t>
            </a:r>
            <a:r>
              <a:rPr lang="cs-CZ" baseline="30000" smtClean="0"/>
              <a:t>(-2)=0</a:t>
            </a:r>
          </a:p>
          <a:p>
            <a:pPr>
              <a:buFont typeface="Arial" charset="0"/>
              <a:buNone/>
            </a:pPr>
            <a:r>
              <a:rPr lang="cs-CZ" baseline="30000" smtClean="0"/>
              <a:t>	</a:t>
            </a:r>
            <a:r>
              <a:rPr lang="cs-CZ" smtClean="0"/>
              <a:t>kyselina </a:t>
            </a:r>
            <a:r>
              <a:rPr lang="cs-CZ" smtClean="0">
                <a:solidFill>
                  <a:schemeClr val="accent1"/>
                </a:solidFill>
              </a:rPr>
              <a:t>trihydrogen</a:t>
            </a:r>
            <a:r>
              <a:rPr lang="cs-CZ" smtClean="0"/>
              <a:t>bor</a:t>
            </a:r>
            <a:r>
              <a:rPr lang="cs-CZ" smtClean="0">
                <a:solidFill>
                  <a:srgbClr val="FF0000"/>
                </a:solidFill>
              </a:rPr>
              <a:t>itá	       </a:t>
            </a:r>
            <a:r>
              <a:rPr lang="cs-CZ" smtClean="0"/>
              <a:t>H</a:t>
            </a:r>
            <a:r>
              <a:rPr lang="en-US" baseline="30000" smtClean="0"/>
              <a:t>+</a:t>
            </a:r>
            <a:r>
              <a:rPr lang="cs-CZ" baseline="30000" smtClean="0"/>
              <a:t>I </a:t>
            </a:r>
            <a:r>
              <a:rPr lang="cs-CZ" smtClean="0"/>
              <a:t>B</a:t>
            </a:r>
            <a:r>
              <a:rPr lang="en-US" baseline="30000" smtClean="0">
                <a:solidFill>
                  <a:srgbClr val="FF0000"/>
                </a:solidFill>
              </a:rPr>
              <a:t>+</a:t>
            </a:r>
            <a:r>
              <a:rPr lang="cs-CZ" baseline="30000" smtClean="0">
                <a:solidFill>
                  <a:srgbClr val="FF0000"/>
                </a:solidFill>
              </a:rPr>
              <a:t>III </a:t>
            </a:r>
            <a:r>
              <a:rPr lang="cs-CZ" smtClean="0"/>
              <a:t>O</a:t>
            </a:r>
            <a:r>
              <a:rPr lang="cs-CZ" baseline="30000" smtClean="0"/>
              <a:t>-II</a:t>
            </a:r>
          </a:p>
          <a:p>
            <a:pPr>
              <a:buFont typeface="Arial" charset="0"/>
              <a:buNone/>
            </a:pPr>
            <a:r>
              <a:rPr lang="cs-CZ" baseline="30000" smtClean="0"/>
              <a:t>	 součet oxidačních čísel: 			</a:t>
            </a:r>
            <a:r>
              <a:rPr lang="cs-CZ" smtClean="0"/>
              <a:t>        </a:t>
            </a:r>
            <a:r>
              <a:rPr lang="cs-CZ" baseline="30000" smtClean="0"/>
              <a:t>3</a:t>
            </a:r>
            <a:r>
              <a:rPr lang="en-US" baseline="30000" smtClean="0"/>
              <a:t>*</a:t>
            </a:r>
            <a:r>
              <a:rPr lang="cs-CZ" baseline="30000" smtClean="0"/>
              <a:t>1</a:t>
            </a:r>
            <a:r>
              <a:rPr lang="en-US" baseline="30000" smtClean="0"/>
              <a:t>+</a:t>
            </a:r>
            <a:r>
              <a:rPr lang="cs-CZ" baseline="30000" smtClean="0"/>
              <a:t>3</a:t>
            </a:r>
            <a:r>
              <a:rPr lang="cs-CZ" baseline="30000" smtClean="0">
                <a:solidFill>
                  <a:srgbClr val="FF0000"/>
                </a:solidFill>
              </a:rPr>
              <a:t>      </a:t>
            </a:r>
            <a:r>
              <a:rPr lang="cs-CZ" baseline="30000" smtClean="0"/>
              <a:t>-2 = 0</a:t>
            </a:r>
          </a:p>
          <a:p>
            <a:pPr>
              <a:buFont typeface="Arial" charset="0"/>
              <a:buNone/>
            </a:pPr>
            <a:r>
              <a:rPr lang="cs-CZ" baseline="30000" smtClean="0"/>
              <a:t>							</a:t>
            </a:r>
            <a:r>
              <a:rPr lang="cs-CZ" smtClean="0"/>
              <a:t>       H</a:t>
            </a:r>
            <a:r>
              <a:rPr lang="en-US" baseline="30000" smtClean="0"/>
              <a:t>+</a:t>
            </a:r>
            <a:r>
              <a:rPr lang="cs-CZ" baseline="30000" smtClean="0"/>
              <a:t>I </a:t>
            </a:r>
            <a:r>
              <a:rPr lang="cs-CZ" smtClean="0"/>
              <a:t>B</a:t>
            </a:r>
            <a:r>
              <a:rPr lang="en-US" baseline="30000" smtClean="0">
                <a:solidFill>
                  <a:srgbClr val="FF0000"/>
                </a:solidFill>
              </a:rPr>
              <a:t>+</a:t>
            </a:r>
            <a:r>
              <a:rPr lang="cs-CZ" baseline="30000" smtClean="0">
                <a:solidFill>
                  <a:srgbClr val="FF0000"/>
                </a:solidFill>
              </a:rPr>
              <a:t>III </a:t>
            </a:r>
            <a:r>
              <a:rPr lang="cs-CZ" smtClean="0"/>
              <a:t>O</a:t>
            </a:r>
            <a:r>
              <a:rPr lang="cs-CZ" baseline="30000" smtClean="0"/>
              <a:t>-II</a:t>
            </a:r>
          </a:p>
          <a:p>
            <a:pPr>
              <a:buFont typeface="Arial" charset="0"/>
              <a:buNone/>
            </a:pPr>
            <a:r>
              <a:rPr lang="cs-CZ" baseline="30000" smtClean="0"/>
              <a:t>	 součet oxidačních čísel: 			</a:t>
            </a:r>
            <a:r>
              <a:rPr lang="cs-CZ" smtClean="0"/>
              <a:t>        </a:t>
            </a:r>
            <a:r>
              <a:rPr lang="cs-CZ" baseline="30000" smtClean="0"/>
              <a:t>3</a:t>
            </a:r>
            <a:r>
              <a:rPr lang="en-US" baseline="30000" smtClean="0"/>
              <a:t>*</a:t>
            </a:r>
            <a:r>
              <a:rPr lang="cs-CZ" baseline="30000" smtClean="0"/>
              <a:t>1</a:t>
            </a:r>
            <a:r>
              <a:rPr lang="en-US" baseline="30000" smtClean="0"/>
              <a:t>+</a:t>
            </a:r>
            <a:r>
              <a:rPr lang="cs-CZ" baseline="30000" smtClean="0"/>
              <a:t>3</a:t>
            </a:r>
            <a:r>
              <a:rPr lang="cs-CZ" baseline="30000" smtClean="0">
                <a:solidFill>
                  <a:srgbClr val="FF0000"/>
                </a:solidFill>
              </a:rPr>
              <a:t>      </a:t>
            </a:r>
            <a:r>
              <a:rPr lang="cs-CZ" baseline="30000" smtClean="0"/>
              <a:t>3</a:t>
            </a:r>
            <a:r>
              <a:rPr lang="en-US" baseline="30000" smtClean="0"/>
              <a:t>*</a:t>
            </a:r>
            <a:r>
              <a:rPr lang="cs-CZ" baseline="30000" smtClean="0"/>
              <a:t>(-2) = 0</a:t>
            </a:r>
          </a:p>
        </p:txBody>
      </p:sp>
      <p:sp>
        <p:nvSpPr>
          <p:cNvPr id="20483" name="TextovéPole 3"/>
          <p:cNvSpPr txBox="1">
            <a:spLocks noChangeArrowheads="1"/>
          </p:cNvSpPr>
          <p:nvPr/>
        </p:nvSpPr>
        <p:spPr bwMode="auto">
          <a:xfrm>
            <a:off x="6804025" y="1916113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chemeClr val="accent1"/>
                </a:solidFill>
                <a:latin typeface="Calibri" pitchFamily="34" charset="0"/>
              </a:rPr>
              <a:t>3</a:t>
            </a:r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7667625" y="1557338"/>
            <a:ext cx="0" cy="1079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6"/>
          <p:cNvCxnSpPr/>
          <p:nvPr/>
        </p:nvCxnSpPr>
        <p:spPr>
          <a:xfrm>
            <a:off x="8172450" y="2349500"/>
            <a:ext cx="0" cy="1428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6" name="TextovéPole 7"/>
          <p:cNvSpPr txBox="1">
            <a:spLocks noChangeArrowheads="1"/>
          </p:cNvSpPr>
          <p:nvPr/>
        </p:nvSpPr>
        <p:spPr bwMode="auto">
          <a:xfrm>
            <a:off x="6804025" y="3068638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alibri" pitchFamily="34" charset="0"/>
              </a:rPr>
              <a:t>3</a:t>
            </a:r>
          </a:p>
        </p:txBody>
      </p:sp>
      <p:cxnSp>
        <p:nvCxnSpPr>
          <p:cNvPr id="9" name="Přímá spojovací čára 8"/>
          <p:cNvCxnSpPr/>
          <p:nvPr/>
        </p:nvCxnSpPr>
        <p:spPr>
          <a:xfrm>
            <a:off x="7667625" y="2852738"/>
            <a:ext cx="0" cy="1081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8" name="TextovéPole 9"/>
          <p:cNvSpPr txBox="1">
            <a:spLocks noChangeArrowheads="1"/>
          </p:cNvSpPr>
          <p:nvPr/>
        </p:nvSpPr>
        <p:spPr bwMode="auto">
          <a:xfrm>
            <a:off x="7956550" y="3068638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alibri" pitchFamily="34" charset="0"/>
              </a:rPr>
              <a:t>4</a:t>
            </a:r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7812088" y="4292600"/>
            <a:ext cx="0" cy="1081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0" name="TextovéPole 11"/>
          <p:cNvSpPr txBox="1">
            <a:spLocks noChangeArrowheads="1"/>
          </p:cNvSpPr>
          <p:nvPr/>
        </p:nvSpPr>
        <p:spPr bwMode="auto">
          <a:xfrm>
            <a:off x="6875463" y="4652963"/>
            <a:ext cx="3032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chemeClr val="tx2"/>
                </a:solidFill>
                <a:latin typeface="Calibri" pitchFamily="34" charset="0"/>
              </a:rPr>
              <a:t>3</a:t>
            </a:r>
          </a:p>
        </p:txBody>
      </p:sp>
      <p:cxnSp>
        <p:nvCxnSpPr>
          <p:cNvPr id="14" name="Přímá spojovací čára 13"/>
          <p:cNvCxnSpPr/>
          <p:nvPr/>
        </p:nvCxnSpPr>
        <p:spPr>
          <a:xfrm>
            <a:off x="8172450" y="5013325"/>
            <a:ext cx="0" cy="2159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>
            <a:off x="7812088" y="5445125"/>
            <a:ext cx="0" cy="1079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3" name="TextovéPole 15"/>
          <p:cNvSpPr txBox="1">
            <a:spLocks noChangeArrowheads="1"/>
          </p:cNvSpPr>
          <p:nvPr/>
        </p:nvSpPr>
        <p:spPr bwMode="auto">
          <a:xfrm>
            <a:off x="6875463" y="5805488"/>
            <a:ext cx="3032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alibri" pitchFamily="34" charset="0"/>
              </a:rPr>
              <a:t>3</a:t>
            </a:r>
          </a:p>
        </p:txBody>
      </p:sp>
      <p:sp>
        <p:nvSpPr>
          <p:cNvPr id="20494" name="TextovéPole 16"/>
          <p:cNvSpPr txBox="1">
            <a:spLocks noChangeArrowheads="1"/>
          </p:cNvSpPr>
          <p:nvPr/>
        </p:nvSpPr>
        <p:spPr bwMode="auto">
          <a:xfrm>
            <a:off x="8027988" y="5805488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Napište názvy kyslíkatých kyselin:</a:t>
            </a:r>
          </a:p>
        </p:txBody>
      </p:sp>
      <p:sp>
        <p:nvSpPr>
          <p:cNvPr id="36867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6175" cy="4525963"/>
          </a:xfrm>
        </p:spPr>
        <p:txBody>
          <a:bodyPr rtlCol="0">
            <a:normAutofit lnSpcReduction="1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</a:t>
            </a:r>
            <a:r>
              <a:rPr lang="cs-CZ" sz="3600" baseline="-25000" dirty="0" smtClean="0"/>
              <a:t>3</a:t>
            </a:r>
            <a:r>
              <a:rPr lang="cs-CZ" sz="3600" dirty="0" smtClean="0"/>
              <a:t>AsO</a:t>
            </a:r>
            <a:r>
              <a:rPr lang="cs-CZ" sz="3600" baseline="-25000" dirty="0" smtClean="0"/>
              <a:t>4</a:t>
            </a:r>
            <a:endParaRPr lang="cs-CZ" sz="36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</a:t>
            </a:r>
            <a:r>
              <a:rPr lang="cs-CZ" sz="3600" baseline="-25000" dirty="0" smtClean="0"/>
              <a:t>3</a:t>
            </a:r>
            <a:r>
              <a:rPr lang="cs-CZ" sz="3600" dirty="0" smtClean="0"/>
              <a:t>IO</a:t>
            </a:r>
            <a:r>
              <a:rPr lang="cs-CZ" sz="3600" baseline="-25000" dirty="0" smtClean="0"/>
              <a:t>5</a:t>
            </a:r>
            <a:endParaRPr lang="cs-CZ" sz="36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</a:t>
            </a:r>
            <a:r>
              <a:rPr lang="cs-CZ" sz="3600" baseline="-25000" dirty="0" smtClean="0"/>
              <a:t>4</a:t>
            </a:r>
            <a:r>
              <a:rPr lang="cs-CZ" sz="3600" dirty="0" smtClean="0"/>
              <a:t>SiO</a:t>
            </a:r>
            <a:r>
              <a:rPr lang="cs-CZ" sz="3600" baseline="-25000" dirty="0" smtClean="0"/>
              <a:t>4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</a:t>
            </a:r>
            <a:r>
              <a:rPr lang="cs-CZ" sz="3600" baseline="-25000" dirty="0" smtClean="0"/>
              <a:t>5</a:t>
            </a:r>
            <a:r>
              <a:rPr lang="cs-CZ" sz="3600" dirty="0" smtClean="0"/>
              <a:t>IO</a:t>
            </a:r>
            <a:r>
              <a:rPr lang="cs-CZ" sz="3600" baseline="-25000" dirty="0" smtClean="0"/>
              <a:t>6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HBrO</a:t>
            </a:r>
            <a:r>
              <a:rPr lang="cs-CZ" sz="3600" baseline="-25000" dirty="0" smtClean="0"/>
              <a:t>4</a:t>
            </a:r>
            <a:endParaRPr lang="cs-CZ" sz="36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HBO</a:t>
            </a:r>
            <a:r>
              <a:rPr lang="cs-CZ" sz="3600" baseline="-25000" dirty="0" smtClean="0"/>
              <a:t>2</a:t>
            </a:r>
            <a:endParaRPr lang="cs-CZ" sz="36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HClO</a:t>
            </a:r>
            <a:r>
              <a:rPr lang="cs-CZ" sz="3600" baseline="-25000" dirty="0" smtClean="0"/>
              <a:t>3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6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6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6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6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6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600" dirty="0" smtClean="0"/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4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000" dirty="0" smtClean="0"/>
          </a:p>
        </p:txBody>
      </p:sp>
      <p:sp>
        <p:nvSpPr>
          <p:cNvPr id="36868" name="Zástupný symbol pro obsah 3"/>
          <p:cNvSpPr>
            <a:spLocks noGrp="1"/>
          </p:cNvSpPr>
          <p:nvPr>
            <p:ph sz="half" idx="2"/>
          </p:nvPr>
        </p:nvSpPr>
        <p:spPr>
          <a:xfrm>
            <a:off x="3924300" y="1557338"/>
            <a:ext cx="5219700" cy="4525962"/>
          </a:xfrm>
        </p:spPr>
        <p:txBody>
          <a:bodyPr rtlCol="0">
            <a:normAutofit lnSpcReduction="1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</a:t>
            </a:r>
            <a:r>
              <a:rPr lang="cs-CZ" sz="3200" dirty="0" err="1" smtClean="0"/>
              <a:t>trihydrogenarseničná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</a:t>
            </a:r>
            <a:r>
              <a:rPr lang="cs-CZ" sz="3200" dirty="0" err="1" smtClean="0"/>
              <a:t>trihydrogenjodistá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Kys.tetrahydrogenkřemičitá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</a:t>
            </a:r>
            <a:r>
              <a:rPr lang="cs-CZ" sz="3200" dirty="0" err="1" smtClean="0"/>
              <a:t>pentahydrogenjodistá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</a:t>
            </a:r>
            <a:r>
              <a:rPr lang="cs-CZ" sz="3200" dirty="0" err="1" smtClean="0"/>
              <a:t>bromistá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boritá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chlorečná</a:t>
            </a:r>
          </a:p>
        </p:txBody>
      </p:sp>
      <p:sp>
        <p:nvSpPr>
          <p:cNvPr id="5" name="Obdélník 4"/>
          <p:cNvSpPr/>
          <p:nvPr/>
        </p:nvSpPr>
        <p:spPr>
          <a:xfrm>
            <a:off x="3924300" y="1412875"/>
            <a:ext cx="5219700" cy="478631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3000" smtClean="0"/>
              <a:t>PACHMANN, E. a HOFFMAN, V. </a:t>
            </a:r>
            <a:r>
              <a:rPr lang="cs-CZ" sz="3000" i="1" smtClean="0"/>
              <a:t>Obecná didaktika chemie</a:t>
            </a:r>
            <a:r>
              <a:rPr lang="cs-CZ" sz="3000" smtClean="0"/>
              <a:t>. Praha: SPN, 1981.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PACHMANN a kol. </a:t>
            </a:r>
            <a:r>
              <a:rPr lang="cs-CZ" sz="3000" i="1" smtClean="0"/>
              <a:t>Speciální didaktika chemie</a:t>
            </a:r>
            <a:r>
              <a:rPr lang="cs-CZ" sz="3000" smtClean="0"/>
              <a:t>. Praha: SPN,1986.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FLEMR V. a DUŠEK B. </a:t>
            </a:r>
            <a:r>
              <a:rPr lang="cs-CZ" sz="3000" i="1" smtClean="0"/>
              <a:t>Chemie I /obecná a anorganická/ pro gymnázia</a:t>
            </a:r>
            <a:r>
              <a:rPr lang="cs-CZ" sz="3000" smtClean="0"/>
              <a:t>. Praha: SPN, 2007.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PETTY, G. </a:t>
            </a:r>
            <a:r>
              <a:rPr lang="cs-CZ" sz="3000" i="1" smtClean="0"/>
              <a:t>Moderní vyučování</a:t>
            </a:r>
            <a:r>
              <a:rPr lang="cs-CZ" sz="3000" smtClean="0"/>
              <a:t>. 1. vyd., Praha: Portál, 1996 ISBN 80-7178-070-7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DUŠEK, B. </a:t>
            </a:r>
            <a:r>
              <a:rPr lang="cs-CZ" sz="3000" i="1" smtClean="0"/>
              <a:t>Kapitoly z didaktiky chemie</a:t>
            </a:r>
            <a:r>
              <a:rPr lang="cs-CZ" sz="3000" smtClean="0"/>
              <a:t>. 2. přeprac. vyd., Praha: VŠCHT Praha, 2009. ISBN 978-80-7080-736-1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cs-CZ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8ECCEA9-AE8E-455A-A027-C12145FC670A}"/>
</file>

<file path=customXml/itemProps2.xml><?xml version="1.0" encoding="utf-8"?>
<ds:datastoreItem xmlns:ds="http://schemas.openxmlformats.org/officeDocument/2006/customXml" ds:itemID="{4B981F22-5797-4736-8529-364DF4D87167}"/>
</file>

<file path=customXml/itemProps3.xml><?xml version="1.0" encoding="utf-8"?>
<ds:datastoreItem xmlns:ds="http://schemas.openxmlformats.org/officeDocument/2006/customXml" ds:itemID="{974606DF-2BF4-43BC-BFE2-66F96991AE94}"/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184</TotalTime>
  <Words>302</Words>
  <Application>Microsoft Office PowerPoint</Application>
  <PresentationFormat>Předvádění na obrazovce (4:3)</PresentationFormat>
  <Paragraphs>121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Kyslíkaté kyseliny</vt:lpstr>
      <vt:lpstr>Vícesytné kyseliny</vt:lpstr>
      <vt:lpstr>Dvojsytné kyseliny</vt:lpstr>
      <vt:lpstr>Napište názvy dvojsytných kyselin:</vt:lpstr>
      <vt:lpstr>Trojsytné kyseliny</vt:lpstr>
      <vt:lpstr>Napište názvy kyslíkatých kyselin: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Kyslíkaté kyseliny</dc:title>
  <dc:creator>Veronika</dc:creator>
  <cp:lastModifiedBy>Chalupna</cp:lastModifiedBy>
  <cp:revision>21</cp:revision>
  <dcterms:created xsi:type="dcterms:W3CDTF">2012-12-06T08:59:21Z</dcterms:created>
  <dcterms:modified xsi:type="dcterms:W3CDTF">2013-01-02T18:50:54Z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