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7CEB122-1932-4FD6-9BF8-AFAB6C9EDA5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899CB7-AFD1-42A9-A5AE-348341AD66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179529-4E76-4727-811A-9EE5041D11F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2CE6B-85A9-4D7D-8DC6-651D98F0351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2B894-AD7B-4F73-BB43-A1F414AEB2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81267-5FBB-4B00-9FE6-B128EB0B400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EF88-3641-43C7-91BB-2EB17B622F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C4B0-991A-42DC-9C12-65B5C51F76EC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AC2B-EC33-436F-9DB6-C4B1617A2A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A9746-8CF9-45B2-A508-0A851E1421D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C1069-85F9-4115-ACD7-16A14D874D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610A2-094E-4AE9-8D9E-253953496BD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95D3F-5DEB-4CB2-8779-EFCFD30568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B7577-90BB-4938-A124-118DBEA1991C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C6EE3-1A39-46E5-8CAE-1AFC6373E9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86528-98F9-4932-B631-955913A3D48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35F89-6485-4184-8EC5-942D54E637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B6E6C-1FC6-4E5F-8DAE-2C70BD38B80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A98A-90CF-4621-BDB0-6CD2329E78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56307-4413-444C-BBB3-9BBC7B9B562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7A95-5602-4458-A7C2-E02EAE82C0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274AE-8353-49C1-B176-3394FA0F924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CBA7-E7A1-477D-B133-203B4F37E4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712EE-2887-40B5-9BAB-4225AB966C3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093A1-C0C7-46BC-99CB-98578CAB77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6DF606-1F43-4108-9EA6-DAD684ABC1B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F70050-C053-4648-A2FC-CF97F18715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Oxidy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VY_32_INOVACE_CHE.1.04a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09.09.2012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</a:t>
            </a:r>
            <a:r>
              <a:rPr lang="cs-CZ" sz="1600" dirty="0" smtClean="0"/>
              <a:t>notebook </a:t>
            </a:r>
            <a:r>
              <a:rPr lang="cs-CZ" sz="1600" smtClean="0"/>
              <a:t>pod názvem VY_32_INOVACE_CHE.1.04b.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000" smtClean="0"/>
              <a:t>PACHMANN, E. a HOFFMAN, V. </a:t>
            </a:r>
            <a:r>
              <a:rPr lang="cs-CZ" sz="3000" i="1" smtClean="0"/>
              <a:t>Obecná didaktika chemie</a:t>
            </a:r>
            <a:r>
              <a:rPr lang="cs-CZ" sz="30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PACHMANN a kol. </a:t>
            </a:r>
            <a:r>
              <a:rPr lang="cs-CZ" sz="3000" i="1" smtClean="0"/>
              <a:t>Speciální didaktika chemie</a:t>
            </a:r>
            <a:r>
              <a:rPr lang="cs-CZ" sz="30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FLEMR V. a DUŠEK B. </a:t>
            </a:r>
            <a:r>
              <a:rPr lang="cs-CZ" sz="3000" i="1" smtClean="0"/>
              <a:t>Chemie I /obecná a anorganická/ pro gymnázia</a:t>
            </a:r>
            <a:r>
              <a:rPr lang="cs-CZ" sz="30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PETTY, G. </a:t>
            </a:r>
            <a:r>
              <a:rPr lang="cs-CZ" sz="3000" i="1" smtClean="0"/>
              <a:t>Moderní vyučování</a:t>
            </a:r>
            <a:r>
              <a:rPr lang="cs-CZ" sz="30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DUŠEK, B. </a:t>
            </a:r>
            <a:r>
              <a:rPr lang="cs-CZ" sz="3000" i="1" smtClean="0"/>
              <a:t>Kapitoly z didaktiky chemie</a:t>
            </a:r>
            <a:r>
              <a:rPr lang="cs-CZ" sz="3000" smtClean="0"/>
              <a:t>. 2. přeprac. vyd., Praha: VŠCHT Praha, 2009. ISBN 978-80-7080-736-1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cs-CZ" sz="3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1470025"/>
          </a:xfrm>
        </p:spPr>
        <p:txBody>
          <a:bodyPr/>
          <a:lstStyle/>
          <a:p>
            <a:r>
              <a:rPr lang="cs-CZ" smtClean="0"/>
              <a:t>Oxidy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750" y="1412875"/>
            <a:ext cx="8135938" cy="5040313"/>
          </a:xfrm>
        </p:spPr>
        <p:txBody>
          <a:bodyPr>
            <a:normAutofit/>
          </a:bodyPr>
          <a:lstStyle/>
          <a:p>
            <a:pPr algn="l">
              <a:buFont typeface="Arial" charset="0"/>
              <a:buChar char="•"/>
            </a:pPr>
            <a:r>
              <a:rPr lang="cs-CZ" smtClean="0">
                <a:solidFill>
                  <a:schemeClr val="tx1"/>
                </a:solidFill>
              </a:rPr>
              <a:t> binární sloučeniny kyslíku (tvořeny dvěma prvky)</a:t>
            </a:r>
          </a:p>
          <a:p>
            <a:pPr algn="l">
              <a:buFont typeface="Arial" charset="0"/>
              <a:buChar char="•"/>
            </a:pPr>
            <a:r>
              <a:rPr lang="cs-CZ" smtClean="0">
                <a:solidFill>
                  <a:schemeClr val="tx1"/>
                </a:solidFill>
              </a:rPr>
              <a:t> kyslík v oxidech má oxidační číslo –II</a:t>
            </a:r>
          </a:p>
          <a:p>
            <a:pPr algn="l"/>
            <a:r>
              <a:rPr lang="cs-CZ" u="sng" smtClean="0">
                <a:solidFill>
                  <a:schemeClr val="tx1"/>
                </a:solidFill>
              </a:rPr>
              <a:t>Tvorba vzorce oxidu:</a:t>
            </a:r>
          </a:p>
          <a:p>
            <a:pPr algn="l">
              <a:buFont typeface="Arial" charset="0"/>
              <a:buChar char="•"/>
            </a:pPr>
            <a:r>
              <a:rPr lang="cs-CZ" smtClean="0">
                <a:solidFill>
                  <a:schemeClr val="tx1"/>
                </a:solidFill>
              </a:rPr>
              <a:t> záporné ox. číslo O</a:t>
            </a:r>
            <a:r>
              <a:rPr lang="cs-CZ" baseline="30000" smtClean="0">
                <a:solidFill>
                  <a:schemeClr val="tx1"/>
                </a:solidFill>
              </a:rPr>
              <a:t>-II, </a:t>
            </a:r>
            <a:r>
              <a:rPr lang="cs-CZ" smtClean="0">
                <a:solidFill>
                  <a:schemeClr val="tx1"/>
                </a:solidFill>
              </a:rPr>
              <a:t>kladný náboj druhého prvku určíme dle koncovky přídavného jména </a:t>
            </a:r>
            <a:endParaRPr lang="cs-CZ" smtClean="0">
              <a:solidFill>
                <a:schemeClr val="tx1"/>
              </a:solidFill>
              <a:latin typeface="Arial" charset="0"/>
            </a:endParaRPr>
          </a:p>
          <a:p>
            <a:pPr algn="l"/>
            <a:r>
              <a:rPr lang="cs-CZ" smtClean="0">
                <a:solidFill>
                  <a:schemeClr val="tx1"/>
                </a:solidFill>
              </a:rPr>
              <a:t>v názvu sloučeniny</a:t>
            </a:r>
          </a:p>
          <a:p>
            <a:pPr algn="l">
              <a:buFont typeface="Arial" charset="0"/>
              <a:buChar char="•"/>
            </a:pPr>
            <a:r>
              <a:rPr lang="cs-CZ" smtClean="0">
                <a:solidFill>
                  <a:schemeClr val="tx1"/>
                </a:solidFill>
              </a:rPr>
              <a:t> indexy  prvků, které označují jejich počet stanovíme pomocí </a:t>
            </a:r>
            <a:r>
              <a:rPr lang="cs-CZ" b="1" u="sng" smtClean="0">
                <a:solidFill>
                  <a:schemeClr val="tx1"/>
                </a:solidFill>
              </a:rPr>
              <a:t>křížového pravidla</a:t>
            </a:r>
            <a:endParaRPr lang="cs-CZ" b="1" u="sng" baseline="30000" smtClean="0">
              <a:solidFill>
                <a:schemeClr val="tx1"/>
              </a:solidFill>
            </a:endParaRPr>
          </a:p>
          <a:p>
            <a:pPr algn="l">
              <a:buFont typeface="Arial" charset="0"/>
              <a:buChar char="•"/>
            </a:pPr>
            <a:endParaRPr lang="cs-CZ" smtClean="0">
              <a:solidFill>
                <a:srgbClr val="898989"/>
              </a:solidFill>
            </a:endParaRPr>
          </a:p>
          <a:p>
            <a:pPr algn="l">
              <a:buFont typeface="Arial" charset="0"/>
              <a:buChar char="•"/>
            </a:pPr>
            <a:endParaRPr lang="cs-CZ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Křížové pravidlo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oxidační číslo elektropozitivní částice určuje počet částic elektronegativních a naopak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číslo jedna se jako index neuvádí, ostatní indexy uvádíme po zkrácení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Oxid manganistý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 smtClean="0"/>
              <a:t>Mn</a:t>
            </a:r>
            <a:r>
              <a:rPr lang="en-US" baseline="30000" dirty="0" smtClean="0"/>
              <a:t>+</a:t>
            </a:r>
            <a:r>
              <a:rPr lang="cs-CZ" baseline="30000" dirty="0" smtClean="0"/>
              <a:t>VII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30000" dirty="0" smtClean="0"/>
              <a:t>-II</a:t>
            </a:r>
            <a:r>
              <a:rPr lang="cs-CZ" baseline="-25000" dirty="0" smtClean="0"/>
              <a:t>7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baseline="-25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Oxid uhličitý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C</a:t>
            </a:r>
            <a:r>
              <a:rPr lang="en-US" baseline="30000" dirty="0" smtClean="0"/>
              <a:t>+IV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30000" dirty="0" smtClean="0"/>
              <a:t>-II</a:t>
            </a:r>
            <a:r>
              <a:rPr lang="cs-CZ" baseline="-25000" dirty="0" smtClean="0"/>
              <a:t>4		</a:t>
            </a:r>
            <a:r>
              <a:rPr lang="cs-CZ" dirty="0" smtClean="0"/>
              <a:t>CO</a:t>
            </a:r>
            <a:r>
              <a:rPr lang="cs-CZ" baseline="-25000" dirty="0" smtClean="0"/>
              <a:t>2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1547813" y="4221163"/>
            <a:ext cx="576262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flipH="1">
            <a:off x="1619250" y="4149725"/>
            <a:ext cx="360363" cy="358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Šipka doprava 8"/>
          <p:cNvSpPr/>
          <p:nvPr/>
        </p:nvSpPr>
        <p:spPr>
          <a:xfrm>
            <a:off x="1979613" y="5732463"/>
            <a:ext cx="936625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Kyselinotvorné oxidy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oxidy, které při reakci s vodou tvoří kyseliny</a:t>
            </a:r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>
              <a:buFont typeface="Arial" charset="0"/>
              <a:buNone/>
            </a:pPr>
            <a:endParaRPr lang="cs-CZ" smtClean="0"/>
          </a:p>
          <a:p>
            <a:pPr>
              <a:buFont typeface="Arial" charset="0"/>
              <a:buNone/>
            </a:pPr>
            <a:r>
              <a:rPr lang="cs-CZ" smtClean="0"/>
              <a:t>			CO</a:t>
            </a:r>
            <a:r>
              <a:rPr lang="cs-CZ" baseline="-25000" smtClean="0"/>
              <a:t>2</a:t>
            </a:r>
            <a:r>
              <a:rPr lang="cs-CZ" smtClean="0"/>
              <a:t> </a:t>
            </a:r>
            <a:r>
              <a:rPr lang="en-US" smtClean="0"/>
              <a:t>+</a:t>
            </a:r>
            <a:r>
              <a:rPr lang="cs-CZ" smtClean="0"/>
              <a:t> H</a:t>
            </a:r>
            <a:r>
              <a:rPr lang="cs-CZ" baseline="-25000" smtClean="0"/>
              <a:t>2</a:t>
            </a:r>
            <a:r>
              <a:rPr lang="cs-CZ" smtClean="0"/>
              <a:t>0 	     	H</a:t>
            </a:r>
            <a:r>
              <a:rPr lang="cs-CZ" baseline="-25000" smtClean="0"/>
              <a:t>2</a:t>
            </a:r>
            <a:r>
              <a:rPr lang="cs-CZ" smtClean="0"/>
              <a:t>CO</a:t>
            </a:r>
            <a:r>
              <a:rPr lang="cs-CZ" baseline="-25000" smtClean="0"/>
              <a:t>3</a:t>
            </a:r>
          </a:p>
          <a:p>
            <a:pPr>
              <a:buFont typeface="Arial" charset="0"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042988" y="2636838"/>
          <a:ext cx="7200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KYSELINOTVORNÉ OXIDY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nekovů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přechodných prvků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N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Mn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Šipka doprava 4"/>
          <p:cNvSpPr/>
          <p:nvPr/>
        </p:nvSpPr>
        <p:spPr>
          <a:xfrm>
            <a:off x="4211638" y="4797425"/>
            <a:ext cx="720725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oxidů: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SeO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SO</a:t>
            </a:r>
            <a:r>
              <a:rPr lang="cs-CZ" sz="3500" baseline="-25000" smtClean="0"/>
              <a:t>2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N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P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5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B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TeO</a:t>
            </a:r>
            <a:r>
              <a:rPr lang="cs-CZ" sz="3500" baseline="-25000" smtClean="0"/>
              <a:t>2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Cl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7</a:t>
            </a:r>
            <a:endParaRPr lang="cs-CZ" sz="35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4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3000" smtClean="0"/>
          </a:p>
        </p:txBody>
      </p:sp>
      <p:sp>
        <p:nvSpPr>
          <p:cNvPr id="19459" name="Zástupný symbol pro obsah 3"/>
          <p:cNvSpPr>
            <a:spLocks noGrp="1"/>
          </p:cNvSpPr>
          <p:nvPr>
            <p:ph sz="half" idx="2"/>
          </p:nvPr>
        </p:nvSpPr>
        <p:spPr>
          <a:xfrm>
            <a:off x="5219700" y="1557338"/>
            <a:ext cx="3521075" cy="4525962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selenový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siřičitý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dusitý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fosforečný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boritý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telluričitý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chloristý</a:t>
            </a:r>
          </a:p>
        </p:txBody>
      </p:sp>
      <p:sp>
        <p:nvSpPr>
          <p:cNvPr id="5" name="Obdélník 4"/>
          <p:cNvSpPr/>
          <p:nvPr/>
        </p:nvSpPr>
        <p:spPr>
          <a:xfrm>
            <a:off x="5219700" y="1484313"/>
            <a:ext cx="3429000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Zásadotvorné oxidy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oxidy, které reagují s vodou za vzniku hydroxidů</a:t>
            </a:r>
          </a:p>
          <a:p>
            <a:r>
              <a:rPr lang="cs-CZ" smtClean="0"/>
              <a:t>tvoří je pouze kovy</a:t>
            </a:r>
          </a:p>
          <a:p>
            <a:pPr>
              <a:buFont typeface="Arial" charset="0"/>
              <a:buNone/>
            </a:pPr>
            <a:endParaRPr lang="cs-CZ" smtClean="0"/>
          </a:p>
          <a:p>
            <a:pPr>
              <a:buFont typeface="Arial" charset="0"/>
              <a:buNone/>
            </a:pPr>
            <a:r>
              <a:rPr lang="cs-CZ" smtClean="0"/>
              <a:t> Na</a:t>
            </a:r>
            <a:r>
              <a:rPr lang="cs-CZ" baseline="-25000" smtClean="0"/>
              <a:t>2</a:t>
            </a:r>
            <a:r>
              <a:rPr lang="cs-CZ" smtClean="0"/>
              <a:t>O </a:t>
            </a:r>
            <a:r>
              <a:rPr lang="en-US" smtClean="0"/>
              <a:t>+  </a:t>
            </a:r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O		 2NaOH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132138" y="4076700"/>
            <a:ext cx="792162" cy="7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oxidů: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Na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K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SrO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BaO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CaO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MgO</a:t>
            </a:r>
            <a:endParaRPr lang="cs-CZ" sz="3500" baseline="-25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ZnO</a:t>
            </a:r>
          </a:p>
          <a:p>
            <a:pPr marL="514350" indent="-514350">
              <a:buFont typeface="Wingdings 2" pitchFamily="18" charset="2"/>
              <a:buAutoNum type="arabicPeriod"/>
            </a:pPr>
            <a:endParaRPr lang="cs-CZ" sz="4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3000" smtClean="0"/>
          </a:p>
        </p:txBody>
      </p:sp>
      <p:sp>
        <p:nvSpPr>
          <p:cNvPr id="21507" name="Zástupný symbol pro obsah 3"/>
          <p:cNvSpPr>
            <a:spLocks noGrp="1"/>
          </p:cNvSpPr>
          <p:nvPr>
            <p:ph sz="half" idx="2"/>
          </p:nvPr>
        </p:nvSpPr>
        <p:spPr>
          <a:xfrm>
            <a:off x="5219700" y="1557338"/>
            <a:ext cx="3521075" cy="4525962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sodný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draselný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strontnatý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barnatý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vápenatý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hořečnatý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zinečnatý</a:t>
            </a:r>
          </a:p>
        </p:txBody>
      </p:sp>
      <p:sp>
        <p:nvSpPr>
          <p:cNvPr id="5" name="Obdélník 4"/>
          <p:cNvSpPr/>
          <p:nvPr/>
        </p:nvSpPr>
        <p:spPr>
          <a:xfrm>
            <a:off x="5076825" y="1557338"/>
            <a:ext cx="3429000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Amfoterní oxidy</a:t>
            </a:r>
          </a:p>
        </p:txBody>
      </p:sp>
      <p:sp>
        <p:nvSpPr>
          <p:cNvPr id="22530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tvoří přechod mezi kyselinotvornými a zásadotvornými oxidy</a:t>
            </a:r>
          </a:p>
          <a:p>
            <a:r>
              <a:rPr lang="cs-CZ" smtClean="0"/>
              <a:t>reagují s vodou za vzniku kyselin i hydroxidů</a:t>
            </a:r>
          </a:p>
          <a:p>
            <a:pPr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oxidů: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Al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Fe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TiO</a:t>
            </a:r>
            <a:r>
              <a:rPr lang="cs-CZ" sz="3500" baseline="-25000" smtClean="0"/>
              <a:t>2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500" smtClean="0"/>
              <a:t>Cr</a:t>
            </a:r>
            <a:r>
              <a:rPr lang="cs-CZ" sz="3500" baseline="-25000" smtClean="0"/>
              <a:t>2</a:t>
            </a:r>
            <a:r>
              <a:rPr lang="cs-CZ" sz="3500" smtClean="0"/>
              <a:t>O</a:t>
            </a:r>
            <a:r>
              <a:rPr lang="cs-CZ" sz="3500" baseline="-25000" smtClean="0"/>
              <a:t>3</a:t>
            </a:r>
          </a:p>
          <a:p>
            <a:pPr marL="514350" indent="-514350">
              <a:buFont typeface="Arial" charset="0"/>
              <a:buNone/>
            </a:pPr>
            <a:endParaRPr lang="cs-CZ" sz="4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3000" smtClean="0"/>
          </a:p>
        </p:txBody>
      </p:sp>
      <p:sp>
        <p:nvSpPr>
          <p:cNvPr id="23555" name="Zástupný symbol pro obsah 3"/>
          <p:cNvSpPr>
            <a:spLocks noGrp="1"/>
          </p:cNvSpPr>
          <p:nvPr>
            <p:ph sz="half" idx="2"/>
          </p:nvPr>
        </p:nvSpPr>
        <p:spPr>
          <a:xfrm>
            <a:off x="5219700" y="1557338"/>
            <a:ext cx="3521075" cy="4525962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hlinitý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železitý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titaničitý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3200" smtClean="0"/>
              <a:t>Oxid chromitý</a:t>
            </a:r>
          </a:p>
        </p:txBody>
      </p:sp>
      <p:sp>
        <p:nvSpPr>
          <p:cNvPr id="5" name="Obdélník 4"/>
          <p:cNvSpPr/>
          <p:nvPr/>
        </p:nvSpPr>
        <p:spPr>
          <a:xfrm>
            <a:off x="5003800" y="1557338"/>
            <a:ext cx="3429000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C73F206-1075-4FC9-B4ED-C2D1858A5100}"/>
</file>

<file path=customXml/itemProps2.xml><?xml version="1.0" encoding="utf-8"?>
<ds:datastoreItem xmlns:ds="http://schemas.openxmlformats.org/officeDocument/2006/customXml" ds:itemID="{164171A0-2935-4A20-8311-8452DB33CA52}"/>
</file>

<file path=customXml/itemProps3.xml><?xml version="1.0" encoding="utf-8"?>
<ds:datastoreItem xmlns:ds="http://schemas.openxmlformats.org/officeDocument/2006/customXml" ds:itemID="{4BD4DC31-7CF8-44BC-8D3E-BD9AD71A50F5}"/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379</Words>
  <Application>Microsoft Office PowerPoint</Application>
  <PresentationFormat>Předvádění na obrazovce (4:3)</PresentationFormat>
  <Paragraphs>94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Oxidy</vt:lpstr>
      <vt:lpstr>Křížové pravidlo</vt:lpstr>
      <vt:lpstr>Kyselinotvorné oxidy</vt:lpstr>
      <vt:lpstr>Napište názvy oxidů:</vt:lpstr>
      <vt:lpstr>Zásadotvorné oxidy</vt:lpstr>
      <vt:lpstr>Napište názvy oxidů:</vt:lpstr>
      <vt:lpstr>Amfoterní oxidy</vt:lpstr>
      <vt:lpstr>Napište názvy oxidů: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Oxidy</dc:title>
  <dc:creator>Veronika</dc:creator>
  <cp:lastModifiedBy>Chalupna</cp:lastModifiedBy>
  <cp:revision>40</cp:revision>
  <dcterms:created xsi:type="dcterms:W3CDTF">2012-12-06T08:59:21Z</dcterms:created>
  <dcterms:modified xsi:type="dcterms:W3CDTF">2013-01-02T18:51:36Z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