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2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657B83A-733F-4676-8C8E-294CCA4D600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19E92F1-036C-46E8-94BF-3EE194083A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2360627-1DAA-4002-9689-55FE6319B96B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08A4E-C10D-4E54-86DD-BFFE1F99C3C7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3A3D1-3235-4A8D-957B-0658204448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53BEA-624F-4EAB-B194-E92545893E8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EBE6C-EE09-48A5-AAC2-BB180327B1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1FE2-B931-4DA2-868E-D433A34193F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DF7FE-EA11-4007-85E5-37EA8E9D8F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B44EF-06D5-47B2-AF86-981AFAEEDE9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D9C3A-08AB-43EA-9C59-39563230FE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B403-81CD-4B88-90E8-3E015D975D3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FA7C-BC0F-449D-97E1-DE4E9433C9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DA655-E02F-4367-A959-A8D5C9B156E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7DB94-34AC-44A0-9C69-20CFA995EA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0FA64-1554-4C6B-9456-BD61535CA80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529-7D59-452D-A0C9-071C100AB9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694E4-DBB3-4C58-BD4B-9A701BAF93C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777BB-CB0E-46FC-AA53-1C81205EB3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174F9-6D81-4421-8337-54BF3BE4A4E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342C4-D7A9-46AA-8590-D7D9358F83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E5BDF-69FE-4384-8750-97B3AEC5998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0158F-8D3F-411B-A551-8657E9871F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67166-EC3D-4F11-B4E2-2A32E86BFB8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FC85F-72A3-40BB-B444-F61F70FA99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F20584-8CF9-4623-A91D-9618773930E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3AE9BC-414A-47C8-A58D-50EFDD0DBB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Bezkyslíkaté soli</a:t>
            </a:r>
            <a:endParaRPr lang="cs-CZ" sz="24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VY_32_INOVACE_CHE.1.05a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14.09.2012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dirty="0" smtClean="0"/>
              <a:t>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</a:t>
            </a:r>
            <a:r>
              <a:rPr lang="cs-CZ" sz="1600" dirty="0" smtClean="0"/>
              <a:t>notebook </a:t>
            </a:r>
            <a:r>
              <a:rPr lang="cs-CZ" sz="1600" smtClean="0"/>
              <a:t>pod názvem VY_32_INOVACE_CHE.1.05b.</a:t>
            </a:r>
            <a:endParaRPr lang="cs-CZ" sz="1600" dirty="0" smtClean="0"/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Bezkyslíkaté soli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názvy solí jsou složeny z podstatného a přídavného jména</a:t>
            </a:r>
          </a:p>
          <a:p>
            <a:r>
              <a:rPr lang="cs-CZ" smtClean="0"/>
              <a:t>soli odvozujeme od bezkyslíkatých kyselin</a:t>
            </a:r>
          </a:p>
          <a:p>
            <a:r>
              <a:rPr lang="cs-CZ" smtClean="0"/>
              <a:t>podstatné jméno tvoří aniont kyseliny, přídavné jméno kationt</a:t>
            </a:r>
          </a:p>
          <a:p>
            <a:r>
              <a:rPr lang="cs-CZ" smtClean="0"/>
              <a:t>podstatné jméno je zakončeno koncovkou – </a:t>
            </a:r>
            <a:r>
              <a:rPr lang="cs-CZ" b="1" smtClean="0"/>
              <a:t>id</a:t>
            </a:r>
            <a:endParaRPr lang="cs-CZ" smtClean="0"/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Odvozená</a:t>
                      </a:r>
                      <a:r>
                        <a:rPr lang="cs-CZ" baseline="0" dirty="0" smtClean="0"/>
                        <a:t> sůl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HF – kyselina fluorovodíková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</a:t>
                      </a:r>
                      <a:r>
                        <a:rPr lang="cs-CZ" sz="1800" baseline="30000" dirty="0" smtClean="0"/>
                        <a:t>-</a:t>
                      </a:r>
                      <a:r>
                        <a:rPr lang="cs-CZ" sz="1800" dirty="0" smtClean="0"/>
                        <a:t>  fluorid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HCl</a:t>
                      </a:r>
                      <a:r>
                        <a:rPr lang="cs-CZ" sz="1800" dirty="0" smtClean="0"/>
                        <a:t> – kyselina chlorovodíková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Cl</a:t>
                      </a:r>
                      <a:r>
                        <a:rPr lang="cs-CZ" sz="1800" baseline="30000" dirty="0" smtClean="0"/>
                        <a:t>-</a:t>
                      </a:r>
                      <a:r>
                        <a:rPr lang="cs-CZ" sz="1800" dirty="0" smtClean="0"/>
                        <a:t>  chlorid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err="1" smtClean="0"/>
                        <a:t>HBr</a:t>
                      </a:r>
                      <a:r>
                        <a:rPr lang="cs-CZ" sz="1800" dirty="0" smtClean="0"/>
                        <a:t> – kyselina bromovodíková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Br</a:t>
                      </a:r>
                      <a:r>
                        <a:rPr lang="cs-CZ" sz="1800" baseline="30000" dirty="0" smtClean="0"/>
                        <a:t>-</a:t>
                      </a:r>
                      <a:r>
                        <a:rPr lang="cs-CZ" sz="1800" dirty="0" smtClean="0"/>
                        <a:t>  bromid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HI – kyselina jodovodíková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I</a:t>
                      </a:r>
                      <a:r>
                        <a:rPr lang="cs-CZ" sz="1800" baseline="30000" dirty="0" smtClean="0"/>
                        <a:t>-</a:t>
                      </a:r>
                      <a:r>
                        <a:rPr lang="cs-CZ" sz="1800" dirty="0" smtClean="0"/>
                        <a:t>  jodid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HCN – kyselina kyanovodíková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CN</a:t>
                      </a:r>
                      <a:r>
                        <a:rPr lang="cs-CZ" sz="1800" baseline="30000" dirty="0" smtClean="0"/>
                        <a:t>-</a:t>
                      </a:r>
                      <a:r>
                        <a:rPr lang="cs-CZ" sz="1800" dirty="0" smtClean="0"/>
                        <a:t>  kyanid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</a:t>
                      </a:r>
                      <a:r>
                        <a:rPr lang="cs-CZ" sz="1800" baseline="-25000" dirty="0" smtClean="0"/>
                        <a:t>2</a:t>
                      </a:r>
                      <a:r>
                        <a:rPr lang="cs-CZ" sz="1800" dirty="0" smtClean="0"/>
                        <a:t>S – kyselina sirovodíková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</a:t>
                      </a:r>
                      <a:r>
                        <a:rPr lang="cs-CZ" sz="1800" baseline="30000" dirty="0" smtClean="0"/>
                        <a:t>2-</a:t>
                      </a:r>
                      <a:r>
                        <a:rPr lang="cs-CZ" sz="1800" dirty="0" smtClean="0"/>
                        <a:t>  sulfid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</a:t>
                      </a:r>
                      <a:r>
                        <a:rPr lang="cs-CZ" sz="1800" baseline="-25000" dirty="0" smtClean="0"/>
                        <a:t>2</a:t>
                      </a:r>
                      <a:r>
                        <a:rPr lang="cs-CZ" sz="1800" dirty="0" smtClean="0"/>
                        <a:t>Se – kyselina </a:t>
                      </a:r>
                      <a:r>
                        <a:rPr lang="cs-CZ" sz="1800" dirty="0" err="1" smtClean="0"/>
                        <a:t>selenovodíková</a:t>
                      </a:r>
                      <a:r>
                        <a:rPr lang="cs-CZ" sz="180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Se</a:t>
                      </a:r>
                      <a:r>
                        <a:rPr lang="cs-CZ" sz="1800" baseline="30000" dirty="0" smtClean="0"/>
                        <a:t>2-</a:t>
                      </a:r>
                      <a:r>
                        <a:rPr lang="cs-CZ" sz="1800" dirty="0" smtClean="0"/>
                        <a:t>  selenid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H</a:t>
                      </a:r>
                      <a:r>
                        <a:rPr lang="cs-CZ" sz="1800" baseline="-25000" dirty="0" smtClean="0"/>
                        <a:t>2</a:t>
                      </a:r>
                      <a:r>
                        <a:rPr lang="cs-CZ" sz="1800" dirty="0" smtClean="0"/>
                        <a:t>Te – kyselina </a:t>
                      </a:r>
                      <a:r>
                        <a:rPr lang="cs-CZ" sz="1800" dirty="0" err="1" smtClean="0"/>
                        <a:t>tellurovodíková</a:t>
                      </a:r>
                      <a:r>
                        <a:rPr lang="cs-CZ" sz="1800" dirty="0" smtClean="0"/>
                        <a:t>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Te</a:t>
                      </a:r>
                      <a:r>
                        <a:rPr lang="cs-CZ" sz="1800" baseline="30000" dirty="0" smtClean="0"/>
                        <a:t>2-</a:t>
                      </a:r>
                      <a:r>
                        <a:rPr lang="cs-CZ" sz="1800" dirty="0" smtClean="0"/>
                        <a:t> tellurid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42" name="Obdélník 4"/>
          <p:cNvSpPr>
            <a:spLocks noChangeArrowheads="1"/>
          </p:cNvSpPr>
          <p:nvPr/>
        </p:nvSpPr>
        <p:spPr bwMode="auto">
          <a:xfrm>
            <a:off x="1042988" y="5300663"/>
            <a:ext cx="6265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rgbClr val="FF0000"/>
                </a:solidFill>
              </a:rPr>
              <a:t>Výjimky: H</a:t>
            </a:r>
            <a:r>
              <a:rPr lang="cs-CZ" baseline="30000">
                <a:solidFill>
                  <a:srgbClr val="FF0000"/>
                </a:solidFill>
              </a:rPr>
              <a:t>-I</a:t>
            </a:r>
            <a:r>
              <a:rPr lang="cs-CZ">
                <a:solidFill>
                  <a:srgbClr val="FF0000"/>
                </a:solidFill>
              </a:rPr>
              <a:t> – hydridy, N</a:t>
            </a:r>
            <a:r>
              <a:rPr lang="cs-CZ" baseline="30000">
                <a:solidFill>
                  <a:srgbClr val="FF0000"/>
                </a:solidFill>
              </a:rPr>
              <a:t>-III </a:t>
            </a:r>
            <a:r>
              <a:rPr lang="cs-CZ">
                <a:solidFill>
                  <a:srgbClr val="FF0000"/>
                </a:solidFill>
              </a:rPr>
              <a:t>– nitridy, N</a:t>
            </a:r>
            <a:r>
              <a:rPr lang="cs-CZ" baseline="30000">
                <a:solidFill>
                  <a:srgbClr val="FF0000"/>
                </a:solidFill>
              </a:rPr>
              <a:t>-I</a:t>
            </a:r>
            <a:r>
              <a:rPr lang="cs-CZ">
                <a:solidFill>
                  <a:srgbClr val="FF0000"/>
                </a:solidFill>
              </a:rPr>
              <a:t> – azidy !!!</a:t>
            </a:r>
          </a:p>
        </p:txBody>
      </p:sp>
      <p:sp>
        <p:nvSpPr>
          <p:cNvPr id="17443" name="TextovéPole 5"/>
          <p:cNvSpPr txBox="1">
            <a:spLocks noChangeArrowheads="1"/>
          </p:cNvSpPr>
          <p:nvPr/>
        </p:nvSpPr>
        <p:spPr bwMode="auto">
          <a:xfrm>
            <a:off x="1692275" y="476250"/>
            <a:ext cx="50069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/>
              <a:t>Soli bezkyslíkatých kyselin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bezkyslíkatých solí: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 rtlCol="0"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err="1" smtClean="0"/>
              <a:t>CuBr</a:t>
            </a:r>
            <a:endParaRPr lang="cs-CZ" sz="35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Ca (CN)</a:t>
            </a:r>
            <a:r>
              <a:rPr lang="cs-CZ" sz="3500" baseline="-25000" dirty="0" smtClean="0"/>
              <a:t>2</a:t>
            </a:r>
            <a:endParaRPr lang="cs-CZ" sz="35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ZrS</a:t>
            </a:r>
            <a:r>
              <a:rPr lang="cs-CZ" sz="3500" baseline="-25000" dirty="0" smtClean="0"/>
              <a:t>2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BiI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err="1" smtClean="0"/>
              <a:t>Hg</a:t>
            </a:r>
            <a:r>
              <a:rPr lang="cs-CZ" sz="3500" dirty="0" smtClean="0"/>
              <a:t> (CN)</a:t>
            </a:r>
            <a:r>
              <a:rPr lang="cs-CZ" sz="3500" baseline="-25000" dirty="0" smtClean="0"/>
              <a:t>2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AuCl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PbCl</a:t>
            </a:r>
            <a:r>
              <a:rPr lang="cs-CZ" sz="3500" baseline="-25000" dirty="0" smtClean="0"/>
              <a:t>2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NiI</a:t>
            </a:r>
            <a:r>
              <a:rPr lang="cs-CZ" sz="3500" baseline="-25000" dirty="0" smtClean="0"/>
              <a:t>2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SeCl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35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5219700" y="1557338"/>
            <a:ext cx="3521075" cy="4525962"/>
          </a:xfrm>
        </p:spPr>
        <p:txBody>
          <a:bodyPr rtlCol="0"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Bromid měďný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Kyanid vápenatý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Sulfid zirkoničitý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Jodid boritý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Kyanid rtuťnatý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 zlatitý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 olovnatý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Jodid nikelnatý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 </a:t>
            </a:r>
            <a:r>
              <a:rPr lang="cs-CZ" sz="3200" dirty="0" err="1" smtClean="0"/>
              <a:t>seleničitý</a:t>
            </a:r>
            <a:endParaRPr lang="cs-CZ" sz="32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5219700" y="1412875"/>
            <a:ext cx="3429000" cy="47863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 noGrp="1"/>
          </p:cNvGraphicFramePr>
          <p:nvPr>
            <p:ph idx="4294967295"/>
          </p:nvPr>
        </p:nvGraphicFramePr>
        <p:xfrm>
          <a:off x="179388" y="692150"/>
          <a:ext cx="8712964" cy="5234940"/>
        </p:xfrm>
        <a:graphic>
          <a:graphicData uri="http://schemas.openxmlformats.org/drawingml/2006/table">
            <a:tbl>
              <a:tblPr/>
              <a:tblGrid>
                <a:gridCol w="936113"/>
                <a:gridCol w="51071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6140"/>
                <a:gridCol w="284252"/>
                <a:gridCol w="288028"/>
              </a:tblGrid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NH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BaF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PBr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CCl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PCl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WF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IF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OsF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232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HgI</a:t>
                      </a:r>
                      <a:r>
                        <a:rPr lang="cs-CZ" sz="2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5586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LiBr</a:t>
                      </a:r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408">
                <a:tc>
                  <a:txBody>
                    <a:bodyPr/>
                    <a:lstStyle/>
                    <a:p>
                      <a:pPr algn="l" fontAlgn="b"/>
                      <a:r>
                        <a:rPr lang="cs-CZ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KCN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469">
                <a:tc>
                  <a:txBody>
                    <a:bodyPr/>
                    <a:lstStyle/>
                    <a:p>
                      <a:pPr algn="l" fontAlgn="b"/>
                      <a:endParaRPr lang="cs-CZ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0" y="908050"/>
          <a:ext cx="9143985" cy="5256579"/>
        </p:xfrm>
        <a:graphic>
          <a:graphicData uri="http://schemas.openxmlformats.org/drawingml/2006/table">
            <a:tbl>
              <a:tblPr/>
              <a:tblGrid>
                <a:gridCol w="73572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  <a:gridCol w="300295"/>
              </a:tblGrid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NH</a:t>
                      </a:r>
                      <a:r>
                        <a:rPr lang="cs-CZ" sz="1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Cl</a:t>
                      </a: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BaF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PBr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CCl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Č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PCl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Č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WF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IF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OsF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Č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9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HgI</a:t>
                      </a:r>
                      <a:r>
                        <a:rPr lang="cs-CZ" sz="1800" b="0" i="0" u="none" strike="noStrike" baseline="-250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Ť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851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LiBr</a:t>
                      </a: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525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KCN</a:t>
                      </a: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507" marR="7507" marT="75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Ý</a:t>
                      </a: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4814"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07" marR="7507" marT="75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000" smtClean="0"/>
              <a:t>PACHMANN, E. a HOFFMAN, V. </a:t>
            </a:r>
            <a:r>
              <a:rPr lang="cs-CZ" sz="3000" i="1" smtClean="0"/>
              <a:t>Obecná didaktika chemie</a:t>
            </a:r>
            <a:r>
              <a:rPr lang="cs-CZ" sz="30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PACHMANN a kol. </a:t>
            </a:r>
            <a:r>
              <a:rPr lang="cs-CZ" sz="3000" i="1" smtClean="0"/>
              <a:t>Speciální didaktika chemie</a:t>
            </a:r>
            <a:r>
              <a:rPr lang="cs-CZ" sz="30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FLEMR V. a DUŠEK B. </a:t>
            </a:r>
            <a:r>
              <a:rPr lang="cs-CZ" sz="3000" i="1" smtClean="0"/>
              <a:t>Chemie I /obecná a anorganická/ pro gymnázia</a:t>
            </a:r>
            <a:r>
              <a:rPr lang="cs-CZ" sz="30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PETTY, G. </a:t>
            </a:r>
            <a:r>
              <a:rPr lang="cs-CZ" sz="3000" i="1" smtClean="0"/>
              <a:t>Moderní vyučování</a:t>
            </a:r>
            <a:r>
              <a:rPr lang="cs-CZ" sz="30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DUŠEK, B. </a:t>
            </a:r>
            <a:r>
              <a:rPr lang="cs-CZ" sz="3000" i="1" smtClean="0"/>
              <a:t>Kapitoly z didaktiky chemie</a:t>
            </a:r>
            <a:r>
              <a:rPr lang="cs-CZ" sz="3000" smtClean="0"/>
              <a:t>. 2. přeprac. vyd., Praha: VŠCHT Praha, 2009. ISBN 978-80-7080-736-1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cs-CZ" sz="3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E631A42-8931-4AA5-A6D2-428951CDAE82}"/>
</file>

<file path=customXml/itemProps2.xml><?xml version="1.0" encoding="utf-8"?>
<ds:datastoreItem xmlns:ds="http://schemas.openxmlformats.org/officeDocument/2006/customXml" ds:itemID="{95E0F993-4E09-4FBF-A2E6-29D12F54CE06}"/>
</file>

<file path=customXml/itemProps3.xml><?xml version="1.0" encoding="utf-8"?>
<ds:datastoreItem xmlns:ds="http://schemas.openxmlformats.org/officeDocument/2006/customXml" ds:itemID="{8473719F-EC3E-4607-9C5C-244E96E1A413}"/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454</Words>
  <Application>Microsoft Office PowerPoint</Application>
  <PresentationFormat>Předvádění na obrazovce (4:3)</PresentationFormat>
  <Paragraphs>397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Bezkyslíkaté soli</vt:lpstr>
      <vt:lpstr> </vt:lpstr>
      <vt:lpstr>Napište názvy bezkyslíkatých solí:</vt:lpstr>
      <vt:lpstr>Snímek 5</vt:lpstr>
      <vt:lpstr>Snímek 6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Bezkyslíkaté soli</dc:title>
  <dc:creator>Veronika</dc:creator>
  <cp:lastModifiedBy>Chalupna</cp:lastModifiedBy>
  <cp:revision>19</cp:revision>
  <dcterms:created xsi:type="dcterms:W3CDTF">2012-12-06T08:59:21Z</dcterms:created>
  <dcterms:modified xsi:type="dcterms:W3CDTF">2013-01-02T18:52:17Z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