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1BD62C6-11DD-46A1-8A32-78536B76479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6993B0-A83F-4950-A8BF-B77E569C35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55426C-7C66-4986-87DF-81FFD6326302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7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9C8F3BE-8330-4442-A9BF-38AFC9F7FD8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10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A144BA-03DF-4A01-8102-34A768CF1E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8B07D-F105-4CDE-868F-7912A435A61B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0360-2CB9-49F7-8FC9-BFBE6FAFDE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32E76-4251-402B-AE09-96BCCBEC5503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F31C6-89F8-4B71-8AD1-6677C6054E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DF996-929C-4E4E-83A9-0F3F31DD1563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D22EC-F9EC-4B8E-8A20-8CD9876EE7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7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FCB2D-9D73-40C3-BF4E-C8015638E0D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099B3EC-FCCF-41A9-83EC-877E74A330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689C24F-8D46-4E1C-BB09-666B5379B88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číslo snímku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5230D0-3E94-45FF-98D1-176C293801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AC213B-9671-41A7-B074-F777DD4195F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číslo snímku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BC60B4-92E9-4EA7-9567-CCFB476FB8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A41EC-5401-49B7-AC92-58F6D1B1A84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73A-A84C-4302-B9C4-CB5410AFB7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5801F-9FF2-49D0-BDFA-8604C63FF107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DD39B8D-6203-4CB4-9E5A-2D728B88F0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F3216-2FE9-4143-9CC2-C5F4A7E7A25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1473C-9947-4C9A-BEAC-C1EF5E68B9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CD3244-E3C9-4C57-8650-2428DB41CF3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10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F2404DD6-F0A4-4AD8-9EFE-1FC5290A1A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EF603AE-403D-49F3-823D-F0BB6947634C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DCC78FA-31CB-498C-8036-C519299FCA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0" r:id="rId6"/>
    <p:sldLayoutId id="2147483676" r:id="rId7"/>
    <p:sldLayoutId id="2147483669" r:id="rId8"/>
    <p:sldLayoutId id="2147483677" r:id="rId9"/>
    <p:sldLayoutId id="2147483668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sz="quarter"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Kyslíkaté soli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VY_32_INOVACE_CHE.1.06a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19.09.2012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smtClean="0"/>
              <a:t> </a:t>
            </a:r>
            <a:r>
              <a:rPr lang="cs-CZ" sz="1600" smtClean="0"/>
              <a:t>notebook pod názvem VY_32_INOVACE_CHE.1.06b.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00113" y="333375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3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smtClean="0"/>
              <a:t>Kyslíkaté soli</a:t>
            </a:r>
          </a:p>
        </p:txBody>
      </p:sp>
      <p:sp>
        <p:nvSpPr>
          <p:cNvPr id="16386" name="Zástupný symbol pro obsah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r>
              <a:rPr lang="cs-CZ" smtClean="0"/>
              <a:t>soli kyslíkatých kyselin</a:t>
            </a:r>
          </a:p>
          <a:p>
            <a:r>
              <a:rPr lang="cs-CZ" smtClean="0"/>
              <a:t>složeny z podstatného a přídavného jména</a:t>
            </a:r>
          </a:p>
          <a:p>
            <a:r>
              <a:rPr lang="cs-CZ" smtClean="0"/>
              <a:t>podstatné jméno charakterizuje aniont kyseliny, přídavné jméno kationt </a:t>
            </a:r>
          </a:p>
          <a:p>
            <a:r>
              <a:rPr lang="cs-CZ" smtClean="0"/>
              <a:t>podstatné jméno je zakončeno koncovkou – </a:t>
            </a:r>
            <a:r>
              <a:rPr lang="cs-CZ" b="1" smtClean="0"/>
              <a:t>an</a:t>
            </a:r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cs-CZ" smtClean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468313" y="549275"/>
          <a:ext cx="8229600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Odvozená sůl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chlorná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chlornan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latin typeface="+mj-lt"/>
                          <a:ea typeface="Times New Roman"/>
                          <a:cs typeface="Arial" pitchFamily="34" charset="0"/>
                        </a:rPr>
                        <a:t>chlorečná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chlorečnan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chloristá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chloristan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dusnatá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>
                          <a:latin typeface="+mj-lt"/>
                        </a:rPr>
                        <a:t>dusnatan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dusitá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dusitan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dusičná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dusičnan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boritá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boritan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siřičitá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siřičitan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sírová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síran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seleničitá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>
                          <a:latin typeface="+mj-lt"/>
                        </a:rPr>
                        <a:t>seleničitan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dichromová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dichroman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Arial" pitchFamily="34" charset="0"/>
                        </a:rPr>
                        <a:t>fosforečná</a:t>
                      </a:r>
                      <a:endParaRPr lang="cs-CZ" sz="2400" b="1" dirty="0"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fosforečnan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400" b="1" dirty="0" smtClean="0">
                          <a:latin typeface="+mj-lt"/>
                          <a:cs typeface="Arial" pitchFamily="34" charset="0"/>
                        </a:rPr>
                        <a:t>uhličitá</a:t>
                      </a:r>
                      <a:endParaRPr lang="cs-CZ" sz="2400" b="1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+mj-lt"/>
                        </a:rPr>
                        <a:t>uhličitan</a:t>
                      </a:r>
                      <a:endParaRPr lang="cs-CZ" sz="20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smtClean="0"/>
              <a:t>Tvorba vzorce solí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dirty="0" smtClean="0"/>
              <a:t>dusičnan sodný	    kyselina dusičná HNO</a:t>
            </a:r>
            <a:r>
              <a:rPr lang="cs-CZ" baseline="-25000" dirty="0" smtClean="0"/>
              <a:t>3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dirty="0" smtClean="0"/>
              <a:t>sůl vytvoříme odtržením vodíku od kyseliny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dirty="0" smtClean="0"/>
              <a:t>využijeme tzv. křížového pravidla, aniont bude mít takové oxidační číslo, jaký index je u vodíku, pouze se záporným znaménkem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cs-CZ" dirty="0" smtClean="0"/>
              <a:t>H</a:t>
            </a:r>
            <a:r>
              <a:rPr lang="cs-CZ" strike="sngStrike" baseline="-25000" dirty="0" smtClean="0"/>
              <a:t>1</a:t>
            </a:r>
            <a:r>
              <a:rPr lang="cs-CZ" dirty="0" smtClean="0"/>
              <a:t> NO</a:t>
            </a:r>
            <a:r>
              <a:rPr lang="cs-CZ" baseline="-25000" dirty="0" smtClean="0"/>
              <a:t>3			</a:t>
            </a:r>
            <a:r>
              <a:rPr lang="cs-CZ" dirty="0" smtClean="0"/>
              <a:t>Na NO</a:t>
            </a:r>
            <a:r>
              <a:rPr lang="cs-CZ" baseline="-25000" dirty="0" smtClean="0"/>
              <a:t>3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3924300" y="1916113"/>
            <a:ext cx="358775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cxnSp>
        <p:nvCxnSpPr>
          <p:cNvPr id="6" name="Přímá spojovací šipka 5"/>
          <p:cNvCxnSpPr/>
          <p:nvPr/>
        </p:nvCxnSpPr>
        <p:spPr>
          <a:xfrm flipV="1">
            <a:off x="1403350" y="4292600"/>
            <a:ext cx="64770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TextovéPole 6"/>
          <p:cNvSpPr txBox="1">
            <a:spLocks noChangeArrowheads="1"/>
          </p:cNvSpPr>
          <p:nvPr/>
        </p:nvSpPr>
        <p:spPr bwMode="auto">
          <a:xfrm>
            <a:off x="1979613" y="400526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w Cen MT"/>
              </a:rPr>
              <a:t>-I</a:t>
            </a:r>
          </a:p>
        </p:txBody>
      </p:sp>
      <p:sp>
        <p:nvSpPr>
          <p:cNvPr id="8" name="Šipka doprava 7"/>
          <p:cNvSpPr/>
          <p:nvPr/>
        </p:nvSpPr>
        <p:spPr>
          <a:xfrm>
            <a:off x="2700338" y="4292600"/>
            <a:ext cx="792162" cy="73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8439" name="Obdélník 8"/>
          <p:cNvSpPr>
            <a:spLocks noChangeArrowheads="1"/>
          </p:cNvSpPr>
          <p:nvPr/>
        </p:nvSpPr>
        <p:spPr bwMode="auto">
          <a:xfrm>
            <a:off x="5292725" y="40767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w Cen MT"/>
              </a:rPr>
              <a:t>-I</a:t>
            </a:r>
          </a:p>
        </p:txBody>
      </p:sp>
      <p:sp>
        <p:nvSpPr>
          <p:cNvPr id="18440" name="Obdélník 9"/>
          <p:cNvSpPr>
            <a:spLocks noChangeArrowheads="1"/>
          </p:cNvSpPr>
          <p:nvPr/>
        </p:nvSpPr>
        <p:spPr bwMode="auto">
          <a:xfrm>
            <a:off x="4572000" y="407670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w Cen MT"/>
              </a:rPr>
              <a:t>+</a:t>
            </a:r>
            <a:r>
              <a:rPr lang="cs-CZ">
                <a:latin typeface="Tw Cen MT"/>
              </a:rPr>
              <a:t>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/>
              <a:t>Napište názvy kyslíkatých solí: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86175" cy="4525963"/>
          </a:xfrm>
        </p:spPr>
        <p:txBody>
          <a:bodyPr>
            <a:normAutofit fontScale="77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err="1" smtClean="0"/>
              <a:t>Pb</a:t>
            </a:r>
            <a:r>
              <a:rPr lang="cs-CZ" sz="3500" dirty="0" smtClean="0"/>
              <a:t> (NO</a:t>
            </a:r>
            <a:r>
              <a:rPr lang="cs-CZ" sz="3500" baseline="-25000" dirty="0" smtClean="0"/>
              <a:t>3</a:t>
            </a:r>
            <a:r>
              <a:rPr lang="cs-CZ" sz="3500" dirty="0" smtClean="0"/>
              <a:t>)</a:t>
            </a:r>
            <a:r>
              <a:rPr lang="cs-CZ" sz="3500" baseline="-25000" dirty="0" smtClean="0"/>
              <a:t>2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ZnSO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K</a:t>
            </a:r>
            <a:r>
              <a:rPr lang="cs-CZ" sz="3500" baseline="-25000" dirty="0" smtClean="0"/>
              <a:t>2</a:t>
            </a:r>
            <a:r>
              <a:rPr lang="cs-CZ" sz="3500" dirty="0" smtClean="0"/>
              <a:t>CO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CuSO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FeAsO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Cs</a:t>
            </a:r>
            <a:r>
              <a:rPr lang="cs-CZ" sz="3500" baseline="-25000" dirty="0" smtClean="0"/>
              <a:t>2</a:t>
            </a:r>
            <a:r>
              <a:rPr lang="cs-CZ" sz="3500" dirty="0" smtClean="0"/>
              <a:t>MoO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SrSO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KMnO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AgNO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NaIO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"/>
              <a:buNone/>
              <a:defRPr/>
            </a:pPr>
            <a:endParaRPr lang="cs-CZ" sz="35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quarter" idx="2"/>
          </p:nvPr>
        </p:nvSpPr>
        <p:spPr>
          <a:xfrm>
            <a:off x="5219700" y="1557338"/>
            <a:ext cx="3521075" cy="4525962"/>
          </a:xfrm>
        </p:spPr>
        <p:txBody>
          <a:bodyPr>
            <a:normAutofit fontScale="77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Dusičnan olovnatý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Síran zinečnatý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Uhličitan draselný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Síran měďnatý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Arseničnan</a:t>
            </a:r>
            <a:r>
              <a:rPr lang="cs-CZ" sz="3200" dirty="0" smtClean="0"/>
              <a:t> železitý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Molybdenan </a:t>
            </a:r>
            <a:r>
              <a:rPr lang="cs-CZ" sz="3200" dirty="0" err="1" smtClean="0"/>
              <a:t>cesný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Síran strontnatý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Manganistan draselný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Dusičnan stříbrný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Jodičnan sodný</a:t>
            </a:r>
          </a:p>
        </p:txBody>
      </p:sp>
      <p:sp>
        <p:nvSpPr>
          <p:cNvPr id="5" name="Obdélník 4"/>
          <p:cNvSpPr/>
          <p:nvPr/>
        </p:nvSpPr>
        <p:spPr>
          <a:xfrm>
            <a:off x="4572000" y="1412875"/>
            <a:ext cx="4005263" cy="47863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20482" name="Zástupný symbol pro text 10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cs-CZ" smtClean="0">
              <a:solidFill>
                <a:srgbClr val="FFFFFF"/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700" smtClean="0"/>
              <a:t>PACHMANN, E. a HOFFMAN, V. </a:t>
            </a:r>
            <a:r>
              <a:rPr lang="cs-CZ" sz="2700" i="1" smtClean="0"/>
              <a:t>Obecná didaktika chemie</a:t>
            </a:r>
            <a:r>
              <a:rPr lang="cs-CZ" sz="27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2700" smtClean="0"/>
              <a:t>PACHMANN a kol. </a:t>
            </a:r>
            <a:r>
              <a:rPr lang="cs-CZ" sz="2700" i="1" smtClean="0"/>
              <a:t>Speciální didaktika chemie</a:t>
            </a:r>
            <a:r>
              <a:rPr lang="cs-CZ" sz="27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2700" smtClean="0"/>
              <a:t>FLEMR V. a DUŠEK B. </a:t>
            </a:r>
            <a:r>
              <a:rPr lang="cs-CZ" sz="2700" i="1" smtClean="0"/>
              <a:t>Chemie I /obecná a anorganická/ pro gymnázia</a:t>
            </a:r>
            <a:r>
              <a:rPr lang="cs-CZ" sz="2700" smtClean="0"/>
              <a:t>. Praha: SPN, 2007.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700" smtClean="0"/>
              <a:t>PETTY, G. </a:t>
            </a:r>
            <a:r>
              <a:rPr lang="cs-CZ" sz="2700" i="1" smtClean="0"/>
              <a:t>Moderní vyučování</a:t>
            </a:r>
            <a:r>
              <a:rPr lang="cs-CZ" sz="2700" smtClean="0"/>
              <a:t>. 1. vyd., Praha: Portál, 1996 ISBN 80-7178-070-7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700" smtClean="0"/>
              <a:t>DUŠEK, B. </a:t>
            </a:r>
            <a:r>
              <a:rPr lang="cs-CZ" sz="2700" i="1" smtClean="0"/>
              <a:t>Kapitoly z didaktiky chemie</a:t>
            </a:r>
            <a:r>
              <a:rPr lang="cs-CZ" sz="2700" smtClean="0"/>
              <a:t>. 2. přeprac. vyd., Praha: VŠCHT Praha, 2009. ISBN 978-80-7080-736-1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á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018D8F0-981C-41DB-8F06-921684BC85D8}"/>
</file>

<file path=customXml/itemProps2.xml><?xml version="1.0" encoding="utf-8"?>
<ds:datastoreItem xmlns:ds="http://schemas.openxmlformats.org/officeDocument/2006/customXml" ds:itemID="{D9DA9649-C3C3-4590-9014-AF847FD31F83}"/>
</file>

<file path=customXml/itemProps3.xml><?xml version="1.0" encoding="utf-8"?>
<ds:datastoreItem xmlns:ds="http://schemas.openxmlformats.org/officeDocument/2006/customXml" ds:itemID="{C15356C5-8D78-4757-8525-970F17D1F53A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134</TotalTime>
  <Words>248</Words>
  <Application>Microsoft Office PowerPoint</Application>
  <PresentationFormat>Předvádění na obrazovce (4:3)</PresentationFormat>
  <Paragraphs>81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Medián</vt:lpstr>
      <vt:lpstr>Snímek 1</vt:lpstr>
      <vt:lpstr>Kyslíkaté soli</vt:lpstr>
      <vt:lpstr>Snímek 3</vt:lpstr>
      <vt:lpstr>Tvorba vzorce solí</vt:lpstr>
      <vt:lpstr>Napište názvy kyslíkatých solí: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Kyslíkaté soli</dc:title>
  <dc:creator>Veronika</dc:creator>
  <cp:lastModifiedBy>Chalupna</cp:lastModifiedBy>
  <cp:revision>16</cp:revision>
  <dcterms:created xsi:type="dcterms:W3CDTF">2012-12-06T08:59:21Z</dcterms:created>
  <dcterms:modified xsi:type="dcterms:W3CDTF">2013-01-02T18:53:34Z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