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3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7" r:id="rId2"/>
    <p:sldId id="256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F40ECA1-0449-420F-AA09-A412448F4C78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31EBC53-14A6-4BC8-A65E-068E1E7FCF2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15363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874C240-E77C-438D-A308-BDD23DB3834E}" type="slidenum">
              <a:rPr lang="cs-CZ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1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Obdélník 38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Obdélník 39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Obdélník 40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Obdélník 41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1" name="Obdélník 55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Obdélník 64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Obdélník 65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Obdélník 66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cs-CZ" smtClean="0"/>
              <a:t>Klepnutím lze upravit styl předlohy podnadpisů.</a:t>
            </a:r>
            <a:endParaRPr lang="en-US"/>
          </a:p>
        </p:txBody>
      </p:sp>
      <p:sp>
        <p:nvSpPr>
          <p:cNvPr id="15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3CFEB0F-0B5C-4266-9FE8-5835879B580D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16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17" name="Zástupný symbol pro číslo snímku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D0CA41B-77A8-42D8-86B9-4F887D42370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31B020-20EB-45E8-8FC3-3E09242EBD0E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5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663617-91EF-44DE-82E8-B7155DBAB4C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16B67E-79C8-4D0B-856E-04088D175CC2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5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2ED3FD-61EF-4C75-8FE2-203DF41BDC1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51342F-818F-4B7C-BC6C-85930D7F92FF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5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DED9F0-C646-44F3-933E-89DD210ED8D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olný tvar 1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Volný tvar 1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Volný tvar 12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Volný tvar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Volný tvar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Volný tvar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Volný tvar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Volný tvar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Volný tvar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Volný tvar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Volný tvar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5" name="Volný tvar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6" name="Volný tvar 24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7" name="Volný tvar 25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8" name="Volný tvar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9" name="Obdélník 6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" name="Obdélník 7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Obdélník 8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2" name="Obdélník 9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Obdélník 10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4" name="Obdélník 11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2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5B76D8E-31F1-461E-AF8B-19531875908A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2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2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E10639D-5910-4679-BD4D-D5CE13A16F2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F4BFABF-23AE-4702-B769-8FE5BFFDD5BD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3A71E89-52E1-4254-997A-A41C9B7C8F2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24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bdélník 15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Obdélník 16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Obdélník 17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Obdélník 18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Obdélník 19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3" name="Obdélník 20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Obdélník 21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Obdélník 28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Obdélník 29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732A04E-D2EB-44FD-8770-29B050BDAB61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1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1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B118559-6965-4D02-9280-B7C27CE8B0C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6F4F04-94A6-4696-B0D4-676455AA8A69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4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274663-30A3-4017-859C-605DA33BF7E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D3D4EA8-FD14-447A-B3F8-9DC3A1961E83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9E41DFC-1DA0-4564-B1B2-BDBE7903C79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20060-D7A4-4F5D-AEC1-B2917B03548F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6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4787A0-21E6-403E-BB3B-8E70FFD68D9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7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6" name="Přímá spojovací čára 8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Skupina 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Přímá spojovací čára 14"/>
            <p:cNvCxnSpPr/>
            <p:nvPr/>
          </p:nvCxnSpPr>
          <p:spPr>
            <a:xfrm rot="16200000">
              <a:off x="6663593" y="1298375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Přímá spojovací čára 15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Přímá spojovací čára 16"/>
            <p:cNvCxnSpPr/>
            <p:nvPr/>
          </p:nvCxnSpPr>
          <p:spPr>
            <a:xfrm rot="5400000" flipH="1">
              <a:off x="6744513" y="1297400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Skupina 13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Přímá spojovací čára 10"/>
            <p:cNvCxnSpPr/>
            <p:nvPr/>
          </p:nvCxnSpPr>
          <p:spPr>
            <a:xfrm rot="16200000">
              <a:off x="6663593" y="1298375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Přímá spojovací čára 11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Přímá spojovací čára 12"/>
            <p:cNvCxnSpPr/>
            <p:nvPr/>
          </p:nvCxnSpPr>
          <p:spPr>
            <a:xfrm rot="5400000" flipH="1">
              <a:off x="6744513" y="1297400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Skupina 17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Přímá spojovací čára 18"/>
            <p:cNvCxnSpPr/>
            <p:nvPr/>
          </p:nvCxnSpPr>
          <p:spPr>
            <a:xfrm rot="16200000">
              <a:off x="6663592" y="1298373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Přímá spojovací čára 19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Přímá spojovací čára 20"/>
            <p:cNvCxnSpPr/>
            <p:nvPr/>
          </p:nvCxnSpPr>
          <p:spPr>
            <a:xfrm rot="5400000" flipH="1">
              <a:off x="6744512" y="1297398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Nadpis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cs-CZ" noProof="0" smtClean="0"/>
              <a:t>Klepnutím na ikonu přidáte obrázek.</a:t>
            </a:r>
            <a:endParaRPr lang="en-US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19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F4AB802-4DEB-4BDD-84BE-E3F48F5D8401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20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21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0170DA1-2429-4035-B245-E39C06F68CD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bdélník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Obdélník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Obdélník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Obdélník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Obdélník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Obdélník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Obdélník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" name="Obdélník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1036" name="Zástupný symbol pro text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smtClean="0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100">
                <a:solidFill>
                  <a:schemeClr val="tx2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855DB54D-2C64-4B67-9345-4FE9303FB89E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100">
                <a:solidFill>
                  <a:schemeClr val="tx2"/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14B8BFBA-FD31-497E-8A2C-9864F4EDB8D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4" r:id="rId4"/>
    <p:sldLayoutId id="2147483675" r:id="rId5"/>
    <p:sldLayoutId id="2147483670" r:id="rId6"/>
    <p:sldLayoutId id="2147483676" r:id="rId7"/>
    <p:sldLayoutId id="2147483669" r:id="rId8"/>
    <p:sldLayoutId id="2147483677" r:id="rId9"/>
    <p:sldLayoutId id="2147483668" r:id="rId10"/>
    <p:sldLayoutId id="214748366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eaLnBrk="0" fontAlgn="base" hangingPunct="0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eaLnBrk="0" fontAlgn="base" hangingPunct="0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eaLnBrk="0" fontAlgn="base" hangingPunct="0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Nadpis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5937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cs-CZ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14338" name="Zástupný symbol pro obsah 5"/>
          <p:cNvSpPr>
            <a:spLocks noGrp="1"/>
          </p:cNvSpPr>
          <p:nvPr>
            <p:ph idx="1"/>
          </p:nvPr>
        </p:nvSpPr>
        <p:spPr>
          <a:xfrm>
            <a:off x="468313" y="2133600"/>
            <a:ext cx="8218487" cy="4464050"/>
          </a:xfrm>
        </p:spPr>
        <p:txBody>
          <a:bodyPr/>
          <a:lstStyle/>
          <a:p>
            <a:pPr eaLnBrk="1" hangingPunct="1"/>
            <a:r>
              <a:rPr lang="cs-CZ" sz="2400" dirty="0" smtClean="0"/>
              <a:t>Název školy: </a:t>
            </a:r>
            <a:r>
              <a:rPr lang="cs-CZ" sz="1800" dirty="0" smtClean="0"/>
              <a:t>Střední zdravotnická škola a vyšší odborná škola zdravotnická Karlovy Vary</a:t>
            </a:r>
          </a:p>
          <a:p>
            <a:pPr eaLnBrk="1" hangingPunct="1"/>
            <a:r>
              <a:rPr lang="cs-CZ" sz="1800" dirty="0" smtClean="0"/>
              <a:t>Číslo projektu: CZ.1.07/1.5.00/34.0953 </a:t>
            </a:r>
          </a:p>
          <a:p>
            <a:pPr eaLnBrk="1" hangingPunct="1"/>
            <a:r>
              <a:rPr lang="cs-CZ" sz="2400" dirty="0" smtClean="0">
                <a:latin typeface="Arial" charset="0"/>
              </a:rPr>
              <a:t>Vzdělávací materiál</a:t>
            </a:r>
            <a:r>
              <a:rPr lang="cs-CZ" sz="2400" dirty="0" smtClean="0"/>
              <a:t>: </a:t>
            </a:r>
            <a:r>
              <a:rPr lang="cs-CZ" sz="2400" dirty="0" err="1" smtClean="0">
                <a:latin typeface="Arial" charset="0"/>
              </a:rPr>
              <a:t>Peroxosloučeniny</a:t>
            </a:r>
            <a:endParaRPr lang="cs-CZ" sz="2400" dirty="0" smtClean="0">
              <a:latin typeface="Arial" charset="0"/>
            </a:endParaRPr>
          </a:p>
          <a:p>
            <a:pPr eaLnBrk="1" hangingPunct="1"/>
            <a:r>
              <a:rPr lang="cs-CZ" sz="1800" dirty="0" smtClean="0"/>
              <a:t>Šablona III/2 Inovace a zkvalitnění výuky prostřednictvím ICT</a:t>
            </a:r>
          </a:p>
          <a:p>
            <a:pPr eaLnBrk="1" hangingPunct="1"/>
            <a:r>
              <a:rPr lang="cs-CZ" sz="2400" dirty="0" smtClean="0"/>
              <a:t>Název materiálu: </a:t>
            </a:r>
            <a:r>
              <a:rPr lang="cs-CZ" sz="1800" dirty="0" smtClean="0"/>
              <a:t>VY_32_INOVACE_CHE.1.07</a:t>
            </a:r>
          </a:p>
          <a:p>
            <a:pPr eaLnBrk="1" hangingPunct="1"/>
            <a:r>
              <a:rPr lang="cs-CZ" sz="2400" dirty="0" smtClean="0"/>
              <a:t>Datum tvorby: </a:t>
            </a:r>
            <a:r>
              <a:rPr lang="cs-CZ" sz="1800" dirty="0" smtClean="0">
                <a:latin typeface="Calibri" pitchFamily="34" charset="0"/>
              </a:rPr>
              <a:t>21.09.2012</a:t>
            </a:r>
          </a:p>
          <a:p>
            <a:pPr eaLnBrk="1" hangingPunct="1"/>
            <a:r>
              <a:rPr lang="cs-CZ" sz="1800" dirty="0" smtClean="0"/>
              <a:t>Vyučovací předmět, ročník, obor: CHE, 1. ročník, Laboratorní asistent</a:t>
            </a:r>
          </a:p>
          <a:p>
            <a:pPr eaLnBrk="1" hangingPunct="1"/>
            <a:r>
              <a:rPr lang="cs-CZ" sz="2400" dirty="0" smtClean="0"/>
              <a:t>Autor: </a:t>
            </a:r>
            <a:r>
              <a:rPr lang="cs-CZ" sz="1800" dirty="0" smtClean="0"/>
              <a:t>Mgr. Veronika Pánková</a:t>
            </a:r>
          </a:p>
          <a:p>
            <a:pPr eaLnBrk="1" hangingPunct="1"/>
            <a:r>
              <a:rPr lang="cs-CZ" sz="2400" dirty="0" smtClean="0"/>
              <a:t>Anotace: </a:t>
            </a:r>
            <a:r>
              <a:rPr lang="cs-CZ" sz="1600" dirty="0" smtClean="0"/>
              <a:t>Vzdělávací materiál inovuje výuku chemie, pomáhá snazšímu pochopení chemického názvosloví. Využívá ICT při výuce, motivuje a aktivuje žáky. </a:t>
            </a:r>
          </a:p>
        </p:txBody>
      </p:sp>
      <p:pic>
        <p:nvPicPr>
          <p:cNvPr id="14339" name="Picture 4"/>
          <p:cNvPicPr>
            <a:picLocks noGrp="1" noChangeAspect="1" noChangeArrowheads="1"/>
          </p:cNvPicPr>
          <p:nvPr>
            <p:ph type="title" idx="4294967295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550" y="333375"/>
            <a:ext cx="7489825" cy="15668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err="1" smtClean="0">
                <a:solidFill>
                  <a:schemeClr val="tx2">
                    <a:satMod val="200000"/>
                  </a:schemeClr>
                </a:solidFill>
              </a:rPr>
              <a:t>Peroxosloučeniny</a:t>
            </a:r>
            <a:endParaRPr lang="cs-CZ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cs-CZ" dirty="0" smtClean="0"/>
              <a:t>jsou sloučeniny, kterým ve vzorci přibude jeden kyslík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cs-CZ" dirty="0" smtClean="0"/>
              <a:t>O</a:t>
            </a:r>
            <a:r>
              <a:rPr lang="cs-CZ" baseline="30000" dirty="0" smtClean="0"/>
              <a:t>-II</a:t>
            </a:r>
            <a:r>
              <a:rPr lang="cs-CZ" dirty="0" smtClean="0"/>
              <a:t> 		O</a:t>
            </a:r>
            <a:r>
              <a:rPr lang="cs-CZ" baseline="30000" dirty="0" smtClean="0"/>
              <a:t>-II</a:t>
            </a:r>
            <a:r>
              <a:rPr lang="cs-CZ" dirty="0" smtClean="0"/>
              <a:t> peroxidy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cs-CZ" dirty="0" smtClean="0"/>
              <a:t>předponou  </a:t>
            </a:r>
            <a:r>
              <a:rPr lang="cs-CZ" dirty="0" err="1" smtClean="0"/>
              <a:t>peroxo</a:t>
            </a:r>
            <a:r>
              <a:rPr lang="cs-CZ" dirty="0" smtClean="0"/>
              <a:t>-  připojenou k názvu </a:t>
            </a:r>
            <a:r>
              <a:rPr lang="cs-CZ" dirty="0" err="1" smtClean="0"/>
              <a:t>oxosloučeniny</a:t>
            </a:r>
            <a:r>
              <a:rPr lang="cs-CZ" dirty="0" smtClean="0"/>
              <a:t> vyznačujeme záměnu –O– 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cs-CZ" dirty="0" smtClean="0"/>
              <a:t>	v molekule za skupinu –O–O–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cs-CZ" dirty="0" smtClean="0"/>
              <a:t>H</a:t>
            </a:r>
            <a:r>
              <a:rPr lang="cs-CZ" baseline="-25000" dirty="0" smtClean="0"/>
              <a:t>2</a:t>
            </a:r>
            <a:r>
              <a:rPr lang="cs-CZ" dirty="0" smtClean="0"/>
              <a:t>O</a:t>
            </a:r>
            <a:r>
              <a:rPr lang="cs-CZ" baseline="-25000" dirty="0" smtClean="0"/>
              <a:t>2 </a:t>
            </a:r>
            <a:r>
              <a:rPr lang="cs-CZ" dirty="0" smtClean="0"/>
              <a:t>– peroxid vodíku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cs-CZ" dirty="0" smtClean="0"/>
              <a:t>Na</a:t>
            </a:r>
            <a:r>
              <a:rPr lang="cs-CZ" baseline="-25000" dirty="0" smtClean="0"/>
              <a:t>2</a:t>
            </a:r>
            <a:r>
              <a:rPr lang="cs-CZ" dirty="0" smtClean="0"/>
              <a:t>O</a:t>
            </a:r>
            <a:r>
              <a:rPr lang="cs-CZ" baseline="-25000" dirty="0" smtClean="0"/>
              <a:t>2 – </a:t>
            </a:r>
            <a:r>
              <a:rPr lang="cs-CZ" dirty="0" smtClean="0"/>
              <a:t>peroxid sodíku (peroxid sodný)</a:t>
            </a:r>
            <a:endParaRPr lang="cs-CZ" baseline="-25000" dirty="0" smtClean="0"/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cs-CZ" dirty="0" smtClean="0"/>
              <a:t>K</a:t>
            </a:r>
            <a:r>
              <a:rPr lang="cs-CZ" baseline="-25000" dirty="0" smtClean="0"/>
              <a:t>2</a:t>
            </a:r>
            <a:r>
              <a:rPr lang="cs-CZ" dirty="0" smtClean="0"/>
              <a:t>O</a:t>
            </a:r>
            <a:r>
              <a:rPr lang="cs-CZ" baseline="-25000" dirty="0" smtClean="0"/>
              <a:t>2 – </a:t>
            </a:r>
            <a:r>
              <a:rPr lang="cs-CZ" dirty="0" smtClean="0"/>
              <a:t>peroxid draslíku (peroxid draselný)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cs-CZ" dirty="0" smtClean="0"/>
              <a:t>Ba O</a:t>
            </a:r>
            <a:r>
              <a:rPr lang="cs-CZ" baseline="-25000" dirty="0" smtClean="0"/>
              <a:t>2</a:t>
            </a:r>
            <a:r>
              <a:rPr lang="cs-CZ" dirty="0" smtClean="0"/>
              <a:t> – peroxid baria (peroxid barnatý)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cs-CZ" baseline="30000" dirty="0"/>
          </a:p>
        </p:txBody>
      </p:sp>
      <p:sp>
        <p:nvSpPr>
          <p:cNvPr id="6" name="Šipka doprava 5"/>
          <p:cNvSpPr/>
          <p:nvPr/>
        </p:nvSpPr>
        <p:spPr>
          <a:xfrm>
            <a:off x="2555875" y="2781300"/>
            <a:ext cx="503238" cy="2159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16388" name="TextovéPole 6"/>
          <p:cNvSpPr txBox="1">
            <a:spLocks noChangeArrowheads="1"/>
          </p:cNvSpPr>
          <p:nvPr/>
        </p:nvSpPr>
        <p:spPr bwMode="auto">
          <a:xfrm>
            <a:off x="3924300" y="2781300"/>
            <a:ext cx="3016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>
                <a:latin typeface="Corbel" pitchFamily="34" charset="0"/>
              </a:rPr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cs-CZ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17410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875"/>
            <a:ext cx="8229600" cy="4713288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cs-CZ" smtClean="0">
                <a:solidFill>
                  <a:schemeClr val="accent1"/>
                </a:solidFill>
              </a:rPr>
              <a:t>Superoxidy (hyperoxidy)</a:t>
            </a:r>
            <a:r>
              <a:rPr lang="cs-CZ" smtClean="0"/>
              <a:t>	(O</a:t>
            </a:r>
            <a:r>
              <a:rPr lang="cs-CZ" baseline="-25000" smtClean="0"/>
              <a:t>2</a:t>
            </a:r>
            <a:r>
              <a:rPr lang="cs-CZ" smtClean="0"/>
              <a:t>)</a:t>
            </a:r>
            <a:r>
              <a:rPr lang="cs-CZ" baseline="30000" smtClean="0"/>
              <a:t>-I</a:t>
            </a:r>
          </a:p>
          <a:p>
            <a:pPr eaLnBrk="1" hangingPunct="1">
              <a:buFont typeface="Wingdings" pitchFamily="2" charset="2"/>
              <a:buNone/>
            </a:pPr>
            <a:endParaRPr lang="cs-CZ" baseline="30000" smtClean="0"/>
          </a:p>
          <a:p>
            <a:pPr eaLnBrk="1" hangingPunct="1">
              <a:buFont typeface="Wingdings" pitchFamily="2" charset="2"/>
              <a:buNone/>
            </a:pPr>
            <a:r>
              <a:rPr lang="cs-CZ" smtClean="0"/>
              <a:t>K O</a:t>
            </a:r>
            <a:r>
              <a:rPr lang="cs-CZ" baseline="-25000" smtClean="0"/>
              <a:t>2 – </a:t>
            </a:r>
            <a:r>
              <a:rPr lang="cs-CZ" smtClean="0"/>
              <a:t>hyperoxid draselný</a:t>
            </a:r>
          </a:p>
          <a:p>
            <a:pPr eaLnBrk="1" hangingPunct="1">
              <a:buFont typeface="Wingdings" pitchFamily="2" charset="2"/>
              <a:buNone/>
            </a:pPr>
            <a:endParaRPr lang="cs-CZ" smtClean="0"/>
          </a:p>
          <a:p>
            <a:pPr eaLnBrk="1" hangingPunct="1">
              <a:buFont typeface="Wingdings" pitchFamily="2" charset="2"/>
              <a:buNone/>
            </a:pPr>
            <a:r>
              <a:rPr lang="cs-CZ" smtClean="0">
                <a:solidFill>
                  <a:schemeClr val="accent1"/>
                </a:solidFill>
              </a:rPr>
              <a:t>Ozonidy	(O</a:t>
            </a:r>
            <a:r>
              <a:rPr lang="cs-CZ" baseline="-25000" smtClean="0">
                <a:solidFill>
                  <a:schemeClr val="accent1"/>
                </a:solidFill>
              </a:rPr>
              <a:t>3</a:t>
            </a:r>
            <a:r>
              <a:rPr lang="cs-CZ" smtClean="0">
                <a:solidFill>
                  <a:schemeClr val="accent1"/>
                </a:solidFill>
              </a:rPr>
              <a:t>)</a:t>
            </a:r>
            <a:r>
              <a:rPr lang="cs-CZ" baseline="30000" smtClean="0">
                <a:solidFill>
                  <a:schemeClr val="accent1"/>
                </a:solidFill>
              </a:rPr>
              <a:t>-I</a:t>
            </a:r>
          </a:p>
          <a:p>
            <a:pPr eaLnBrk="1" hangingPunct="1">
              <a:buFont typeface="Wingdings" pitchFamily="2" charset="2"/>
              <a:buNone/>
            </a:pPr>
            <a:endParaRPr lang="cs-CZ" smtClean="0"/>
          </a:p>
          <a:p>
            <a:pPr eaLnBrk="1" hangingPunct="1">
              <a:buFont typeface="Wingdings" pitchFamily="2" charset="2"/>
              <a:buNone/>
            </a:pPr>
            <a:r>
              <a:rPr lang="cs-CZ" smtClean="0"/>
              <a:t>LiO</a:t>
            </a:r>
            <a:r>
              <a:rPr lang="cs-CZ" baseline="-25000" smtClean="0"/>
              <a:t>3</a:t>
            </a:r>
            <a:r>
              <a:rPr lang="cs-CZ" smtClean="0"/>
              <a:t> – ozonid lithný</a:t>
            </a:r>
          </a:p>
          <a:p>
            <a:pPr eaLnBrk="1" hangingPunct="1">
              <a:buFont typeface="Wingdings" pitchFamily="2" charset="2"/>
              <a:buNone/>
            </a:pPr>
            <a:endParaRPr lang="cs-CZ" baseline="30000" smtClean="0"/>
          </a:p>
          <a:p>
            <a:pPr eaLnBrk="1" hangingPunct="1">
              <a:buFont typeface="Wingdings" pitchFamily="2" charset="2"/>
              <a:buNone/>
            </a:pPr>
            <a:endParaRPr lang="cs-CZ" smtClean="0"/>
          </a:p>
          <a:p>
            <a:pPr eaLnBrk="1" hangingPunct="1">
              <a:buFont typeface="Wingdings" pitchFamily="2" charset="2"/>
              <a:buNone/>
            </a:pPr>
            <a:endParaRPr lang="cs-CZ" smtClean="0"/>
          </a:p>
          <a:p>
            <a:pPr eaLnBrk="1" hangingPunct="1">
              <a:buFont typeface="Wingdings" pitchFamily="2" charset="2"/>
              <a:buNone/>
            </a:pPr>
            <a:endParaRPr lang="cs-CZ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err="1" smtClean="0">
                <a:solidFill>
                  <a:schemeClr val="tx2">
                    <a:satMod val="200000"/>
                  </a:schemeClr>
                </a:solidFill>
              </a:rPr>
              <a:t>Peroxokyseliny</a:t>
            </a:r>
            <a:endParaRPr lang="cs-CZ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18434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smtClean="0"/>
              <a:t>ve vzorci kyselin přibude jeden kyslík</a:t>
            </a:r>
          </a:p>
        </p:txBody>
      </p:sp>
      <p:graphicFrame>
        <p:nvGraphicFramePr>
          <p:cNvPr id="4" name="Tabulka 3"/>
          <p:cNvGraphicFramePr>
            <a:graphicFrameLocks noGrp="1"/>
          </p:cNvGraphicFramePr>
          <p:nvPr/>
        </p:nvGraphicFramePr>
        <p:xfrm>
          <a:off x="395288" y="2781300"/>
          <a:ext cx="8352928" cy="27363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8"/>
                <a:gridCol w="1944216"/>
                <a:gridCol w="1584176"/>
                <a:gridCol w="3312368"/>
              </a:tblGrid>
              <a:tr h="547261">
                <a:tc>
                  <a:txBody>
                    <a:bodyPr/>
                    <a:lstStyle/>
                    <a:p>
                      <a:r>
                        <a:rPr lang="cs-CZ" sz="2800" dirty="0" smtClean="0"/>
                        <a:t>vzorec</a:t>
                      </a:r>
                      <a:endParaRPr lang="cs-CZ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800" dirty="0" smtClean="0"/>
                        <a:t>název</a:t>
                      </a:r>
                      <a:endParaRPr lang="cs-CZ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800" dirty="0" smtClean="0"/>
                        <a:t>vzorec</a:t>
                      </a:r>
                      <a:endParaRPr lang="cs-CZ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800" dirty="0" smtClean="0"/>
                        <a:t>název</a:t>
                      </a:r>
                      <a:endParaRPr lang="cs-CZ" sz="2800" dirty="0"/>
                    </a:p>
                  </a:txBody>
                  <a:tcPr/>
                </a:tc>
              </a:tr>
              <a:tr h="547261">
                <a:tc>
                  <a:txBody>
                    <a:bodyPr/>
                    <a:lstStyle/>
                    <a:p>
                      <a:r>
                        <a:rPr lang="cs-CZ" sz="2800" dirty="0" smtClean="0"/>
                        <a:t>H</a:t>
                      </a:r>
                      <a:r>
                        <a:rPr lang="cs-CZ" sz="2800" baseline="-25000" dirty="0" smtClean="0"/>
                        <a:t>2</a:t>
                      </a:r>
                      <a:r>
                        <a:rPr lang="cs-CZ" sz="2800" dirty="0" smtClean="0"/>
                        <a:t>SO</a:t>
                      </a:r>
                      <a:r>
                        <a:rPr lang="cs-CZ" sz="2800" baseline="-25000" dirty="0" smtClean="0"/>
                        <a:t>4</a:t>
                      </a:r>
                      <a:endParaRPr lang="cs-CZ" sz="28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800" dirty="0" smtClean="0"/>
                        <a:t>k.sírová</a:t>
                      </a:r>
                      <a:endParaRPr lang="cs-CZ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800" dirty="0" smtClean="0"/>
                        <a:t>H</a:t>
                      </a:r>
                      <a:r>
                        <a:rPr lang="cs-CZ" sz="2800" baseline="-25000" dirty="0" smtClean="0"/>
                        <a:t>2</a:t>
                      </a:r>
                      <a:r>
                        <a:rPr lang="cs-CZ" sz="2800" dirty="0" smtClean="0"/>
                        <a:t>SO</a:t>
                      </a:r>
                      <a:r>
                        <a:rPr lang="cs-CZ" sz="2800" baseline="-25000" dirty="0" smtClean="0"/>
                        <a:t>5</a:t>
                      </a:r>
                      <a:endParaRPr lang="cs-CZ" sz="28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800" dirty="0" smtClean="0"/>
                        <a:t>k.</a:t>
                      </a:r>
                      <a:r>
                        <a:rPr lang="cs-CZ" sz="2800" dirty="0" err="1" smtClean="0"/>
                        <a:t>peroxosírová</a:t>
                      </a:r>
                      <a:endParaRPr lang="cs-CZ" sz="2800" dirty="0"/>
                    </a:p>
                  </a:txBody>
                  <a:tcPr/>
                </a:tc>
              </a:tr>
              <a:tr h="547261">
                <a:tc>
                  <a:txBody>
                    <a:bodyPr/>
                    <a:lstStyle/>
                    <a:p>
                      <a:r>
                        <a:rPr lang="cs-CZ" sz="2800" dirty="0" smtClean="0"/>
                        <a:t>H</a:t>
                      </a:r>
                      <a:r>
                        <a:rPr lang="cs-CZ" sz="2800" baseline="-25000" dirty="0" smtClean="0"/>
                        <a:t>2</a:t>
                      </a:r>
                      <a:r>
                        <a:rPr lang="cs-CZ" sz="2800" dirty="0" smtClean="0"/>
                        <a:t>S</a:t>
                      </a:r>
                      <a:r>
                        <a:rPr lang="cs-CZ" sz="2800" baseline="-25000" dirty="0" smtClean="0"/>
                        <a:t>2</a:t>
                      </a:r>
                      <a:r>
                        <a:rPr lang="cs-CZ" sz="2800" dirty="0" smtClean="0"/>
                        <a:t>O</a:t>
                      </a:r>
                      <a:r>
                        <a:rPr lang="cs-CZ" sz="2800" baseline="-25000" dirty="0" smtClean="0"/>
                        <a:t>7</a:t>
                      </a:r>
                      <a:endParaRPr lang="cs-CZ" sz="28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800" dirty="0" smtClean="0"/>
                        <a:t>k.</a:t>
                      </a:r>
                      <a:r>
                        <a:rPr lang="cs-CZ" sz="2800" dirty="0" err="1" smtClean="0"/>
                        <a:t>disírová</a:t>
                      </a:r>
                      <a:endParaRPr lang="cs-CZ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800" dirty="0" smtClean="0"/>
                        <a:t>H</a:t>
                      </a:r>
                      <a:r>
                        <a:rPr lang="cs-CZ" sz="2800" baseline="-25000" dirty="0" smtClean="0"/>
                        <a:t>2</a:t>
                      </a:r>
                      <a:r>
                        <a:rPr lang="cs-CZ" sz="2800" dirty="0" smtClean="0"/>
                        <a:t>S</a:t>
                      </a:r>
                      <a:r>
                        <a:rPr lang="cs-CZ" sz="2800" baseline="-25000" dirty="0" smtClean="0"/>
                        <a:t>2</a:t>
                      </a:r>
                      <a:r>
                        <a:rPr lang="cs-CZ" sz="2800" dirty="0" smtClean="0"/>
                        <a:t>O</a:t>
                      </a:r>
                      <a:r>
                        <a:rPr lang="cs-CZ" sz="2800" baseline="-25000" dirty="0" smtClean="0"/>
                        <a:t>8</a:t>
                      </a:r>
                      <a:endParaRPr lang="cs-CZ" sz="28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800" dirty="0" smtClean="0"/>
                        <a:t>k.</a:t>
                      </a:r>
                      <a:r>
                        <a:rPr lang="cs-CZ" sz="2800" dirty="0" err="1" smtClean="0"/>
                        <a:t>peroxodisírová</a:t>
                      </a:r>
                      <a:endParaRPr lang="cs-CZ" sz="2800" dirty="0"/>
                    </a:p>
                  </a:txBody>
                  <a:tcPr/>
                </a:tc>
              </a:tr>
              <a:tr h="547261">
                <a:tc>
                  <a:txBody>
                    <a:bodyPr/>
                    <a:lstStyle/>
                    <a:p>
                      <a:r>
                        <a:rPr lang="cs-CZ" sz="2800" dirty="0" smtClean="0"/>
                        <a:t>HNO</a:t>
                      </a:r>
                      <a:r>
                        <a:rPr lang="cs-CZ" sz="2800" baseline="-25000" dirty="0" smtClean="0"/>
                        <a:t>3</a:t>
                      </a:r>
                      <a:endParaRPr lang="cs-CZ" sz="28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800" dirty="0" smtClean="0"/>
                        <a:t>k.dusičná</a:t>
                      </a:r>
                      <a:endParaRPr lang="cs-CZ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800" dirty="0" smtClean="0"/>
                        <a:t>HNO</a:t>
                      </a:r>
                      <a:r>
                        <a:rPr lang="cs-CZ" sz="2800" baseline="-25000" dirty="0" smtClean="0"/>
                        <a:t>4</a:t>
                      </a:r>
                      <a:endParaRPr lang="cs-CZ" sz="28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800" dirty="0" smtClean="0"/>
                        <a:t>k.</a:t>
                      </a:r>
                      <a:r>
                        <a:rPr lang="cs-CZ" sz="2800" dirty="0" err="1" smtClean="0"/>
                        <a:t>peroxodusičná</a:t>
                      </a:r>
                      <a:endParaRPr lang="cs-CZ" sz="2800" dirty="0"/>
                    </a:p>
                  </a:txBody>
                  <a:tcPr/>
                </a:tc>
              </a:tr>
              <a:tr h="547261">
                <a:tc>
                  <a:txBody>
                    <a:bodyPr/>
                    <a:lstStyle/>
                    <a:p>
                      <a:r>
                        <a:rPr lang="cs-CZ" sz="2800" dirty="0" smtClean="0"/>
                        <a:t>H</a:t>
                      </a:r>
                      <a:r>
                        <a:rPr lang="cs-CZ" sz="2800" baseline="-25000" dirty="0" smtClean="0"/>
                        <a:t>2</a:t>
                      </a:r>
                      <a:r>
                        <a:rPr lang="cs-CZ" sz="2800" dirty="0" smtClean="0"/>
                        <a:t>CO</a:t>
                      </a:r>
                      <a:r>
                        <a:rPr lang="cs-CZ" sz="2800" baseline="-25000" dirty="0" smtClean="0"/>
                        <a:t>3</a:t>
                      </a:r>
                      <a:endParaRPr lang="cs-CZ" sz="28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800" dirty="0" smtClean="0"/>
                        <a:t>k.uhličitá</a:t>
                      </a:r>
                      <a:endParaRPr lang="cs-CZ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800" dirty="0" smtClean="0"/>
                        <a:t>H</a:t>
                      </a:r>
                      <a:r>
                        <a:rPr lang="cs-CZ" sz="2800" baseline="-25000" dirty="0" smtClean="0"/>
                        <a:t>2</a:t>
                      </a:r>
                      <a:r>
                        <a:rPr lang="cs-CZ" sz="2800" dirty="0" smtClean="0"/>
                        <a:t>CO</a:t>
                      </a:r>
                      <a:r>
                        <a:rPr lang="cs-CZ" sz="2800" baseline="-25000" dirty="0" smtClean="0"/>
                        <a:t>4</a:t>
                      </a:r>
                      <a:endParaRPr lang="cs-CZ" sz="28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800" dirty="0" smtClean="0"/>
                        <a:t>k.</a:t>
                      </a:r>
                      <a:r>
                        <a:rPr lang="cs-CZ" sz="2800" dirty="0" err="1" smtClean="0"/>
                        <a:t>peroxouhličitá</a:t>
                      </a:r>
                      <a:endParaRPr lang="cs-CZ" sz="2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>
                <a:solidFill>
                  <a:schemeClr val="tx2">
                    <a:satMod val="200000"/>
                  </a:schemeClr>
                </a:solidFill>
              </a:rPr>
              <a:t>Použitá literatura</a:t>
            </a:r>
            <a:endParaRPr lang="cs-CZ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19458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cs-CZ" sz="2800" smtClean="0"/>
              <a:t>PACHMANN, E. a HOFFMAN, V. </a:t>
            </a:r>
            <a:r>
              <a:rPr lang="cs-CZ" sz="2800" i="1" smtClean="0"/>
              <a:t>Obecná didaktika chemie</a:t>
            </a:r>
            <a:r>
              <a:rPr lang="cs-CZ" sz="2800" smtClean="0"/>
              <a:t>. Praha: SPN, 1981.</a:t>
            </a:r>
          </a:p>
          <a:p>
            <a:pPr eaLnBrk="1" hangingPunct="1">
              <a:lnSpc>
                <a:spcPct val="80000"/>
              </a:lnSpc>
            </a:pPr>
            <a:r>
              <a:rPr lang="cs-CZ" sz="2800" smtClean="0"/>
              <a:t>PACHMANN a kol. </a:t>
            </a:r>
            <a:r>
              <a:rPr lang="cs-CZ" sz="2800" i="1" smtClean="0"/>
              <a:t>Speciální didaktika chemie</a:t>
            </a:r>
            <a:r>
              <a:rPr lang="cs-CZ" sz="2800" smtClean="0"/>
              <a:t>. Praha: SPN,1986.</a:t>
            </a:r>
          </a:p>
          <a:p>
            <a:pPr eaLnBrk="1" hangingPunct="1">
              <a:lnSpc>
                <a:spcPct val="80000"/>
              </a:lnSpc>
            </a:pPr>
            <a:r>
              <a:rPr lang="cs-CZ" sz="2800" smtClean="0"/>
              <a:t>FLEMR V. a DUŠEK B. </a:t>
            </a:r>
            <a:r>
              <a:rPr lang="cs-CZ" sz="2800" i="1" smtClean="0"/>
              <a:t>Chemie I /obecná a anorganická/ pro gymnázia</a:t>
            </a:r>
            <a:r>
              <a:rPr lang="cs-CZ" sz="2800" smtClean="0"/>
              <a:t>. Praha: SPN, 2007.</a:t>
            </a:r>
          </a:p>
          <a:p>
            <a:pPr eaLnBrk="1" hangingPunct="1">
              <a:lnSpc>
                <a:spcPct val="80000"/>
              </a:lnSpc>
              <a:buFont typeface="Arial" charset="0"/>
              <a:buChar char="•"/>
            </a:pPr>
            <a:r>
              <a:rPr lang="cs-CZ" sz="2800" smtClean="0"/>
              <a:t>PETTY, G. </a:t>
            </a:r>
            <a:r>
              <a:rPr lang="cs-CZ" sz="2800" i="1" smtClean="0"/>
              <a:t>Moderní vyučování</a:t>
            </a:r>
            <a:r>
              <a:rPr lang="cs-CZ" sz="2800" smtClean="0"/>
              <a:t>. 1. vyd., Praha: Portál, 1996 ISBN 80-7178-070-7</a:t>
            </a:r>
          </a:p>
          <a:p>
            <a:pPr eaLnBrk="1" hangingPunct="1">
              <a:lnSpc>
                <a:spcPct val="80000"/>
              </a:lnSpc>
              <a:buFont typeface="Arial" charset="0"/>
              <a:buChar char="•"/>
            </a:pPr>
            <a:r>
              <a:rPr lang="cs-CZ" sz="2800" smtClean="0"/>
              <a:t>DUŠEK, B. </a:t>
            </a:r>
            <a:r>
              <a:rPr lang="cs-CZ" sz="2800" i="1" smtClean="0"/>
              <a:t>Kapitoly z didaktiky chemie</a:t>
            </a:r>
            <a:r>
              <a:rPr lang="cs-CZ" sz="2800" smtClean="0"/>
              <a:t>. 2. přeprac. vyd., Praha: VŠCHT Praha, 2009. ISBN 978-80-7080-736-1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F8C07446-D101-43CC-A37E-B83AF4645C1F}"/>
</file>

<file path=customXml/itemProps2.xml><?xml version="1.0" encoding="utf-8"?>
<ds:datastoreItem xmlns:ds="http://schemas.openxmlformats.org/officeDocument/2006/customXml" ds:itemID="{B5188354-A280-4055-843D-3BFCFAD235C6}"/>
</file>

<file path=customXml/itemProps3.xml><?xml version="1.0" encoding="utf-8"?>
<ds:datastoreItem xmlns:ds="http://schemas.openxmlformats.org/officeDocument/2006/customXml" ds:itemID="{53D97B24-215A-438C-8759-37A616AAEFF9}"/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49</TotalTime>
  <Words>186</Words>
  <Application>Microsoft Office PowerPoint</Application>
  <PresentationFormat>Předvádění na obrazovce (4:3)</PresentationFormat>
  <Paragraphs>57</Paragraphs>
  <Slides>5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6" baseType="lpstr">
      <vt:lpstr>Metro</vt:lpstr>
      <vt:lpstr>Snímek 1</vt:lpstr>
      <vt:lpstr>Peroxosloučeniny</vt:lpstr>
      <vt:lpstr>Snímek 3</vt:lpstr>
      <vt:lpstr>Peroxokyseliny</vt:lpstr>
      <vt:lpstr>Použitá literatura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Peroxosloučeniny</dc:title>
  <dc:creator>Veronika</dc:creator>
  <cp:lastModifiedBy>Chalupna</cp:lastModifiedBy>
  <cp:revision>16</cp:revision>
  <dcterms:created xsi:type="dcterms:W3CDTF">2012-12-06T08:59:21Z</dcterms:created>
  <dcterms:modified xsi:type="dcterms:W3CDTF">2013-01-02T18:44:32Z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