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6172BF-9628-4299-BC5E-E7F8ABA8BD52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EF5ADA6-7D2C-4B68-B926-39E641F02E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96C34D-0D0F-4457-B9A1-C4069FBC377C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0E0FB-BB68-4861-A44A-48116E12F1C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722E3-0BBE-468C-9FF9-391446734D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95E37-5FCA-4D3A-83B8-9A8F2E8DE589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A6D92-C1EF-405A-8E58-B62A1C8634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37725-9FB8-499D-8D55-197E99478842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DEE9A-C262-44B3-9FBC-99D8AE2BF6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466E0-CCC5-4347-9370-FF31C077AE5A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83859-9DF7-4FD3-9019-B60662CD06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2CEB2-5147-412D-8119-5E14ED9FB66F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67068-547F-435E-B165-A7B840F5CE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EC12C-231A-4B11-ABF2-D45EFF77998F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BBEF1-7E6F-4245-AABA-67A3CA6BB3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8F57E-8F9B-4AA1-8B48-A33702E99304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9181E-6D70-4665-B40C-E85BF0751F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6C677-8E19-4432-9F7F-CCBEAD0658E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DE396-EA3F-4071-AFBF-DAF882D411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4F0EF-5ED0-4335-BDEF-BC21A538A911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D453-DE2F-476C-89D1-6F3E98DEAB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22EDE-439D-462A-B2AF-8476E36B165F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087CC-8F5D-4C26-9BFB-A90E82B707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04E68-C405-4746-B1A5-517918D6A7B6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6D8AD-0C30-42BC-BC3B-AC94AAB23A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DF7CCF-617E-49EB-B252-980E0B1545D8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A7CF5E-94E2-4396-A868-131C0E5733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14338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r>
              <a:rPr lang="cs-CZ" sz="2400" smtClean="0"/>
              <a:t>Název školy: </a:t>
            </a:r>
            <a:r>
              <a:rPr lang="cs-CZ" sz="1800" smtClean="0"/>
              <a:t>Střední zdravotnická škola a vyšší odborná škola zdravotnická Karlovy Vary</a:t>
            </a:r>
          </a:p>
          <a:p>
            <a:r>
              <a:rPr lang="cs-CZ" sz="1800" smtClean="0"/>
              <a:t>Číslo projektu: CZ.1.07/1.5.00/34.0953 </a:t>
            </a:r>
          </a:p>
          <a:p>
            <a:r>
              <a:rPr lang="cs-CZ" sz="2400" smtClean="0">
                <a:latin typeface="Arial" charset="0"/>
              </a:rPr>
              <a:t>Vzdělávací materiál</a:t>
            </a:r>
            <a:r>
              <a:rPr lang="cs-CZ" sz="2400" smtClean="0"/>
              <a:t>: </a:t>
            </a:r>
            <a:r>
              <a:rPr lang="cs-CZ" sz="2400" smtClean="0">
                <a:latin typeface="Arial" charset="0"/>
              </a:rPr>
              <a:t>Hydráty</a:t>
            </a:r>
          </a:p>
          <a:p>
            <a:r>
              <a:rPr lang="cs-CZ" sz="1800" smtClean="0"/>
              <a:t>Šablona III/2 Inovace a zkvalitnění výuky prostřednictvím ICT</a:t>
            </a:r>
          </a:p>
          <a:p>
            <a:r>
              <a:rPr lang="cs-CZ" sz="2400" smtClean="0"/>
              <a:t>Název materiálu: </a:t>
            </a:r>
            <a:r>
              <a:rPr lang="cs-CZ" sz="1800" smtClean="0"/>
              <a:t>VY_32_INOVACE_CHE.1.08</a:t>
            </a:r>
          </a:p>
          <a:p>
            <a:r>
              <a:rPr lang="cs-CZ" sz="2400" smtClean="0"/>
              <a:t>Datum tvorby: </a:t>
            </a:r>
            <a:r>
              <a:rPr lang="cs-CZ" sz="1800" smtClean="0"/>
              <a:t>1.10.2012</a:t>
            </a:r>
          </a:p>
          <a:p>
            <a:r>
              <a:rPr lang="cs-CZ" sz="1800" smtClean="0"/>
              <a:t>Vyučovací předmět, ročník, obor: CHE, 1. ročník, Laboratorní asistent</a:t>
            </a:r>
          </a:p>
          <a:p>
            <a:r>
              <a:rPr lang="cs-CZ" sz="2400" smtClean="0"/>
              <a:t>Autor: </a:t>
            </a:r>
            <a:r>
              <a:rPr lang="cs-CZ" sz="1800" smtClean="0"/>
              <a:t>Mgr. Veronika Pánková</a:t>
            </a:r>
          </a:p>
          <a:p>
            <a:r>
              <a:rPr lang="cs-CZ" sz="2400" smtClean="0"/>
              <a:t>Anotace: </a:t>
            </a:r>
            <a:r>
              <a:rPr lang="cs-CZ" sz="160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75565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Hydráty</a:t>
            </a:r>
          </a:p>
        </p:txBody>
      </p:sp>
      <p:sp>
        <p:nvSpPr>
          <p:cNvPr id="16386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jsou sloučeniny, které mají v názvu krystalickou vodu</a:t>
            </a:r>
          </a:p>
          <a:p>
            <a:r>
              <a:rPr lang="cs-CZ" smtClean="0"/>
              <a:t>voda je vázána přímo ve struktuře vody</a:t>
            </a:r>
          </a:p>
          <a:p>
            <a:r>
              <a:rPr lang="cs-CZ" smtClean="0"/>
              <a:t>ve vzorci se voda odděluje tečkou</a:t>
            </a:r>
          </a:p>
          <a:p>
            <a:r>
              <a:rPr lang="cs-CZ" smtClean="0"/>
              <a:t>v názvu se udává číslovková předpona před slovo hydrát a za ním název soli</a:t>
            </a:r>
          </a:p>
          <a:p>
            <a:pPr>
              <a:buFont typeface="Arial" charset="0"/>
              <a:buNone/>
            </a:pPr>
            <a:r>
              <a:rPr lang="cs-CZ" smtClean="0"/>
              <a:t>	</a:t>
            </a:r>
            <a:r>
              <a:rPr lang="cs-CZ" smtClean="0">
                <a:solidFill>
                  <a:schemeClr val="accent1"/>
                </a:solidFill>
              </a:rPr>
              <a:t>pentahydrát síranu měďnatého </a:t>
            </a:r>
            <a:r>
              <a:rPr lang="cs-CZ" smtClean="0"/>
              <a:t>CuSO</a:t>
            </a:r>
            <a:r>
              <a:rPr lang="cs-CZ" baseline="-25000" smtClean="0"/>
              <a:t>4</a:t>
            </a:r>
            <a:r>
              <a:rPr lang="cs-CZ" smtClean="0"/>
              <a:t>.5H</a:t>
            </a:r>
            <a:r>
              <a:rPr lang="cs-CZ" baseline="-25000" smtClean="0"/>
              <a:t>2</a:t>
            </a:r>
            <a:r>
              <a:rPr lang="cs-CZ" smtClean="0"/>
              <a:t>O </a:t>
            </a:r>
            <a:endParaRPr lang="cs-CZ" smtClean="0">
              <a:solidFill>
                <a:schemeClr val="accent1"/>
              </a:solidFill>
            </a:endParaRPr>
          </a:p>
          <a:p>
            <a:pPr>
              <a:buFont typeface="Arial" charset="0"/>
              <a:buNone/>
            </a:pPr>
            <a:r>
              <a:rPr lang="cs-CZ" smtClean="0"/>
              <a:t>nebo </a:t>
            </a:r>
            <a:r>
              <a:rPr lang="cs-CZ" smtClean="0">
                <a:solidFill>
                  <a:schemeClr val="accent1"/>
                </a:solidFill>
              </a:rPr>
              <a:t>síran měďnatý pentahydrát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Triviální názvy hydrátů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CuSO</a:t>
            </a:r>
            <a:r>
              <a:rPr lang="cs-CZ" baseline="-25000" dirty="0" smtClean="0"/>
              <a:t>4</a:t>
            </a:r>
            <a:r>
              <a:rPr lang="cs-CZ" dirty="0" smtClean="0"/>
              <a:t>.5H</a:t>
            </a:r>
            <a:r>
              <a:rPr lang="cs-CZ" baseline="-25000" dirty="0" smtClean="0"/>
              <a:t>2</a:t>
            </a:r>
            <a:r>
              <a:rPr lang="cs-CZ" dirty="0" smtClean="0"/>
              <a:t>O – modrá skalice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ZnSO</a:t>
            </a:r>
            <a:r>
              <a:rPr lang="cs-CZ" baseline="-25000" dirty="0" smtClean="0"/>
              <a:t>4</a:t>
            </a:r>
            <a:r>
              <a:rPr lang="cs-CZ" dirty="0" smtClean="0"/>
              <a:t>.7H</a:t>
            </a:r>
            <a:r>
              <a:rPr lang="cs-CZ" baseline="-25000" dirty="0" smtClean="0"/>
              <a:t>2</a:t>
            </a:r>
            <a:r>
              <a:rPr lang="cs-CZ" dirty="0" smtClean="0"/>
              <a:t>O – bílá skalice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FeSO</a:t>
            </a:r>
            <a:r>
              <a:rPr lang="cs-CZ" baseline="-25000" dirty="0" smtClean="0"/>
              <a:t>4</a:t>
            </a:r>
            <a:r>
              <a:rPr lang="cs-CZ" dirty="0" smtClean="0"/>
              <a:t>.7H</a:t>
            </a:r>
            <a:r>
              <a:rPr lang="cs-CZ" baseline="-25000" dirty="0" smtClean="0"/>
              <a:t>2</a:t>
            </a:r>
            <a:r>
              <a:rPr lang="cs-CZ" dirty="0" smtClean="0"/>
              <a:t>O – zelená skalice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CaSO</a:t>
            </a:r>
            <a:r>
              <a:rPr lang="cs-CZ" baseline="-25000" dirty="0" smtClean="0"/>
              <a:t>4</a:t>
            </a:r>
            <a:r>
              <a:rPr lang="cs-CZ" dirty="0" smtClean="0"/>
              <a:t>.1</a:t>
            </a:r>
            <a:r>
              <a:rPr lang="en-US" dirty="0" smtClean="0"/>
              <a:t>/</a:t>
            </a:r>
            <a:r>
              <a:rPr lang="cs-CZ" dirty="0" smtClean="0"/>
              <a:t>2H</a:t>
            </a:r>
            <a:r>
              <a:rPr lang="cs-CZ" baseline="-25000" dirty="0" smtClean="0"/>
              <a:t>2</a:t>
            </a:r>
            <a:r>
              <a:rPr lang="cs-CZ" dirty="0" smtClean="0"/>
              <a:t>O – sádra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CaSO</a:t>
            </a:r>
            <a:r>
              <a:rPr lang="cs-CZ" baseline="-25000" dirty="0" smtClean="0"/>
              <a:t>4</a:t>
            </a:r>
            <a:r>
              <a:rPr lang="cs-CZ" dirty="0" smtClean="0"/>
              <a:t>.2H</a:t>
            </a:r>
            <a:r>
              <a:rPr lang="cs-CZ" baseline="-25000" dirty="0" smtClean="0"/>
              <a:t>2</a:t>
            </a:r>
            <a:r>
              <a:rPr lang="cs-CZ" dirty="0" smtClean="0"/>
              <a:t>O – alabastr</a:t>
            </a:r>
            <a:r>
              <a:rPr lang="en-US" dirty="0" smtClean="0"/>
              <a:t>/</a:t>
            </a:r>
            <a:r>
              <a:rPr lang="cs-CZ" dirty="0" smtClean="0"/>
              <a:t>sádrovec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Na</a:t>
            </a:r>
            <a:r>
              <a:rPr lang="cs-CZ" baseline="-25000" dirty="0" smtClean="0"/>
              <a:t>2</a:t>
            </a:r>
            <a:r>
              <a:rPr lang="cs-CZ" dirty="0" smtClean="0"/>
              <a:t>SO</a:t>
            </a:r>
            <a:r>
              <a:rPr lang="cs-CZ" baseline="-25000" dirty="0" smtClean="0"/>
              <a:t>4</a:t>
            </a:r>
            <a:r>
              <a:rPr lang="cs-CZ" dirty="0" smtClean="0"/>
              <a:t>.10H</a:t>
            </a:r>
            <a:r>
              <a:rPr lang="cs-CZ" baseline="-25000" dirty="0" smtClean="0"/>
              <a:t>2</a:t>
            </a:r>
            <a:r>
              <a:rPr lang="cs-CZ" dirty="0" smtClean="0"/>
              <a:t>O – Glauberova sůl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MgSO</a:t>
            </a:r>
            <a:r>
              <a:rPr lang="cs-CZ" baseline="-25000" dirty="0" smtClean="0"/>
              <a:t>4</a:t>
            </a:r>
            <a:r>
              <a:rPr lang="cs-CZ" dirty="0" smtClean="0"/>
              <a:t>.7H</a:t>
            </a:r>
            <a:r>
              <a:rPr lang="cs-CZ" baseline="-25000" dirty="0" smtClean="0"/>
              <a:t>2</a:t>
            </a:r>
            <a:r>
              <a:rPr lang="cs-CZ" dirty="0" smtClean="0"/>
              <a:t>O – hořká sůl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Na</a:t>
            </a:r>
            <a:r>
              <a:rPr lang="cs-CZ" baseline="-25000" dirty="0" smtClean="0"/>
              <a:t>2</a:t>
            </a:r>
            <a:r>
              <a:rPr lang="cs-CZ" dirty="0" smtClean="0"/>
              <a:t>CO</a:t>
            </a:r>
            <a:r>
              <a:rPr lang="cs-CZ" baseline="-25000" dirty="0" smtClean="0"/>
              <a:t>3</a:t>
            </a:r>
            <a:r>
              <a:rPr lang="cs-CZ" dirty="0" smtClean="0"/>
              <a:t>.10H</a:t>
            </a:r>
            <a:r>
              <a:rPr lang="cs-CZ" baseline="-25000" dirty="0" smtClean="0"/>
              <a:t>2</a:t>
            </a:r>
            <a:r>
              <a:rPr lang="cs-CZ" dirty="0" smtClean="0"/>
              <a:t>O – krystalová voda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Spojte název se vzorcem: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 smtClean="0"/>
              <a:t>tetrahydrát</a:t>
            </a:r>
            <a:r>
              <a:rPr lang="cs-CZ" sz="2400" dirty="0" smtClean="0"/>
              <a:t> síranu </a:t>
            </a:r>
            <a:r>
              <a:rPr lang="cs-CZ" sz="2400" dirty="0" err="1" smtClean="0"/>
              <a:t>beryllnatého</a:t>
            </a:r>
            <a:endParaRPr lang="cs-CZ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 smtClean="0"/>
              <a:t>dihydrát</a:t>
            </a:r>
            <a:r>
              <a:rPr lang="cs-CZ" sz="2400" dirty="0" smtClean="0"/>
              <a:t> chloridu vápenatého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 smtClean="0"/>
              <a:t>hexahydrát</a:t>
            </a:r>
            <a:r>
              <a:rPr lang="cs-CZ" sz="2400" dirty="0" smtClean="0"/>
              <a:t> chloristanu nikelnatého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 smtClean="0"/>
              <a:t>pentahydrát</a:t>
            </a:r>
            <a:r>
              <a:rPr lang="cs-CZ" sz="2400" dirty="0" smtClean="0"/>
              <a:t> jodičnanu sodného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 smtClean="0"/>
              <a:t>heptahydrát</a:t>
            </a:r>
            <a:r>
              <a:rPr lang="cs-CZ" sz="2400" dirty="0" smtClean="0"/>
              <a:t> siřičitanu vápenatého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 smtClean="0"/>
              <a:t>hexahydrát</a:t>
            </a:r>
            <a:r>
              <a:rPr lang="cs-CZ" sz="2400" dirty="0" smtClean="0"/>
              <a:t> chloristanu měďnatého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Ni (ClO</a:t>
            </a:r>
            <a:r>
              <a:rPr lang="cs-CZ" baseline="-25000" dirty="0" smtClean="0"/>
              <a:t>4</a:t>
            </a:r>
            <a:r>
              <a:rPr lang="cs-CZ" dirty="0" smtClean="0"/>
              <a:t>)</a:t>
            </a:r>
            <a:r>
              <a:rPr lang="cs-CZ" baseline="-25000" dirty="0" smtClean="0"/>
              <a:t>2</a:t>
            </a:r>
            <a:r>
              <a:rPr lang="cs-CZ" dirty="0" smtClean="0"/>
              <a:t> · 6H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CaSO</a:t>
            </a:r>
            <a:r>
              <a:rPr lang="cs-CZ" baseline="-25000" dirty="0" smtClean="0"/>
              <a:t>3</a:t>
            </a:r>
            <a:r>
              <a:rPr lang="cs-CZ" dirty="0" smtClean="0"/>
              <a:t> · 7H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/>
              <a:t>Cu</a:t>
            </a:r>
            <a:r>
              <a:rPr lang="cs-CZ" dirty="0" smtClean="0"/>
              <a:t> (ClO</a:t>
            </a:r>
            <a:r>
              <a:rPr lang="cs-CZ" baseline="-25000" dirty="0" smtClean="0"/>
              <a:t>4</a:t>
            </a:r>
            <a:r>
              <a:rPr lang="cs-CZ" dirty="0" smtClean="0"/>
              <a:t>)</a:t>
            </a:r>
            <a:r>
              <a:rPr lang="cs-CZ" baseline="-25000" dirty="0" smtClean="0"/>
              <a:t>2</a:t>
            </a:r>
            <a:r>
              <a:rPr lang="cs-CZ" dirty="0" smtClean="0"/>
              <a:t> · 6H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BeSO</a:t>
            </a:r>
            <a:r>
              <a:rPr lang="cs-CZ" baseline="-25000" dirty="0" smtClean="0"/>
              <a:t>4</a:t>
            </a:r>
            <a:r>
              <a:rPr lang="cs-CZ" dirty="0" smtClean="0"/>
              <a:t> · 4H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CaCl</a:t>
            </a:r>
            <a:r>
              <a:rPr lang="cs-CZ" baseline="-25000" dirty="0" smtClean="0"/>
              <a:t>2</a:t>
            </a:r>
            <a:r>
              <a:rPr lang="cs-CZ" dirty="0" smtClean="0"/>
              <a:t> · 2H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NaIO</a:t>
            </a:r>
            <a:r>
              <a:rPr lang="cs-CZ" baseline="-25000" dirty="0" smtClean="0"/>
              <a:t>3</a:t>
            </a:r>
            <a:r>
              <a:rPr lang="cs-CZ" dirty="0" smtClean="0"/>
              <a:t> · 5H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cxnSp>
        <p:nvCxnSpPr>
          <p:cNvPr id="6" name="Přímá spojovací šipka 5"/>
          <p:cNvCxnSpPr/>
          <p:nvPr/>
        </p:nvCxnSpPr>
        <p:spPr>
          <a:xfrm>
            <a:off x="3132138" y="1844675"/>
            <a:ext cx="1584325" cy="1800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>
            <a:off x="3059113" y="2565400"/>
            <a:ext cx="1657350" cy="1943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flipV="1">
            <a:off x="3779838" y="1916113"/>
            <a:ext cx="936625" cy="1296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3708400" y="4005263"/>
            <a:ext cx="1008063" cy="1439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flipV="1">
            <a:off x="3708400" y="2852738"/>
            <a:ext cx="1008063" cy="1871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flipV="1">
            <a:off x="3779838" y="3284538"/>
            <a:ext cx="936625" cy="2232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Pojmenujte hydráty</a:t>
            </a:r>
          </a:p>
        </p:txBody>
      </p:sp>
      <p:sp>
        <p:nvSpPr>
          <p:cNvPr id="19458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NaMnO</a:t>
            </a:r>
            <a:r>
              <a:rPr lang="cs-CZ" baseline="-25000" smtClean="0"/>
              <a:t>4</a:t>
            </a:r>
            <a:r>
              <a:rPr lang="cs-CZ" smtClean="0"/>
              <a:t> · 3H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r>
              <a:rPr lang="cs-CZ" smtClean="0"/>
              <a:t>Zn SeO</a:t>
            </a:r>
            <a:r>
              <a:rPr lang="cs-CZ" baseline="-25000" smtClean="0"/>
              <a:t>4</a:t>
            </a:r>
            <a:r>
              <a:rPr lang="cs-CZ" smtClean="0"/>
              <a:t> · 4H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r>
              <a:rPr lang="cs-CZ" smtClean="0"/>
              <a:t>Na</a:t>
            </a:r>
            <a:r>
              <a:rPr lang="cs-CZ" baseline="-25000" smtClean="0"/>
              <a:t>2</a:t>
            </a:r>
            <a:r>
              <a:rPr lang="cs-CZ" smtClean="0"/>
              <a:t>SO</a:t>
            </a:r>
            <a:r>
              <a:rPr lang="cs-CZ" baseline="-25000" smtClean="0"/>
              <a:t>4</a:t>
            </a:r>
            <a:r>
              <a:rPr lang="cs-CZ" smtClean="0"/>
              <a:t> · 7H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r>
              <a:rPr lang="cs-CZ" smtClean="0"/>
              <a:t>CoSO</a:t>
            </a:r>
            <a:r>
              <a:rPr lang="cs-CZ" baseline="-25000" smtClean="0"/>
              <a:t>4</a:t>
            </a:r>
            <a:r>
              <a:rPr lang="cs-CZ" smtClean="0"/>
              <a:t> · 6H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r>
              <a:rPr lang="cs-CZ" smtClean="0"/>
              <a:t>(NH</a:t>
            </a:r>
            <a:r>
              <a:rPr lang="cs-CZ" baseline="-25000" smtClean="0"/>
              <a:t>4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  <a:r>
              <a:rPr lang="cs-CZ" smtClean="0"/>
              <a:t>CO</a:t>
            </a:r>
            <a:r>
              <a:rPr lang="cs-CZ" baseline="-25000" smtClean="0"/>
              <a:t>3</a:t>
            </a:r>
            <a:r>
              <a:rPr lang="cs-CZ" smtClean="0"/>
              <a:t> · 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r>
              <a:rPr lang="cs-CZ" smtClean="0"/>
              <a:t>Cu (IO</a:t>
            </a:r>
            <a:r>
              <a:rPr lang="cs-CZ" baseline="-25000" smtClean="0"/>
              <a:t>3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  <a:r>
              <a:rPr lang="cs-CZ" smtClean="0"/>
              <a:t> · 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r>
              <a:rPr lang="cs-CZ" smtClean="0"/>
              <a:t>Be (NO</a:t>
            </a:r>
            <a:r>
              <a:rPr lang="cs-CZ" baseline="-25000" smtClean="0"/>
              <a:t>3</a:t>
            </a:r>
            <a:r>
              <a:rPr lang="cs-CZ" smtClean="0"/>
              <a:t>)</a:t>
            </a:r>
            <a:r>
              <a:rPr lang="cs-CZ" baseline="-25000" smtClean="0"/>
              <a:t>2 </a:t>
            </a:r>
            <a:r>
              <a:rPr lang="cs-CZ" smtClean="0"/>
              <a:t>· 3H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pPr>
              <a:buFont typeface="Arial" charset="0"/>
              <a:buNone/>
            </a:pPr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3000" smtClean="0"/>
              <a:t>PACHMANN, E. a HOFFMAN, V. </a:t>
            </a:r>
            <a:r>
              <a:rPr lang="cs-CZ" sz="3000" i="1" smtClean="0"/>
              <a:t>Obecná didaktika chemie</a:t>
            </a:r>
            <a:r>
              <a:rPr lang="cs-CZ" sz="30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PACHMANN a kol. </a:t>
            </a:r>
            <a:r>
              <a:rPr lang="cs-CZ" sz="3000" i="1" smtClean="0"/>
              <a:t>Speciální didaktika chemie</a:t>
            </a:r>
            <a:r>
              <a:rPr lang="cs-CZ" sz="30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FLEMR V. a DUŠEK B. </a:t>
            </a:r>
            <a:r>
              <a:rPr lang="cs-CZ" sz="3000" i="1" smtClean="0"/>
              <a:t>Chemie I /obecná a anorganická/ pro gymnázia</a:t>
            </a:r>
            <a:r>
              <a:rPr lang="cs-CZ" sz="3000" smtClean="0"/>
              <a:t>. Praha: SPN, 2007.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PETTY, G. </a:t>
            </a:r>
            <a:r>
              <a:rPr lang="cs-CZ" sz="3000" i="1" smtClean="0"/>
              <a:t>Moderní vyučování</a:t>
            </a:r>
            <a:r>
              <a:rPr lang="cs-CZ" sz="3000" smtClean="0"/>
              <a:t>. 1. vyd., Praha: Portál, 1996 ISBN 80-7178-070-7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DUŠEK, B. </a:t>
            </a:r>
            <a:r>
              <a:rPr lang="cs-CZ" sz="3000" i="1" smtClean="0"/>
              <a:t>Kapitoly z didaktiky chemie</a:t>
            </a:r>
            <a:r>
              <a:rPr lang="cs-CZ" sz="3000" smtClean="0"/>
              <a:t>. 2. přeprac. vyd., Praha: VŠCHT Praha, 2009. ISBN 978-80-7080-736-1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A7C127ED-03AC-45F3-A924-C45FA21FC451}"/>
</file>

<file path=customXml/itemProps2.xml><?xml version="1.0" encoding="utf-8"?>
<ds:datastoreItem xmlns:ds="http://schemas.openxmlformats.org/officeDocument/2006/customXml" ds:itemID="{76085B75-903A-4545-A313-9DBBF3E4114B}"/>
</file>

<file path=customXml/itemProps3.xml><?xml version="1.0" encoding="utf-8"?>
<ds:datastoreItem xmlns:ds="http://schemas.openxmlformats.org/officeDocument/2006/customXml" ds:itemID="{7FADE8BE-79BF-416A-805A-D98EE92AFE9C}"/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255</Words>
  <Application>Microsoft Office PowerPoint</Application>
  <PresentationFormat>Předvádění na obrazovce (4:3)</PresentationFormat>
  <Paragraphs>56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Calibri</vt:lpstr>
      <vt:lpstr>Arial</vt:lpstr>
      <vt:lpstr>Motiv sady Office</vt:lpstr>
      <vt:lpstr>Snímek 1</vt:lpstr>
      <vt:lpstr>Hydráty</vt:lpstr>
      <vt:lpstr>Triviální názvy hydrátů</vt:lpstr>
      <vt:lpstr>Spojte název se vzorcem:</vt:lpstr>
      <vt:lpstr>Pojmenujte hydráty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Hydráty</dc:title>
  <dc:creator>Veronika</dc:creator>
  <cp:lastModifiedBy>zlatka.klepalova</cp:lastModifiedBy>
  <cp:revision>12</cp:revision>
  <dcterms:created xsi:type="dcterms:W3CDTF">2012-12-06T08:59:21Z</dcterms:created>
  <dcterms:modified xsi:type="dcterms:W3CDTF">2012-12-20T07:37:55Z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