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037C0B9-1F3C-4BDB-817D-B6DB9CF5BFA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B4618D3-6063-4A76-8FE7-59598219D4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E7C7A6-88A7-41C5-90D0-9E88B8EB0FFE}" type="slidenum">
              <a:rPr lang="cs-CZ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22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Obdélník 23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Obdélník 24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bdélník 25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bdélník 26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1" name="Zaoblený obdélník 29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12" name="Zaoblený obdélník 30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bdélník 6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Obdélník 9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Obdélník 10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6" name="Obdélník 18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 smtClean="0"/>
              <a:t>Klepnutím lze upravit styl předlohy podnadpisů.</a:t>
            </a:r>
            <a:endParaRPr lang="en-US"/>
          </a:p>
        </p:txBody>
      </p:sp>
      <p:sp>
        <p:nvSpPr>
          <p:cNvPr id="17" name="Zástupný symbol pro datum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300DBD-B292-4C31-8638-EFF59965F17D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18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6073F94-2FD7-45D9-A3A8-010CE0F55C2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3E502B-6051-4AC0-A745-D3BFAB4473F3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B8A8BE-D4AA-481D-95FC-8D6FC57DBBC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4B0C8C-D608-4D08-8CE2-A26F14634AF5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93BC3-95DD-45F3-BF44-89877052901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8052C-4DFC-4B0E-B1F8-EC0D790F06B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2F1A89-9E05-437E-8ABF-342A93076C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6C4BB-FE37-47B1-A35C-1398792E86AF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5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5D7B6-E095-4B0B-949B-0BFD73BFCA9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73201-3A6F-4660-A2A2-4A785099CB1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F49F6-FD92-43DB-A114-957023F0306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82DAE03-EA6B-468B-BA6E-8D8E3F5E583A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8" name="Zástupný symbol pro číslo snímk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8CFC671-B413-4D17-A32E-A0A48C3F0B1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9" name="Zástupný symbol pro zápatí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1B34B5-7444-4EBC-A88D-B6C4F2B09E8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36B753-A878-4F89-B282-9350FBDD252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0D75A-2812-42BD-B254-235046DB2570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B1A343-5245-4DC3-9BB1-18F2FBE1EB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836FC1-3739-400C-A7DB-3CBD80012A12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21766-6DD6-4CA4-BA5D-5899A101777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 smtClean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96389-E6B3-4B65-BC00-77ED8527B1C8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6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8DA78-65D0-4116-962F-EB67F929A60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délník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Obdélník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Obdélník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bdélník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Obdélník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3" name="Zaoblený obdélník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4" name="Zaoblený obdélník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5" name="Obdélník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6" name="Obdélník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7" name="Obdélník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8" name="Obdélník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9" name="Obdélník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" name="Obdélník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9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  <a:endParaRPr lang="en-US" smtClean="0"/>
          </a:p>
        </p:txBody>
      </p:sp>
      <p:sp>
        <p:nvSpPr>
          <p:cNvPr id="1040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smtClean="0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 smtClean="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fld id="{6F0F9C8E-CF44-4D2A-9B30-F5BD07AE4736}" type="datetimeFigureOut">
              <a:rPr lang="cs-CZ"/>
              <a:pPr>
                <a:defRPr/>
              </a:pPr>
              <a:t>2.1.2013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800">
                <a:solidFill>
                  <a:schemeClr val="accent2"/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513C0831-81E2-410A-84C7-D8071AD71D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0" r:id="rId3"/>
    <p:sldLayoutId id="2147483669" r:id="rId4"/>
    <p:sldLayoutId id="2147483673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5937"/>
          </a:xfrm>
        </p:spPr>
        <p:txBody>
          <a:bodyPr/>
          <a:lstStyle/>
          <a:p>
            <a:endParaRPr lang="cs-CZ" smtClean="0"/>
          </a:p>
        </p:txBody>
      </p:sp>
      <p:sp>
        <p:nvSpPr>
          <p:cNvPr id="14338" name="Zástupný symbol pro obsah 5"/>
          <p:cNvSpPr>
            <a:spLocks noGrp="1"/>
          </p:cNvSpPr>
          <p:nvPr>
            <p:ph idx="1"/>
          </p:nvPr>
        </p:nvSpPr>
        <p:spPr>
          <a:xfrm>
            <a:off x="468313" y="2133600"/>
            <a:ext cx="8218487" cy="4464050"/>
          </a:xfrm>
        </p:spPr>
        <p:txBody>
          <a:bodyPr/>
          <a:lstStyle/>
          <a:p>
            <a:r>
              <a:rPr lang="cs-CZ" sz="2400" dirty="0" smtClean="0"/>
              <a:t>Název školy: </a:t>
            </a:r>
            <a:r>
              <a:rPr lang="cs-CZ" sz="1800" dirty="0" smtClean="0"/>
              <a:t>Střední zdravotnická škola a vyšší odborná škola zdravotnická Karlovy Vary</a:t>
            </a:r>
          </a:p>
          <a:p>
            <a:r>
              <a:rPr lang="cs-CZ" sz="1800" dirty="0" smtClean="0"/>
              <a:t>Číslo projektu: CZ.1.07/1.5.00/34.0953 </a:t>
            </a:r>
          </a:p>
          <a:p>
            <a:r>
              <a:rPr lang="cs-CZ" sz="2400" dirty="0" smtClean="0">
                <a:latin typeface="Arial" charset="0"/>
              </a:rPr>
              <a:t>Vzdělávací materiál</a:t>
            </a:r>
            <a:r>
              <a:rPr lang="cs-CZ" sz="2400" dirty="0" smtClean="0"/>
              <a:t>: Podvojné soli</a:t>
            </a:r>
            <a:endParaRPr lang="cs-CZ" sz="2400" dirty="0" smtClean="0">
              <a:latin typeface="Arial" charset="0"/>
            </a:endParaRPr>
          </a:p>
          <a:p>
            <a:r>
              <a:rPr lang="cs-CZ" sz="1800" dirty="0" smtClean="0"/>
              <a:t>Šablona III/2 Inovace a zkvalitnění výuky prostřednictvím ICT</a:t>
            </a:r>
          </a:p>
          <a:p>
            <a:r>
              <a:rPr lang="cs-CZ" sz="2400" dirty="0" smtClean="0"/>
              <a:t>Název materiálu: </a:t>
            </a:r>
            <a:r>
              <a:rPr lang="cs-CZ" sz="1800" dirty="0" smtClean="0"/>
              <a:t>VY_32_INOVACE_CHE.1.09</a:t>
            </a:r>
          </a:p>
          <a:p>
            <a:r>
              <a:rPr lang="cs-CZ" sz="2400" smtClean="0"/>
              <a:t>Datum tvorby: </a:t>
            </a:r>
            <a:r>
              <a:rPr lang="cs-CZ" sz="1800" smtClean="0"/>
              <a:t>03</a:t>
            </a:r>
            <a:r>
              <a:rPr lang="cs-CZ" sz="1800" smtClean="0"/>
              <a:t>.10.2012</a:t>
            </a:r>
            <a:endParaRPr lang="cs-CZ" sz="1800" smtClean="0"/>
          </a:p>
          <a:p>
            <a:r>
              <a:rPr lang="cs-CZ" sz="1800" dirty="0" smtClean="0"/>
              <a:t>Vyučovací předmět, ročník, obor: CHE, 1. ročník, Laboratorní asistent</a:t>
            </a:r>
          </a:p>
          <a:p>
            <a:r>
              <a:rPr lang="cs-CZ" sz="2400" dirty="0" smtClean="0"/>
              <a:t>Autor: </a:t>
            </a:r>
            <a:r>
              <a:rPr lang="cs-CZ" sz="1800" dirty="0" smtClean="0"/>
              <a:t>Mgr. Veronika Pánková</a:t>
            </a:r>
          </a:p>
          <a:p>
            <a:r>
              <a:rPr lang="cs-CZ" sz="2400" dirty="0" smtClean="0"/>
              <a:t>Anotace: </a:t>
            </a:r>
            <a:r>
              <a:rPr lang="cs-CZ" sz="1600" dirty="0" smtClean="0"/>
              <a:t>Vzdělávací materiál inovuje výuku chemie, pomáhá snazšímu pochopení chemického názvosloví. Využívá ICT při výuce, motivuje a aktivuje žáky. </a:t>
            </a:r>
          </a:p>
        </p:txBody>
      </p:sp>
      <p:pic>
        <p:nvPicPr>
          <p:cNvPr id="14339" name="Picture 4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00113" y="404813"/>
            <a:ext cx="7489825" cy="156686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Podvojné soli</a:t>
            </a:r>
          </a:p>
        </p:txBody>
      </p:sp>
      <p:sp>
        <p:nvSpPr>
          <p:cNvPr id="16386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soli, které mají dva kationty</a:t>
            </a:r>
          </a:p>
          <a:p>
            <a:r>
              <a:rPr lang="cs-CZ" smtClean="0"/>
              <a:t>kationty se píší podle oxidačních čísel od nižšího</a:t>
            </a:r>
          </a:p>
          <a:p>
            <a:r>
              <a:rPr lang="cs-CZ" smtClean="0"/>
              <a:t>v případě,</a:t>
            </a: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že mají kationty stejné oxidační číslo, píší se</a:t>
            </a:r>
            <a:r>
              <a:rPr lang="cs-CZ" smtClean="0">
                <a:latin typeface="Arial" charset="0"/>
              </a:rPr>
              <a:t> </a:t>
            </a:r>
            <a:r>
              <a:rPr lang="cs-CZ" smtClean="0"/>
              <a:t>dle abecedního pořadí</a:t>
            </a:r>
          </a:p>
          <a:p>
            <a:r>
              <a:rPr lang="cs-CZ" smtClean="0"/>
              <a:t>přídavná jména oddělujeme pomlčkou</a:t>
            </a:r>
          </a:p>
          <a:p>
            <a:r>
              <a:rPr lang="cs-CZ" smtClean="0"/>
              <a:t>uhličitan sodno-draselný  KNaCO</a:t>
            </a:r>
            <a:r>
              <a:rPr lang="cs-CZ" baseline="-25000" smtClean="0"/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17410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fosforečnan amono-hořečnatý</a:t>
            </a:r>
          </a:p>
          <a:p>
            <a:pPr>
              <a:buFont typeface="Georgia" pitchFamily="18" charset="0"/>
              <a:buNone/>
            </a:pPr>
            <a:r>
              <a:rPr lang="cs-CZ" smtClean="0"/>
              <a:t>	(NH</a:t>
            </a:r>
            <a:r>
              <a:rPr lang="cs-CZ" baseline="-25000" smtClean="0"/>
              <a:t>4</a:t>
            </a:r>
            <a:r>
              <a:rPr lang="cs-CZ" smtClean="0"/>
              <a:t>)</a:t>
            </a:r>
            <a:r>
              <a:rPr lang="cs-CZ" baseline="-25000" smtClean="0"/>
              <a:t>3</a:t>
            </a:r>
            <a:r>
              <a:rPr lang="cs-CZ" smtClean="0"/>
              <a:t>PO</a:t>
            </a:r>
            <a:r>
              <a:rPr lang="cs-CZ" baseline="-25000" smtClean="0"/>
              <a:t>4</a:t>
            </a:r>
          </a:p>
          <a:p>
            <a:pPr>
              <a:buFont typeface="Georgia" pitchFamily="18" charset="0"/>
              <a:buNone/>
            </a:pPr>
            <a:r>
              <a:rPr lang="cs-CZ" baseline="-25000" smtClean="0"/>
              <a:t>	    </a:t>
            </a:r>
            <a:r>
              <a:rPr lang="cs-CZ" smtClean="0"/>
              <a:t>Mg</a:t>
            </a:r>
            <a:r>
              <a:rPr lang="cs-CZ" baseline="-25000" smtClean="0"/>
              <a:t>3</a:t>
            </a:r>
            <a:r>
              <a:rPr lang="cs-CZ" smtClean="0"/>
              <a:t>(PO</a:t>
            </a:r>
            <a:r>
              <a:rPr lang="cs-CZ" baseline="-25000" smtClean="0"/>
              <a:t>4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</a:p>
          <a:p>
            <a:pPr>
              <a:buFont typeface="Georgia" pitchFamily="18" charset="0"/>
              <a:buNone/>
            </a:pPr>
            <a:r>
              <a:rPr lang="cs-CZ" smtClean="0"/>
              <a:t>	NH</a:t>
            </a:r>
            <a:r>
              <a:rPr lang="cs-CZ" baseline="-25000" smtClean="0"/>
              <a:t>4</a:t>
            </a:r>
            <a:r>
              <a:rPr lang="cs-CZ" smtClean="0"/>
              <a:t>MgPO</a:t>
            </a:r>
            <a:r>
              <a:rPr lang="cs-CZ" baseline="-25000" smtClean="0"/>
              <a:t>4</a:t>
            </a:r>
          </a:p>
          <a:p>
            <a:pPr>
              <a:buFont typeface="Georgia" pitchFamily="18" charset="0"/>
              <a:buNone/>
            </a:pPr>
            <a:endParaRPr lang="cs-CZ" baseline="-25000" smtClean="0"/>
          </a:p>
          <a:p>
            <a:pPr>
              <a:buFont typeface="Georgia" pitchFamily="18" charset="0"/>
              <a:buNone/>
            </a:pPr>
            <a:r>
              <a:rPr lang="cs-CZ" smtClean="0"/>
              <a:t>kamence = dodeka hydráty</a:t>
            </a:r>
          </a:p>
          <a:p>
            <a:pPr>
              <a:buFont typeface="Georgia" pitchFamily="18" charset="0"/>
              <a:buNone/>
            </a:pPr>
            <a:r>
              <a:rPr lang="cs-CZ" smtClean="0"/>
              <a:t>KAl (SO</a:t>
            </a:r>
            <a:r>
              <a:rPr lang="cs-CZ" baseline="-25000" smtClean="0"/>
              <a:t>4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.12H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pPr>
              <a:buFont typeface="Georgia" pitchFamily="18" charset="0"/>
              <a:buNone/>
            </a:pPr>
            <a:r>
              <a:rPr lang="cs-CZ" smtClean="0"/>
              <a:t>NaCr (SO</a:t>
            </a:r>
            <a:r>
              <a:rPr lang="cs-CZ" baseline="-25000" smtClean="0"/>
              <a:t>4</a:t>
            </a:r>
            <a:r>
              <a:rPr lang="cs-CZ" smtClean="0"/>
              <a:t>)</a:t>
            </a:r>
            <a:r>
              <a:rPr lang="cs-CZ" baseline="-25000" smtClean="0"/>
              <a:t>2</a:t>
            </a:r>
            <a:r>
              <a:rPr lang="cs-CZ" smtClean="0"/>
              <a:t>.12H</a:t>
            </a:r>
            <a:r>
              <a:rPr lang="cs-CZ" baseline="-25000" smtClean="0"/>
              <a:t>2</a:t>
            </a:r>
            <a:r>
              <a:rPr lang="cs-CZ" smtClean="0"/>
              <a:t>O</a:t>
            </a:r>
          </a:p>
          <a:p>
            <a:pPr>
              <a:buFont typeface="Georgia" pitchFamily="18" charset="0"/>
              <a:buNone/>
            </a:pPr>
            <a:endParaRPr lang="cs-CZ" smtClean="0"/>
          </a:p>
        </p:txBody>
      </p:sp>
      <p:cxnSp>
        <p:nvCxnSpPr>
          <p:cNvPr id="5" name="Přímá spojovací čára 4"/>
          <p:cNvCxnSpPr/>
          <p:nvPr/>
        </p:nvCxnSpPr>
        <p:spPr>
          <a:xfrm>
            <a:off x="611188" y="3716338"/>
            <a:ext cx="223202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Nadpis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066800"/>
          </a:xfrm>
        </p:spPr>
        <p:txBody>
          <a:bodyPr/>
          <a:lstStyle/>
          <a:p>
            <a:pPr algn="ctr"/>
            <a:r>
              <a:rPr lang="cs-CZ" smtClean="0"/>
              <a:t>Napište názvy podvojných solí:</a:t>
            </a:r>
          </a:p>
        </p:txBody>
      </p:sp>
      <p:sp>
        <p:nvSpPr>
          <p:cNvPr id="36867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86175" cy="4525963"/>
          </a:xfrm>
        </p:spPr>
        <p:txBody>
          <a:bodyPr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600" dirty="0" err="1" smtClean="0"/>
              <a:t>NaSn</a:t>
            </a:r>
            <a:r>
              <a:rPr lang="cs-CZ" sz="3600" dirty="0" smtClean="0"/>
              <a:t> Cl</a:t>
            </a:r>
            <a:r>
              <a:rPr lang="cs-CZ" sz="3600" baseline="-25000" dirty="0" smtClean="0"/>
              <a:t>5</a:t>
            </a: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600" dirty="0" err="1" smtClean="0"/>
              <a:t>CaMg</a:t>
            </a:r>
            <a:r>
              <a:rPr lang="cs-CZ" sz="3600" baseline="-25000" dirty="0" smtClean="0"/>
              <a:t> </a:t>
            </a:r>
            <a:r>
              <a:rPr lang="cs-CZ" sz="3600" dirty="0" smtClean="0"/>
              <a:t>(CO</a:t>
            </a:r>
            <a:r>
              <a:rPr lang="cs-CZ" sz="3600" baseline="-25000" dirty="0" smtClean="0"/>
              <a:t>3</a:t>
            </a:r>
            <a:r>
              <a:rPr lang="cs-CZ" sz="3600" dirty="0" smtClean="0"/>
              <a:t>)</a:t>
            </a:r>
            <a:r>
              <a:rPr lang="cs-CZ" sz="3600" baseline="-25000" dirty="0" smtClean="0"/>
              <a:t>2</a:t>
            </a: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Na</a:t>
            </a:r>
            <a:r>
              <a:rPr lang="cs-CZ" sz="3600" baseline="-25000" dirty="0" smtClean="0"/>
              <a:t>2</a:t>
            </a:r>
            <a:r>
              <a:rPr lang="cs-CZ" sz="3600" dirty="0" smtClean="0"/>
              <a:t>Mg (CO</a:t>
            </a:r>
            <a:r>
              <a:rPr lang="cs-CZ" sz="3600" baseline="-25000" dirty="0" smtClean="0"/>
              <a:t>3</a:t>
            </a:r>
            <a:r>
              <a:rPr lang="cs-CZ" sz="3600" dirty="0" smtClean="0"/>
              <a:t>)</a:t>
            </a:r>
            <a:r>
              <a:rPr lang="cs-CZ" sz="3600" baseline="-25000" dirty="0" smtClean="0"/>
              <a:t>2</a:t>
            </a: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600" dirty="0" smtClean="0"/>
              <a:t>NH</a:t>
            </a:r>
            <a:r>
              <a:rPr lang="cs-CZ" sz="3600" baseline="-25000" dirty="0" smtClean="0"/>
              <a:t>4</a:t>
            </a:r>
            <a:r>
              <a:rPr lang="cs-CZ" sz="3600" dirty="0" smtClean="0"/>
              <a:t>Mg PO</a:t>
            </a:r>
            <a:r>
              <a:rPr lang="cs-CZ" sz="3600" baseline="-25000" dirty="0" smtClean="0"/>
              <a:t>4</a:t>
            </a:r>
            <a:endParaRPr lang="cs-CZ" sz="3500" baseline="-25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500" dirty="0" smtClean="0"/>
              <a:t>(</a:t>
            </a:r>
            <a:r>
              <a:rPr lang="cs-CZ" sz="3500" dirty="0" err="1" smtClean="0"/>
              <a:t>KCa</a:t>
            </a:r>
            <a:r>
              <a:rPr lang="cs-CZ" sz="3500" dirty="0" smtClean="0"/>
              <a:t>)</a:t>
            </a:r>
            <a:r>
              <a:rPr lang="cs-CZ" sz="3500" baseline="-25000" dirty="0" smtClean="0"/>
              <a:t>2</a:t>
            </a:r>
            <a:r>
              <a:rPr lang="cs-CZ" sz="3500" dirty="0" smtClean="0"/>
              <a:t> (SO</a:t>
            </a:r>
            <a:r>
              <a:rPr lang="cs-CZ" sz="3500" baseline="-25000" dirty="0" smtClean="0"/>
              <a:t>4</a:t>
            </a:r>
            <a:r>
              <a:rPr lang="cs-CZ" sz="3500" dirty="0" smtClean="0"/>
              <a:t>)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500" dirty="0" err="1" smtClean="0"/>
              <a:t>LiNa</a:t>
            </a:r>
            <a:r>
              <a:rPr lang="cs-CZ" sz="3500" dirty="0" smtClean="0"/>
              <a:t> SO</a:t>
            </a:r>
            <a:r>
              <a:rPr lang="cs-CZ" sz="3500" baseline="-25000" dirty="0" smtClean="0"/>
              <a:t>3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500" dirty="0" err="1" smtClean="0"/>
              <a:t>CsK</a:t>
            </a:r>
            <a:r>
              <a:rPr lang="cs-CZ" sz="3500" dirty="0" smtClean="0"/>
              <a:t> CrO</a:t>
            </a:r>
            <a:r>
              <a:rPr lang="cs-CZ" sz="3500" baseline="-25000" dirty="0" smtClean="0"/>
              <a:t>4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endParaRPr lang="cs-CZ" sz="40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endParaRPr lang="cs-CZ" sz="3000" dirty="0" smtClean="0"/>
          </a:p>
        </p:txBody>
      </p:sp>
      <p:sp>
        <p:nvSpPr>
          <p:cNvPr id="36868" name="Zástupný symbol pro obsah 3"/>
          <p:cNvSpPr>
            <a:spLocks noGrp="1"/>
          </p:cNvSpPr>
          <p:nvPr>
            <p:ph sz="half" idx="2"/>
          </p:nvPr>
        </p:nvSpPr>
        <p:spPr>
          <a:xfrm>
            <a:off x="4067175" y="1484313"/>
            <a:ext cx="4897438" cy="4525962"/>
          </a:xfrm>
        </p:spPr>
        <p:txBody>
          <a:bodyPr>
            <a:normAutofit fontScale="92500" lnSpcReduction="20000"/>
          </a:bodyPr>
          <a:lstStyle/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Chlorid </a:t>
            </a:r>
            <a:r>
              <a:rPr lang="cs-CZ" sz="3200" dirty="0" err="1" smtClean="0"/>
              <a:t>sodno</a:t>
            </a:r>
            <a:r>
              <a:rPr lang="cs-CZ" sz="3200" dirty="0" smtClean="0"/>
              <a:t>-</a:t>
            </a:r>
            <a:r>
              <a:rPr lang="cs-CZ" sz="3200" dirty="0" err="1" smtClean="0"/>
              <a:t>ciničitý</a:t>
            </a:r>
            <a:endParaRPr lang="cs-CZ" sz="3200" dirty="0" smtClean="0"/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Uhličitan </a:t>
            </a:r>
            <a:r>
              <a:rPr lang="cs-CZ" sz="3200" dirty="0" err="1" smtClean="0"/>
              <a:t>vápenato</a:t>
            </a:r>
            <a:r>
              <a:rPr lang="cs-CZ" sz="3200" dirty="0" smtClean="0"/>
              <a:t>-hořečnatý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Uhličitan </a:t>
            </a:r>
            <a:r>
              <a:rPr lang="cs-CZ" sz="3200" dirty="0" err="1" smtClean="0"/>
              <a:t>disodno</a:t>
            </a:r>
            <a:r>
              <a:rPr lang="cs-CZ" sz="3200" dirty="0" smtClean="0"/>
              <a:t>-hořečnatý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Fosforečnan </a:t>
            </a:r>
            <a:r>
              <a:rPr lang="cs-CZ" sz="3200" dirty="0" err="1" smtClean="0"/>
              <a:t>amono</a:t>
            </a:r>
            <a:r>
              <a:rPr lang="cs-CZ" sz="3200" dirty="0" smtClean="0"/>
              <a:t>-hořečnatý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Síran </a:t>
            </a:r>
            <a:r>
              <a:rPr lang="cs-CZ" sz="3200" dirty="0" err="1" smtClean="0"/>
              <a:t>draselno</a:t>
            </a:r>
            <a:r>
              <a:rPr lang="cs-CZ" sz="3200" dirty="0" smtClean="0"/>
              <a:t>-vápenatý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Siřičitan </a:t>
            </a:r>
            <a:r>
              <a:rPr lang="cs-CZ" sz="3200" dirty="0" err="1" smtClean="0"/>
              <a:t>lithno</a:t>
            </a:r>
            <a:r>
              <a:rPr lang="cs-CZ" sz="3200" dirty="0" smtClean="0"/>
              <a:t>-sodný</a:t>
            </a:r>
          </a:p>
          <a:p>
            <a:pPr marL="514350" indent="-514350" fontAlgn="auto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AutoNum type="arabicPeriod"/>
              <a:defRPr/>
            </a:pPr>
            <a:r>
              <a:rPr lang="cs-CZ" sz="3200" dirty="0" smtClean="0"/>
              <a:t>Chroman </a:t>
            </a:r>
            <a:r>
              <a:rPr lang="cs-CZ" sz="3200" dirty="0" err="1" smtClean="0"/>
              <a:t>cesno</a:t>
            </a:r>
            <a:r>
              <a:rPr lang="cs-CZ" sz="3200" dirty="0" smtClean="0"/>
              <a:t>-draselný</a:t>
            </a:r>
          </a:p>
        </p:txBody>
      </p:sp>
      <p:sp>
        <p:nvSpPr>
          <p:cNvPr id="5" name="Obdélník 4"/>
          <p:cNvSpPr/>
          <p:nvPr/>
        </p:nvSpPr>
        <p:spPr>
          <a:xfrm>
            <a:off x="3924300" y="1268413"/>
            <a:ext cx="4824413" cy="478631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5400" dirty="0"/>
              <a:t>SPRÁVNÉ ODPOVĚDI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cs-CZ" dirty="0" smtClean="0"/>
              <a:t>Podvojné oxidy a hydroxidy 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endParaRPr lang="cs-CZ" dirty="0" smtClean="0"/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cs-CZ" dirty="0" smtClean="0"/>
              <a:t>sloučeniny, v jejichž struktuře existují vedle kationtů i </a:t>
            </a:r>
            <a:r>
              <a:rPr lang="cs-CZ" dirty="0" err="1" smtClean="0"/>
              <a:t>oxoanionty</a:t>
            </a:r>
            <a:r>
              <a:rPr lang="cs-CZ" dirty="0" smtClean="0"/>
              <a:t> nebo </a:t>
            </a:r>
            <a:r>
              <a:rPr lang="cs-CZ" dirty="0" err="1" smtClean="0"/>
              <a:t>hydroxoanionty</a:t>
            </a:r>
            <a:r>
              <a:rPr lang="cs-CZ" dirty="0" smtClean="0"/>
              <a:t>, nazýváme podvojnými oxidy nebo hydroxidy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cs-CZ" dirty="0" smtClean="0"/>
              <a:t>ve vzorcích a názvech se atomy uvádějí ve stejném pořadí jako u podvojných solí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cs-CZ" dirty="0" smtClean="0"/>
              <a:t>CaTiO</a:t>
            </a:r>
            <a:r>
              <a:rPr lang="cs-CZ" baseline="-25000" dirty="0" smtClean="0"/>
              <a:t>3</a:t>
            </a:r>
            <a:r>
              <a:rPr lang="cs-CZ" dirty="0" smtClean="0"/>
              <a:t> 	</a:t>
            </a:r>
            <a:r>
              <a:rPr lang="cs-CZ" dirty="0" err="1" smtClean="0"/>
              <a:t>trioxid</a:t>
            </a:r>
            <a:r>
              <a:rPr lang="cs-CZ" dirty="0" smtClean="0"/>
              <a:t> </a:t>
            </a:r>
            <a:r>
              <a:rPr lang="cs-CZ" dirty="0" err="1" smtClean="0"/>
              <a:t>vápenato</a:t>
            </a:r>
            <a:r>
              <a:rPr lang="cs-CZ" dirty="0" smtClean="0"/>
              <a:t>-titaničitý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cs-CZ" dirty="0" smtClean="0"/>
              <a:t>NaNbO</a:t>
            </a:r>
            <a:r>
              <a:rPr lang="cs-CZ" baseline="-25000" dirty="0" smtClean="0"/>
              <a:t>3</a:t>
            </a:r>
            <a:r>
              <a:rPr lang="cs-CZ" dirty="0" smtClean="0"/>
              <a:t> 	</a:t>
            </a:r>
            <a:r>
              <a:rPr lang="cs-CZ" dirty="0" err="1" smtClean="0"/>
              <a:t>trioxid</a:t>
            </a:r>
            <a:r>
              <a:rPr lang="cs-CZ" dirty="0" smtClean="0"/>
              <a:t> </a:t>
            </a:r>
            <a:r>
              <a:rPr lang="cs-CZ" dirty="0" err="1" smtClean="0"/>
              <a:t>sodno</a:t>
            </a:r>
            <a:r>
              <a:rPr lang="cs-CZ" dirty="0" smtClean="0"/>
              <a:t>-niobičný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Char char="•"/>
              <a:defRPr/>
            </a:pPr>
            <a:r>
              <a:rPr lang="cs-CZ" dirty="0" smtClean="0"/>
              <a:t>Ca</a:t>
            </a:r>
            <a:r>
              <a:rPr lang="cs-CZ" baseline="-25000" dirty="0" smtClean="0"/>
              <a:t>2</a:t>
            </a:r>
            <a:r>
              <a:rPr lang="cs-CZ" dirty="0" smtClean="0"/>
              <a:t>Al(OH)</a:t>
            </a:r>
            <a:r>
              <a:rPr lang="cs-CZ" baseline="-25000" dirty="0" smtClean="0"/>
              <a:t>7</a:t>
            </a:r>
            <a:r>
              <a:rPr lang="cs-CZ" dirty="0" smtClean="0"/>
              <a:t> · H2O </a:t>
            </a:r>
          </a:p>
          <a:p>
            <a:pPr marL="365760" indent="-256032" fontAlgn="auto">
              <a:spcAft>
                <a:spcPts val="0"/>
              </a:spcAft>
              <a:buClr>
                <a:schemeClr val="accent3"/>
              </a:buClr>
              <a:buFont typeface="Georgia"/>
              <a:buNone/>
              <a:defRPr/>
            </a:pPr>
            <a:r>
              <a:rPr lang="cs-CZ" dirty="0" smtClean="0"/>
              <a:t>	hydrát </a:t>
            </a:r>
            <a:r>
              <a:rPr lang="cs-CZ" dirty="0" err="1" smtClean="0"/>
              <a:t>heptahydroxidu</a:t>
            </a:r>
            <a:r>
              <a:rPr lang="cs-CZ" dirty="0" smtClean="0"/>
              <a:t> </a:t>
            </a:r>
            <a:r>
              <a:rPr lang="cs-CZ" dirty="0" err="1" smtClean="0"/>
              <a:t>vápenato</a:t>
            </a:r>
            <a:r>
              <a:rPr lang="cs-CZ" dirty="0" smtClean="0"/>
              <a:t>-hlinitého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2600" smtClean="0"/>
              <a:t>PACHMANN, E. a HOFFMAN, V. </a:t>
            </a:r>
            <a:r>
              <a:rPr lang="cs-CZ" sz="2600" i="1" smtClean="0"/>
              <a:t>Obecná didaktika chemie</a:t>
            </a:r>
            <a:r>
              <a:rPr lang="cs-CZ" sz="2600" smtClean="0"/>
              <a:t>. Praha: SPN, 1981.</a:t>
            </a:r>
          </a:p>
          <a:p>
            <a:pPr>
              <a:lnSpc>
                <a:spcPct val="90000"/>
              </a:lnSpc>
            </a:pPr>
            <a:r>
              <a:rPr lang="cs-CZ" sz="2600" smtClean="0"/>
              <a:t>PACHMANN a kol. </a:t>
            </a:r>
            <a:r>
              <a:rPr lang="cs-CZ" sz="2600" i="1" smtClean="0"/>
              <a:t>Speciální didaktika chemie</a:t>
            </a:r>
            <a:r>
              <a:rPr lang="cs-CZ" sz="2600" smtClean="0"/>
              <a:t>. Praha: SPN,1986.</a:t>
            </a:r>
          </a:p>
          <a:p>
            <a:pPr>
              <a:lnSpc>
                <a:spcPct val="90000"/>
              </a:lnSpc>
            </a:pPr>
            <a:r>
              <a:rPr lang="cs-CZ" sz="2600" smtClean="0"/>
              <a:t>FLEMR V. a DUŠEK B. </a:t>
            </a:r>
            <a:r>
              <a:rPr lang="cs-CZ" sz="2600" i="1" smtClean="0"/>
              <a:t>Chemie I /obecná a anorganická/ pro gymnázia</a:t>
            </a:r>
            <a:r>
              <a:rPr lang="cs-CZ" sz="2600" smtClean="0"/>
              <a:t>. Praha: SPN, 2007.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600" smtClean="0"/>
              <a:t>PETTY, G. </a:t>
            </a:r>
            <a:r>
              <a:rPr lang="cs-CZ" sz="2600" i="1" smtClean="0"/>
              <a:t>Moderní vyučování</a:t>
            </a:r>
            <a:r>
              <a:rPr lang="cs-CZ" sz="2600" smtClean="0"/>
              <a:t>. 1. vyd., Praha: Portál, 1996 ISBN 80-7178-070-7</a:t>
            </a:r>
          </a:p>
          <a:p>
            <a:pPr>
              <a:lnSpc>
                <a:spcPct val="90000"/>
              </a:lnSpc>
              <a:buFont typeface="Arial" charset="0"/>
              <a:buChar char="•"/>
            </a:pPr>
            <a:r>
              <a:rPr lang="cs-CZ" sz="2600" smtClean="0"/>
              <a:t>DUŠEK, B. </a:t>
            </a:r>
            <a:r>
              <a:rPr lang="cs-CZ" sz="2600" i="1" smtClean="0"/>
              <a:t>Kapitoly z didaktiky chemie</a:t>
            </a:r>
            <a:r>
              <a:rPr lang="cs-CZ" sz="2600" smtClean="0"/>
              <a:t>. 2. přeprac. vyd., Praha: VŠCHT Praha, 2009. ISBN 978-80-7080-736-1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istický">
  <a:themeElements>
    <a:clrScheme name="Urbanistický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istický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istický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B63C2105-B4BB-4329-8FAC-D89826399DB1}"/>
</file>

<file path=customXml/itemProps2.xml><?xml version="1.0" encoding="utf-8"?>
<ds:datastoreItem xmlns:ds="http://schemas.openxmlformats.org/officeDocument/2006/customXml" ds:itemID="{743A7330-31DB-4C37-A080-A46B3D848A15}"/>
</file>

<file path=customXml/itemProps3.xml><?xml version="1.0" encoding="utf-8"?>
<ds:datastoreItem xmlns:ds="http://schemas.openxmlformats.org/officeDocument/2006/customXml" ds:itemID="{85620A74-6570-4F78-B5B6-BD023011BB7D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182</TotalTime>
  <Words>260</Words>
  <Application>Microsoft Office PowerPoint</Application>
  <PresentationFormat>Předvádění na obrazovce (4:3)</PresentationFormat>
  <Paragraphs>54</Paragraphs>
  <Slides>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Urbanistický</vt:lpstr>
      <vt:lpstr>Snímek 1</vt:lpstr>
      <vt:lpstr>Podvojné soli</vt:lpstr>
      <vt:lpstr>Snímek 3</vt:lpstr>
      <vt:lpstr>Napište názvy podvojných solí:</vt:lpstr>
      <vt:lpstr>Podvojné oxidy a hydroxidy  </vt:lpstr>
      <vt:lpstr>Použitá literatura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Podvojné soli</dc:title>
  <dc:creator>Veronika</dc:creator>
  <cp:lastModifiedBy>Chalupna</cp:lastModifiedBy>
  <cp:revision>25</cp:revision>
  <dcterms:created xsi:type="dcterms:W3CDTF">2012-12-06T08:59:21Z</dcterms:created>
  <dcterms:modified xsi:type="dcterms:W3CDTF">2013-01-02T18:45:08Z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