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6" r:id="rId3"/>
    <p:sldId id="260" r:id="rId4"/>
    <p:sldId id="261" r:id="rId5"/>
    <p:sldId id="259" r:id="rId6"/>
    <p:sldId id="262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 varScale="1">
        <p:scale>
          <a:sx n="76" d="100"/>
          <a:sy n="76" d="100"/>
        </p:scale>
        <p:origin x="-9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9FEA0DC-2BDC-43C1-A870-42F022FD92C2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708F0C4-ADD8-40D9-8A71-96D1ADB920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1544145-1F08-4D84-9DB0-38C1D4918229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Skupina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Volný tvar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Volný tvar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11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3771E58-559A-48AE-87D2-B4081132E239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12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DCA3E38-A2CC-46B3-B93D-57CDBAE47A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4A442-FF95-4D94-90DD-0C11869F3E8B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CD4B8-72E7-4FE5-9A65-4DC54A01AD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B23C2-BC2C-4DBA-9A36-62976CDA78DB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3F143-46D8-44E4-BD9F-537EBDD778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11AB4-D981-4F28-90A1-7C90D2361ADC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94923-5802-4A88-901E-C7CFC84BDDC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vojitá šipka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Dvojitá šipka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AA43BC-FACC-481C-8103-02A28A27E7C5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70E1A9-3EC3-42DA-B1A3-E7DF80CCF8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0C1DE7-17AD-4AA2-B6A0-D501983299B3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484051-AE8F-437B-8604-D33FD87E69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765262-44EA-459B-98F9-5A0D95C339CA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D044EB-BF64-4764-AE47-8EA278AAEF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3B77D4-50D8-43F8-9F08-D92B7437A4ED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6CA2800-BD9E-434C-ACCE-8BBB8276C6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A814B-6C0E-4893-85A6-AFC883350E27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C95E3-0A6A-4694-B27B-F587B8BF9ED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9246F3A-2D3D-4598-8689-58E99807184A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71C5CC-B487-4C2D-A310-D45494870E5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olný tvar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Volný tvar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vojitá šipka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Dvojitá šipka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1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9192C36-F072-451F-83AB-7289F3D35670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12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7979A0D-8559-439C-A27B-6A24B4B3AF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3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3672999C-6342-4B04-B23B-3A1BA6012757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1C9F6E2-D213-4384-9F27-BA524EA6BA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8" r:id="rId2"/>
    <p:sldLayoutId id="2147483673" r:id="rId3"/>
    <p:sldLayoutId id="2147483674" r:id="rId4"/>
    <p:sldLayoutId id="2147483675" r:id="rId5"/>
    <p:sldLayoutId id="2147483676" r:id="rId6"/>
    <p:sldLayoutId id="2147483669" r:id="rId7"/>
    <p:sldLayoutId id="2147483677" r:id="rId8"/>
    <p:sldLayoutId id="2147483678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1844675"/>
            <a:ext cx="8218487" cy="4464050"/>
          </a:xfrm>
        </p:spPr>
        <p:txBody>
          <a:bodyPr>
            <a:normAutofit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cs-CZ" sz="1800" dirty="0" smtClean="0"/>
              <a:t>Číslo projektu: CZ.1.07/1.5.00/34.0953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Smíšené soli</a:t>
            </a:r>
            <a:endParaRPr lang="cs-CZ" sz="2400" dirty="0" smtClean="0">
              <a:latin typeface="Arial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/>
              <a:t>VY_32_INOVACE_CHE.1.10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cs-CZ" sz="2400" dirty="0" smtClean="0"/>
              <a:t>Datum tvorby: </a:t>
            </a:r>
            <a:r>
              <a:rPr lang="cs-CZ" sz="1800" dirty="0" smtClean="0"/>
              <a:t>5.10.2012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cs-CZ" sz="1800" dirty="0" smtClean="0"/>
              <a:t>Vyučovací předmět, ročník, obor: CHE, </a:t>
            </a:r>
            <a:r>
              <a:rPr lang="cs-CZ" sz="1800" dirty="0"/>
              <a:t>1</a:t>
            </a:r>
            <a:r>
              <a:rPr lang="cs-CZ" sz="1800" dirty="0" smtClean="0"/>
              <a:t>. ročník, Laboratorní asistent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Pánková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inovuje výuku chemie, pomáhá snazšímu pochopení chemického názvosloví. Využívá ICT při výuce, motivuje a aktivuje žáky. </a:t>
            </a:r>
          </a:p>
        </p:txBody>
      </p:sp>
      <p:sp>
        <p:nvSpPr>
          <p:cNvPr id="2050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0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cs-CZ" dirty="0" smtClean="0"/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277813"/>
            <a:ext cx="7489825" cy="1566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soli, které mají dva anionty</a:t>
            </a:r>
          </a:p>
          <a:p>
            <a:r>
              <a:rPr lang="cs-CZ" smtClean="0"/>
              <a:t>chlorid-chlornan vápenatý</a:t>
            </a:r>
          </a:p>
          <a:p>
            <a:pPr>
              <a:buFont typeface="Wingdings 3" pitchFamily="18" charset="2"/>
              <a:buNone/>
            </a:pPr>
            <a:r>
              <a:rPr lang="cs-CZ" smtClean="0"/>
              <a:t>	Cl</a:t>
            </a:r>
            <a:r>
              <a:rPr lang="cs-CZ" baseline="30000" smtClean="0"/>
              <a:t>-I</a:t>
            </a:r>
            <a:r>
              <a:rPr lang="cs-CZ" smtClean="0"/>
              <a:t> – chlorid</a:t>
            </a:r>
          </a:p>
          <a:p>
            <a:pPr>
              <a:buFont typeface="Wingdings 3" pitchFamily="18" charset="2"/>
              <a:buNone/>
            </a:pPr>
            <a:r>
              <a:rPr lang="cs-CZ" smtClean="0"/>
              <a:t>	ClO</a:t>
            </a:r>
            <a:r>
              <a:rPr lang="cs-CZ" baseline="30000" smtClean="0"/>
              <a:t>-I</a:t>
            </a:r>
            <a:r>
              <a:rPr lang="cs-CZ" smtClean="0"/>
              <a:t> – chlornan</a:t>
            </a:r>
          </a:p>
          <a:p>
            <a:pPr>
              <a:buFont typeface="Wingdings 3" pitchFamily="18" charset="2"/>
              <a:buNone/>
            </a:pPr>
            <a:r>
              <a:rPr lang="cs-CZ" smtClean="0"/>
              <a:t>	Ca</a:t>
            </a:r>
            <a:r>
              <a:rPr lang="en-US" baseline="30000" smtClean="0"/>
              <a:t>+</a:t>
            </a:r>
            <a:r>
              <a:rPr lang="cs-CZ" baseline="30000" smtClean="0"/>
              <a:t>2 </a:t>
            </a:r>
            <a:r>
              <a:rPr lang="cs-CZ" smtClean="0"/>
              <a:t>– vápenatý</a:t>
            </a:r>
          </a:p>
          <a:p>
            <a:pPr>
              <a:buFont typeface="Wingdings 3" pitchFamily="18" charset="2"/>
              <a:buNone/>
            </a:pPr>
            <a:endParaRPr lang="cs-CZ" smtClean="0"/>
          </a:p>
          <a:p>
            <a:pPr>
              <a:buFont typeface="Wingdings 3" pitchFamily="18" charset="2"/>
              <a:buNone/>
            </a:pPr>
            <a:r>
              <a:rPr lang="cs-CZ" smtClean="0"/>
              <a:t>	Ca Cl (ClO) 		Ca Cl</a:t>
            </a:r>
            <a:r>
              <a:rPr lang="cs-CZ" baseline="-25000" smtClean="0"/>
              <a:t>2</a:t>
            </a:r>
            <a:r>
              <a:rPr lang="cs-CZ" smtClean="0"/>
              <a:t>.CaClO</a:t>
            </a:r>
            <a:r>
              <a:rPr lang="cs-CZ" baseline="-25000" smtClean="0"/>
              <a:t>2</a:t>
            </a:r>
          </a:p>
          <a:p>
            <a:pPr>
              <a:buFont typeface="Wingdings 3" pitchFamily="18" charset="2"/>
              <a:buNone/>
            </a:pPr>
            <a:r>
              <a:rPr lang="cs-CZ" smtClean="0"/>
              <a:t>- oxidační čísla aniontů se sčítají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Smíšené soli</a:t>
            </a:r>
            <a:endParaRPr lang="cs-CZ" dirty="0"/>
          </a:p>
        </p:txBody>
      </p:sp>
      <p:sp>
        <p:nvSpPr>
          <p:cNvPr id="6" name="Obousměrná vodorovná šipka 5"/>
          <p:cNvSpPr/>
          <p:nvPr/>
        </p:nvSpPr>
        <p:spPr>
          <a:xfrm>
            <a:off x="3059113" y="4365625"/>
            <a:ext cx="863600" cy="2159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ve funkci aniontu mohou vystupovat i ionty oxidové nebo hydroxidové</a:t>
            </a:r>
          </a:p>
          <a:p>
            <a:r>
              <a:rPr lang="cs-CZ" smtClean="0"/>
              <a:t>bývají označovány skupinovým názvem „zásadité soli“</a:t>
            </a:r>
          </a:p>
          <a:p>
            <a:r>
              <a:rPr lang="cs-CZ" smtClean="0"/>
              <a:t>ionty O</a:t>
            </a:r>
            <a:r>
              <a:rPr lang="cs-CZ" baseline="30000" smtClean="0"/>
              <a:t>2– </a:t>
            </a:r>
            <a:r>
              <a:rPr lang="cs-CZ" smtClean="0"/>
              <a:t>a OH</a:t>
            </a:r>
            <a:r>
              <a:rPr lang="cs-CZ" baseline="30000" smtClean="0"/>
              <a:t>–</a:t>
            </a:r>
            <a:r>
              <a:rPr lang="cs-CZ" smtClean="0"/>
              <a:t> se ve vzorcích pro odlišení od kyslíkových </a:t>
            </a:r>
          </a:p>
          <a:p>
            <a:pPr>
              <a:buFont typeface="Wingdings 3" pitchFamily="18" charset="2"/>
              <a:buNone/>
            </a:pPr>
            <a:r>
              <a:rPr lang="cs-CZ" smtClean="0"/>
              <a:t>	atomů oxokyselin oddělují kulatými závorkami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Smíšené soli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9515475" cy="4525963"/>
          </a:xfrm>
        </p:spPr>
        <p:txBody>
          <a:bodyPr/>
          <a:lstStyle/>
          <a:p>
            <a:pPr>
              <a:lnSpc>
                <a:spcPct val="200000"/>
              </a:lnSpc>
              <a:buFont typeface="Wingdings 3" pitchFamily="18" charset="2"/>
              <a:buNone/>
            </a:pPr>
            <a:r>
              <a:rPr lang="cs-CZ" smtClean="0"/>
              <a:t>PbClF 			 chlorid-oxid bismutitý</a:t>
            </a:r>
          </a:p>
          <a:p>
            <a:pPr>
              <a:lnSpc>
                <a:spcPct val="200000"/>
              </a:lnSpc>
              <a:buFont typeface="Wingdings 3" pitchFamily="18" charset="2"/>
              <a:buNone/>
            </a:pPr>
            <a:r>
              <a:rPr lang="cs-CZ" smtClean="0"/>
              <a:t>KMgClSO</a:t>
            </a:r>
            <a:r>
              <a:rPr lang="cs-CZ" baseline="-25000" smtClean="0"/>
              <a:t>4</a:t>
            </a:r>
            <a:r>
              <a:rPr lang="cs-CZ" smtClean="0"/>
              <a:t> 		chlorid-hydroxid hořečnatý </a:t>
            </a:r>
          </a:p>
          <a:p>
            <a:pPr>
              <a:lnSpc>
                <a:spcPct val="200000"/>
              </a:lnSpc>
              <a:buFont typeface="Wingdings 3" pitchFamily="18" charset="2"/>
              <a:buNone/>
            </a:pPr>
            <a:r>
              <a:rPr lang="cs-CZ" smtClean="0"/>
              <a:t>MgCl(OH) 			chlorid-fluorid olovnatý </a:t>
            </a:r>
          </a:p>
          <a:p>
            <a:pPr>
              <a:lnSpc>
                <a:spcPct val="200000"/>
              </a:lnSpc>
              <a:buFont typeface="Wingdings 3" pitchFamily="18" charset="2"/>
              <a:buNone/>
            </a:pPr>
            <a:r>
              <a:rPr lang="cs-CZ" smtClean="0"/>
              <a:t>BiCl(O) 		    chlorid-síran draselno-hořečnatý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Spojte vzorce s názvy.</a:t>
            </a:r>
            <a:endParaRPr lang="cs-CZ" dirty="0"/>
          </a:p>
        </p:txBody>
      </p:sp>
      <p:cxnSp>
        <p:nvCxnSpPr>
          <p:cNvPr id="6" name="Přímá spojovací šipka 5"/>
          <p:cNvCxnSpPr/>
          <p:nvPr/>
        </p:nvCxnSpPr>
        <p:spPr>
          <a:xfrm>
            <a:off x="1547813" y="2205038"/>
            <a:ext cx="2519362" cy="15843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šipka 7"/>
          <p:cNvCxnSpPr/>
          <p:nvPr/>
        </p:nvCxnSpPr>
        <p:spPr>
          <a:xfrm>
            <a:off x="2339975" y="3068638"/>
            <a:ext cx="1295400" cy="15843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 flipV="1">
            <a:off x="2268538" y="3141663"/>
            <a:ext cx="1871662" cy="7191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šipka 11"/>
          <p:cNvCxnSpPr/>
          <p:nvPr/>
        </p:nvCxnSpPr>
        <p:spPr>
          <a:xfrm flipV="1">
            <a:off x="1835150" y="2205038"/>
            <a:ext cx="2376488" cy="2447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86175" cy="4525963"/>
          </a:xfrm>
        </p:spPr>
        <p:txBody>
          <a:bodyPr>
            <a:normAutofit fontScale="85000" lnSpcReduction="10000"/>
          </a:bodyPr>
          <a:lstStyle/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300" dirty="0" smtClean="0"/>
              <a:t>CClF</a:t>
            </a:r>
            <a:r>
              <a:rPr lang="cs-CZ" sz="4300" baseline="-25000" dirty="0" smtClean="0"/>
              <a:t>3</a:t>
            </a:r>
            <a:endParaRPr lang="cs-CZ" sz="43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300" dirty="0" smtClean="0"/>
              <a:t>SnBrCl</a:t>
            </a:r>
            <a:r>
              <a:rPr lang="cs-CZ" sz="4300" baseline="-25000" dirty="0" smtClean="0"/>
              <a:t>3</a:t>
            </a:r>
            <a:endParaRPr lang="cs-CZ" sz="43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300" dirty="0" smtClean="0"/>
              <a:t>CCl</a:t>
            </a:r>
            <a:r>
              <a:rPr lang="cs-CZ" sz="4300" baseline="-25000" dirty="0" smtClean="0"/>
              <a:t>2</a:t>
            </a:r>
            <a:r>
              <a:rPr lang="cs-CZ" sz="4300" dirty="0" smtClean="0"/>
              <a:t>S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300" dirty="0" err="1" smtClean="0"/>
              <a:t>BiISe</a:t>
            </a:r>
            <a:endParaRPr lang="cs-CZ" sz="43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300" dirty="0" smtClean="0"/>
              <a:t>PBr</a:t>
            </a:r>
            <a:r>
              <a:rPr lang="cs-CZ" sz="4300" baseline="-25000" dirty="0" smtClean="0"/>
              <a:t>2</a:t>
            </a:r>
            <a:r>
              <a:rPr lang="cs-CZ" sz="4300" dirty="0" smtClean="0"/>
              <a:t>F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300" dirty="0" smtClean="0"/>
              <a:t>CBrCl</a:t>
            </a:r>
            <a:r>
              <a:rPr lang="cs-CZ" sz="4300" baseline="-25000" dirty="0" smtClean="0"/>
              <a:t>3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300" dirty="0" err="1" smtClean="0"/>
              <a:t>AlClS</a:t>
            </a:r>
            <a:endParaRPr lang="cs-CZ" sz="4300" dirty="0" smtClean="0"/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cs-CZ" sz="4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000" dirty="0" smtClean="0"/>
          </a:p>
        </p:txBody>
      </p:sp>
      <p:sp>
        <p:nvSpPr>
          <p:cNvPr id="36868" name="Zástupný symbol pro obsah 3"/>
          <p:cNvSpPr>
            <a:spLocks noGrp="1"/>
          </p:cNvSpPr>
          <p:nvPr>
            <p:ph sz="half" idx="2"/>
          </p:nvPr>
        </p:nvSpPr>
        <p:spPr>
          <a:xfrm>
            <a:off x="4248150" y="2133600"/>
            <a:ext cx="4895850" cy="4525963"/>
          </a:xfrm>
        </p:spPr>
        <p:txBody>
          <a:bodyPr>
            <a:normAutofit fontScale="85000" lnSpcReduction="10000"/>
          </a:bodyPr>
          <a:lstStyle/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Chlorid-fluorid uhličitý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Bromid-chlorid </a:t>
            </a:r>
            <a:r>
              <a:rPr lang="cs-CZ" sz="3200" dirty="0" err="1" smtClean="0"/>
              <a:t>ciničitý</a:t>
            </a:r>
            <a:endParaRPr lang="cs-CZ" sz="32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Dichlorid-sulfid uhličitý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Jodid-selenid bismutitý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Dibromid</a:t>
            </a:r>
            <a:r>
              <a:rPr lang="cs-CZ" sz="3200" dirty="0" smtClean="0"/>
              <a:t>-fluorid fosforitý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Bromid-chlorid uhličitý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Chlorid-sulfid hlinitý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dirty="0" smtClean="0"/>
              <a:t>Napište názvy smíšených solí: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319588" y="1557338"/>
            <a:ext cx="4645025" cy="47863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5400" dirty="0"/>
              <a:t>SPRÁVNÉ ODPOVĚDI</a:t>
            </a:r>
            <a:endParaRPr lang="cs-CZ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20482" name="Obdélník 2"/>
          <p:cNvSpPr>
            <a:spLocks noChangeArrowheads="1"/>
          </p:cNvSpPr>
          <p:nvPr/>
        </p:nvSpPr>
        <p:spPr bwMode="auto">
          <a:xfrm>
            <a:off x="468313" y="1268413"/>
            <a:ext cx="8675687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Lucida Sans Unicode" pitchFamily="34" charset="0"/>
              </a:rPr>
              <a:t>PACHMANN, E. a HOFFMAN, V. </a:t>
            </a:r>
            <a:r>
              <a:rPr lang="cs-CZ" sz="2800" i="1">
                <a:latin typeface="Lucida Sans Unicode" pitchFamily="34" charset="0"/>
              </a:rPr>
              <a:t>Obecná didaktika chemie</a:t>
            </a:r>
            <a:r>
              <a:rPr lang="cs-CZ" sz="2800">
                <a:latin typeface="Lucida Sans Unicode" pitchFamily="34" charset="0"/>
              </a:rPr>
              <a:t>. Praha: SPN, 1981.</a:t>
            </a:r>
          </a:p>
          <a:p>
            <a:r>
              <a:rPr lang="cs-CZ" sz="2800">
                <a:latin typeface="Lucida Sans Unicode" pitchFamily="34" charset="0"/>
              </a:rPr>
              <a:t>PACHMANN a kol. </a:t>
            </a:r>
            <a:r>
              <a:rPr lang="cs-CZ" sz="2800" i="1">
                <a:latin typeface="Lucida Sans Unicode" pitchFamily="34" charset="0"/>
              </a:rPr>
              <a:t>Speciální didaktika chemie</a:t>
            </a:r>
            <a:r>
              <a:rPr lang="cs-CZ" sz="2800">
                <a:latin typeface="Lucida Sans Unicode" pitchFamily="34" charset="0"/>
              </a:rPr>
              <a:t>. Praha: SPN,1986.</a:t>
            </a:r>
          </a:p>
          <a:p>
            <a:r>
              <a:rPr lang="cs-CZ" sz="2800">
                <a:latin typeface="Lucida Sans Unicode" pitchFamily="34" charset="0"/>
              </a:rPr>
              <a:t>FLEMR V. a D</a:t>
            </a:r>
            <a:r>
              <a:rPr lang="cs-CZ" sz="2800"/>
              <a:t>UŠEK</a:t>
            </a:r>
            <a:r>
              <a:rPr lang="cs-CZ" sz="2800">
                <a:latin typeface="Lucida Sans Unicode" pitchFamily="34" charset="0"/>
              </a:rPr>
              <a:t> B. </a:t>
            </a:r>
            <a:r>
              <a:rPr lang="cs-CZ" sz="2800" i="1">
                <a:latin typeface="Lucida Sans Unicode" pitchFamily="34" charset="0"/>
              </a:rPr>
              <a:t>Chemie I /obecná a anorganická/ pro gymnázia</a:t>
            </a:r>
            <a:r>
              <a:rPr lang="cs-CZ" sz="2800">
                <a:latin typeface="Lucida Sans Unicode" pitchFamily="34" charset="0"/>
              </a:rPr>
              <a:t>. Praha: SPN, 2007.</a:t>
            </a:r>
          </a:p>
          <a:p>
            <a:pPr>
              <a:buFont typeface="Arial" charset="0"/>
              <a:buChar char="•"/>
            </a:pPr>
            <a:r>
              <a:rPr lang="cs-CZ" sz="2800">
                <a:latin typeface="Lucida Sans Unicode" pitchFamily="34" charset="0"/>
              </a:rPr>
              <a:t>PETTY, G. </a:t>
            </a:r>
            <a:r>
              <a:rPr lang="cs-CZ" sz="2800" i="1">
                <a:latin typeface="Lucida Sans Unicode" pitchFamily="34" charset="0"/>
              </a:rPr>
              <a:t>Moderní vyučování</a:t>
            </a:r>
            <a:r>
              <a:rPr lang="cs-CZ" sz="2800">
                <a:latin typeface="Lucida Sans Unicode" pitchFamily="34" charset="0"/>
              </a:rPr>
              <a:t>. 1. vyd., Praha: Portál, 1996 ISBN 80-7178-070-7</a:t>
            </a:r>
          </a:p>
          <a:p>
            <a:pPr>
              <a:buFont typeface="Arial" charset="0"/>
              <a:buChar char="•"/>
            </a:pPr>
            <a:r>
              <a:rPr lang="cs-CZ" sz="2800">
                <a:latin typeface="Lucida Sans Unicode" pitchFamily="34" charset="0"/>
              </a:rPr>
              <a:t>DUŠEK, B. </a:t>
            </a:r>
            <a:r>
              <a:rPr lang="cs-CZ" sz="2800" i="1">
                <a:latin typeface="Lucida Sans Unicode" pitchFamily="34" charset="0"/>
              </a:rPr>
              <a:t>Kapitoly z didaktiky chemie</a:t>
            </a:r>
            <a:r>
              <a:rPr lang="cs-CZ" sz="2800">
                <a:latin typeface="Lucida Sans Unicode" pitchFamily="34" charset="0"/>
              </a:rPr>
              <a:t>. 2. přeprac. vyd., Praha: VŠCHT Praha, 2009. ISBN 978-80-7080-736-1</a:t>
            </a:r>
          </a:p>
          <a:p>
            <a:endParaRPr lang="cs-CZ" sz="2800">
              <a:latin typeface="Lucida Sans Unicode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90A64971-CE38-422F-880C-C4F74499ECD6}"/>
</file>

<file path=customXml/itemProps2.xml><?xml version="1.0" encoding="utf-8"?>
<ds:datastoreItem xmlns:ds="http://schemas.openxmlformats.org/officeDocument/2006/customXml" ds:itemID="{B9AB440A-62D4-41DA-9F8B-4E39DA01A8A0}"/>
</file>

<file path=customXml/itemProps3.xml><?xml version="1.0" encoding="utf-8"?>
<ds:datastoreItem xmlns:ds="http://schemas.openxmlformats.org/officeDocument/2006/customXml" ds:itemID="{698A19DA-F782-43FD-8495-56BF9593EDC4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188</TotalTime>
  <Words>218</Words>
  <Application>Microsoft Office PowerPoint</Application>
  <PresentationFormat>Předvádění na obrazovce (4:3)</PresentationFormat>
  <Paragraphs>46</Paragraphs>
  <Slides>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Šablona návrhu</vt:lpstr>
      </vt:variant>
      <vt:variant>
        <vt:i4>8</vt:i4>
      </vt:variant>
      <vt:variant>
        <vt:lpstr>Nadpisy snímků</vt:lpstr>
      </vt:variant>
      <vt:variant>
        <vt:i4>6</vt:i4>
      </vt:variant>
    </vt:vector>
  </HeadingPairs>
  <TitlesOfParts>
    <vt:vector size="20" baseType="lpstr">
      <vt:lpstr>Lucida Sans Unicode</vt:lpstr>
      <vt:lpstr>Arial</vt:lpstr>
      <vt:lpstr>Wingdings 3</vt:lpstr>
      <vt:lpstr>Verdana</vt:lpstr>
      <vt:lpstr>Wingdings 2</vt:lpstr>
      <vt:lpstr>Calibri</vt:lpstr>
      <vt:lpstr>Shluk</vt:lpstr>
      <vt:lpstr>Shluk</vt:lpstr>
      <vt:lpstr>Shluk</vt:lpstr>
      <vt:lpstr>Shluk</vt:lpstr>
      <vt:lpstr>Shluk</vt:lpstr>
      <vt:lpstr>Shluk</vt:lpstr>
      <vt:lpstr>Shluk</vt:lpstr>
      <vt:lpstr>Shluk</vt:lpstr>
      <vt:lpstr>Snímek 1</vt:lpstr>
      <vt:lpstr>Snímek 2</vt:lpstr>
      <vt:lpstr>Snímek 3</vt:lpstr>
      <vt:lpstr>Snímek 4</vt:lpstr>
      <vt:lpstr>Snímek 5</vt:lpstr>
      <vt:lpstr>Snímek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Smíšené soli</dc:title>
  <dc:creator>Veronika</dc:creator>
  <cp:lastModifiedBy>zlatka.klepalova</cp:lastModifiedBy>
  <cp:revision>14</cp:revision>
  <dcterms:created xsi:type="dcterms:W3CDTF">2012-12-06T08:59:21Z</dcterms:created>
  <dcterms:modified xsi:type="dcterms:W3CDTF">2012-12-20T07:40:30Z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